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2" r:id="rId1"/>
  </p:sldMasterIdLst>
  <p:notesMasterIdLst>
    <p:notesMasterId r:id="rId21"/>
  </p:notesMasterIdLst>
  <p:sldIdLst>
    <p:sldId id="256" r:id="rId2"/>
    <p:sldId id="273" r:id="rId3"/>
    <p:sldId id="257" r:id="rId4"/>
    <p:sldId id="266" r:id="rId5"/>
    <p:sldId id="260" r:id="rId6"/>
    <p:sldId id="288" r:id="rId7"/>
    <p:sldId id="258" r:id="rId8"/>
    <p:sldId id="275" r:id="rId9"/>
    <p:sldId id="277" r:id="rId10"/>
    <p:sldId id="302" r:id="rId11"/>
    <p:sldId id="269" r:id="rId12"/>
    <p:sldId id="265" r:id="rId13"/>
    <p:sldId id="297" r:id="rId14"/>
    <p:sldId id="298" r:id="rId15"/>
    <p:sldId id="299" r:id="rId16"/>
    <p:sldId id="300" r:id="rId17"/>
    <p:sldId id="301" r:id="rId18"/>
    <p:sldId id="296" r:id="rId19"/>
    <p:sldId id="294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FB9D77"/>
    <a:srgbClr val="FFFF99"/>
    <a:srgbClr val="FBF886"/>
    <a:srgbClr val="FFFF66"/>
    <a:srgbClr val="E7FB83"/>
    <a:srgbClr val="FFFFFF"/>
    <a:srgbClr val="EEF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10500-5813-4E1A-ADD0-38B51A0458C8}" v="7" dt="2026-09-09T12:14:56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8" autoAdjust="0"/>
    <p:restoredTop sz="94660"/>
  </p:normalViewPr>
  <p:slideViewPr>
    <p:cSldViewPr>
      <p:cViewPr varScale="1">
        <p:scale>
          <a:sx n="46" d="100"/>
          <a:sy n="46" d="100"/>
        </p:scale>
        <p:origin x="133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Nagy" userId="583182fb2794d9c0" providerId="LiveId" clId="{9CBDD303-3C3E-4798-A47C-A6D1561CC690}"/>
    <pc:docChg chg="undo custSel addSld delSld modSld">
      <pc:chgData name="Andrea Nagy" userId="583182fb2794d9c0" providerId="LiveId" clId="{9CBDD303-3C3E-4798-A47C-A6D1561CC690}" dt="2026-09-09T12:30:56.886" v="289" actId="14100"/>
      <pc:docMkLst>
        <pc:docMk/>
      </pc:docMkLst>
      <pc:sldChg chg="modSp mod">
        <pc:chgData name="Andrea Nagy" userId="583182fb2794d9c0" providerId="LiveId" clId="{9CBDD303-3C3E-4798-A47C-A6D1561CC690}" dt="2026-09-09T11:21:01.532" v="15" actId="14100"/>
        <pc:sldMkLst>
          <pc:docMk/>
          <pc:sldMk cId="0" sldId="256"/>
        </pc:sldMkLst>
        <pc:spChg chg="mod">
          <ac:chgData name="Andrea Nagy" userId="583182fb2794d9c0" providerId="LiveId" clId="{9CBDD303-3C3E-4798-A47C-A6D1561CC690}" dt="2026-09-09T11:20:39.246" v="5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Andrea Nagy" userId="583182fb2794d9c0" providerId="LiveId" clId="{9CBDD303-3C3E-4798-A47C-A6D1561CC690}" dt="2026-09-09T11:21:01.532" v="15" actId="14100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24:03.925" v="39" actId="20577"/>
        <pc:sldMkLst>
          <pc:docMk/>
          <pc:sldMk cId="0" sldId="257"/>
        </pc:sldMkLst>
        <pc:spChg chg="mod">
          <ac:chgData name="Andrea Nagy" userId="583182fb2794d9c0" providerId="LiveId" clId="{9CBDD303-3C3E-4798-A47C-A6D1561CC690}" dt="2026-09-09T11:24:03.925" v="39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32:16.484" v="92" actId="14100"/>
        <pc:sldMkLst>
          <pc:docMk/>
          <pc:sldMk cId="0" sldId="258"/>
        </pc:sldMkLst>
        <pc:spChg chg="mod">
          <ac:chgData name="Andrea Nagy" userId="583182fb2794d9c0" providerId="LiveId" clId="{9CBDD303-3C3E-4798-A47C-A6D1561CC690}" dt="2026-09-09T11:32:16.484" v="92" actId="14100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24:46.655" v="46" actId="20577"/>
        <pc:sldMkLst>
          <pc:docMk/>
          <pc:sldMk cId="0" sldId="260"/>
        </pc:sldMkLst>
        <pc:spChg chg="mod">
          <ac:chgData name="Andrea Nagy" userId="583182fb2794d9c0" providerId="LiveId" clId="{9CBDD303-3C3E-4798-A47C-A6D1561CC690}" dt="2026-09-09T11:24:46.655" v="46" actId="20577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44:57.180" v="171" actId="20577"/>
        <pc:sldMkLst>
          <pc:docMk/>
          <pc:sldMk cId="0" sldId="265"/>
        </pc:sldMkLst>
        <pc:spChg chg="mod">
          <ac:chgData name="Andrea Nagy" userId="583182fb2794d9c0" providerId="LiveId" clId="{9CBDD303-3C3E-4798-A47C-A6D1561CC690}" dt="2026-09-09T11:44:57.180" v="171" actId="20577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39:51.048" v="138" actId="20577"/>
        <pc:sldMkLst>
          <pc:docMk/>
          <pc:sldMk cId="0" sldId="269"/>
        </pc:sldMkLst>
        <pc:spChg chg="mod">
          <ac:chgData name="Andrea Nagy" userId="583182fb2794d9c0" providerId="LiveId" clId="{9CBDD303-3C3E-4798-A47C-A6D1561CC690}" dt="2026-09-09T11:39:51.048" v="138" actId="20577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21:11.894" v="21" actId="20577"/>
        <pc:sldMkLst>
          <pc:docMk/>
          <pc:sldMk cId="0" sldId="273"/>
        </pc:sldMkLst>
        <pc:spChg chg="mod">
          <ac:chgData name="Andrea Nagy" userId="583182fb2794d9c0" providerId="LiveId" clId="{9CBDD303-3C3E-4798-A47C-A6D1561CC690}" dt="2026-09-09T11:21:11.894" v="21" actId="20577"/>
          <ac:spMkLst>
            <pc:docMk/>
            <pc:sldMk cId="0" sldId="273"/>
            <ac:spMk id="2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33:50.122" v="93" actId="20577"/>
        <pc:sldMkLst>
          <pc:docMk/>
          <pc:sldMk cId="0" sldId="277"/>
        </pc:sldMkLst>
        <pc:spChg chg="mod">
          <ac:chgData name="Andrea Nagy" userId="583182fb2794d9c0" providerId="LiveId" clId="{9CBDD303-3C3E-4798-A47C-A6D1561CC690}" dt="2026-09-09T11:33:50.122" v="93" actId="20577"/>
          <ac:spMkLst>
            <pc:docMk/>
            <pc:sldMk cId="0" sldId="277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1:25:53.152" v="66" actId="20577"/>
        <pc:sldMkLst>
          <pc:docMk/>
          <pc:sldMk cId="2313717652" sldId="288"/>
        </pc:sldMkLst>
        <pc:spChg chg="mod">
          <ac:chgData name="Andrea Nagy" userId="583182fb2794d9c0" providerId="LiveId" clId="{9CBDD303-3C3E-4798-A47C-A6D1561CC690}" dt="2026-09-09T11:25:53.152" v="66" actId="20577"/>
          <ac:spMkLst>
            <pc:docMk/>
            <pc:sldMk cId="2313717652" sldId="288"/>
            <ac:spMk id="3" creationId="{00000000-0000-0000-0000-000000000000}"/>
          </ac:spMkLst>
        </pc:spChg>
      </pc:sldChg>
      <pc:sldChg chg="add del">
        <pc:chgData name="Andrea Nagy" userId="583182fb2794d9c0" providerId="LiveId" clId="{9CBDD303-3C3E-4798-A47C-A6D1561CC690}" dt="2026-09-09T12:10:05.826" v="192"/>
        <pc:sldMkLst>
          <pc:docMk/>
          <pc:sldMk cId="238289464" sldId="292"/>
        </pc:sldMkLst>
      </pc:sldChg>
      <pc:sldChg chg="modSp mod">
        <pc:chgData name="Andrea Nagy" userId="583182fb2794d9c0" providerId="LiveId" clId="{9CBDD303-3C3E-4798-A47C-A6D1561CC690}" dt="2026-09-09T12:15:06.910" v="207" actId="14100"/>
        <pc:sldMkLst>
          <pc:docMk/>
          <pc:sldMk cId="3034612928" sldId="296"/>
        </pc:sldMkLst>
        <pc:spChg chg="mod">
          <ac:chgData name="Andrea Nagy" userId="583182fb2794d9c0" providerId="LiveId" clId="{9CBDD303-3C3E-4798-A47C-A6D1561CC690}" dt="2026-09-09T12:15:06.910" v="207" actId="14100"/>
          <ac:spMkLst>
            <pc:docMk/>
            <pc:sldMk cId="3034612928" sldId="296"/>
            <ac:spMk id="58370" creationId="{00000000-0000-0000-0000-000000000000}"/>
          </ac:spMkLst>
        </pc:spChg>
        <pc:picChg chg="mod">
          <ac:chgData name="Andrea Nagy" userId="583182fb2794d9c0" providerId="LiveId" clId="{9CBDD303-3C3E-4798-A47C-A6D1561CC690}" dt="2026-09-09T12:14:56.845" v="206" actId="14100"/>
          <ac:picMkLst>
            <pc:docMk/>
            <pc:sldMk cId="3034612928" sldId="296"/>
            <ac:picMk id="58372" creationId="{00000000-0000-0000-0000-000000000000}"/>
          </ac:picMkLst>
        </pc:picChg>
      </pc:sldChg>
      <pc:sldChg chg="modSp mod">
        <pc:chgData name="Andrea Nagy" userId="583182fb2794d9c0" providerId="LiveId" clId="{9CBDD303-3C3E-4798-A47C-A6D1561CC690}" dt="2026-09-09T11:45:32.340" v="177" actId="20577"/>
        <pc:sldMkLst>
          <pc:docMk/>
          <pc:sldMk cId="2621245030" sldId="297"/>
        </pc:sldMkLst>
        <pc:spChg chg="mod">
          <ac:chgData name="Andrea Nagy" userId="583182fb2794d9c0" providerId="LiveId" clId="{9CBDD303-3C3E-4798-A47C-A6D1561CC690}" dt="2026-09-09T11:45:32.340" v="177" actId="20577"/>
          <ac:spMkLst>
            <pc:docMk/>
            <pc:sldMk cId="2621245030" sldId="297"/>
            <ac:spMk id="3" creationId="{00000000-0000-0000-0000-000000000000}"/>
          </ac:spMkLst>
        </pc:spChg>
      </pc:sldChg>
      <pc:sldChg chg="modSp mod">
        <pc:chgData name="Andrea Nagy" userId="583182fb2794d9c0" providerId="LiveId" clId="{9CBDD303-3C3E-4798-A47C-A6D1561CC690}" dt="2026-09-09T12:30:56.886" v="289" actId="14100"/>
        <pc:sldMkLst>
          <pc:docMk/>
          <pc:sldMk cId="2911272519" sldId="299"/>
        </pc:sldMkLst>
        <pc:spChg chg="mod">
          <ac:chgData name="Andrea Nagy" userId="583182fb2794d9c0" providerId="LiveId" clId="{9CBDD303-3C3E-4798-A47C-A6D1561CC690}" dt="2026-09-09T12:30:56.886" v="289" actId="14100"/>
          <ac:spMkLst>
            <pc:docMk/>
            <pc:sldMk cId="2911272519" sldId="299"/>
            <ac:spMk id="3" creationId="{00000000-0000-0000-0000-000000000000}"/>
          </ac:spMkLst>
        </pc:spChg>
      </pc:sldChg>
      <pc:sldChg chg="addSp delSp modSp mod">
        <pc:chgData name="Andrea Nagy" userId="583182fb2794d9c0" providerId="LiveId" clId="{9CBDD303-3C3E-4798-A47C-A6D1561CC690}" dt="2026-09-09T12:13:11.061" v="195" actId="22"/>
        <pc:sldMkLst>
          <pc:docMk/>
          <pc:sldMk cId="866538615" sldId="300"/>
        </pc:sldMkLst>
        <pc:spChg chg="add del mod">
          <ac:chgData name="Andrea Nagy" userId="583182fb2794d9c0" providerId="LiveId" clId="{9CBDD303-3C3E-4798-A47C-A6D1561CC690}" dt="2026-09-09T12:10:07.190" v="193" actId="478"/>
          <ac:spMkLst>
            <pc:docMk/>
            <pc:sldMk cId="866538615" sldId="300"/>
            <ac:spMk id="3" creationId="{4878FC62-934C-A466-DCEF-E44A8D0C67EF}"/>
          </ac:spMkLst>
        </pc:spChg>
        <pc:spChg chg="add mod">
          <ac:chgData name="Andrea Nagy" userId="583182fb2794d9c0" providerId="LiveId" clId="{9CBDD303-3C3E-4798-A47C-A6D1561CC690}" dt="2026-09-09T12:12:57.249" v="194" actId="478"/>
          <ac:spMkLst>
            <pc:docMk/>
            <pc:sldMk cId="866538615" sldId="300"/>
            <ac:spMk id="6" creationId="{4FB39AB2-66AF-8E40-7EC0-71C5F6E44D62}"/>
          </ac:spMkLst>
        </pc:spChg>
        <pc:graphicFrameChg chg="add del">
          <ac:chgData name="Andrea Nagy" userId="583182fb2794d9c0" providerId="LiveId" clId="{9CBDD303-3C3E-4798-A47C-A6D1561CC690}" dt="2026-09-09T12:12:57.249" v="194" actId="478"/>
          <ac:graphicFrameMkLst>
            <pc:docMk/>
            <pc:sldMk cId="866538615" sldId="300"/>
            <ac:graphicFrameMk id="4" creationId="{00000000-0000-0000-0000-000000000000}"/>
          </ac:graphicFrameMkLst>
        </pc:graphicFrameChg>
        <pc:graphicFrameChg chg="add">
          <ac:chgData name="Andrea Nagy" userId="583182fb2794d9c0" providerId="LiveId" clId="{9CBDD303-3C3E-4798-A47C-A6D1561CC690}" dt="2026-09-09T12:13:11.061" v="195" actId="22"/>
          <ac:graphicFrameMkLst>
            <pc:docMk/>
            <pc:sldMk cId="866538615" sldId="300"/>
            <ac:graphicFrameMk id="8" creationId="{091D6E14-9F8E-1781-DDDA-B74900541C22}"/>
          </ac:graphicFrameMkLst>
        </pc:graphicFrameChg>
      </pc:sldChg>
      <pc:sldChg chg="addSp delSp modSp mod">
        <pc:chgData name="Andrea Nagy" userId="583182fb2794d9c0" providerId="LiveId" clId="{9CBDD303-3C3E-4798-A47C-A6D1561CC690}" dt="2026-09-09T12:14:06.256" v="198" actId="14100"/>
        <pc:sldMkLst>
          <pc:docMk/>
          <pc:sldMk cId="163640498" sldId="301"/>
        </pc:sldMkLst>
        <pc:graphicFrameChg chg="del">
          <ac:chgData name="Andrea Nagy" userId="583182fb2794d9c0" providerId="LiveId" clId="{9CBDD303-3C3E-4798-A47C-A6D1561CC690}" dt="2026-09-09T12:14:00.030" v="196" actId="478"/>
          <ac:graphicFrameMkLst>
            <pc:docMk/>
            <pc:sldMk cId="163640498" sldId="301"/>
            <ac:graphicFrameMk id="2" creationId="{00000000-0000-0000-0000-000000000000}"/>
          </ac:graphicFrameMkLst>
        </pc:graphicFrameChg>
        <pc:graphicFrameChg chg="add mod">
          <ac:chgData name="Andrea Nagy" userId="583182fb2794d9c0" providerId="LiveId" clId="{9CBDD303-3C3E-4798-A47C-A6D1561CC690}" dt="2026-09-09T12:14:06.256" v="198" actId="14100"/>
          <ac:graphicFrameMkLst>
            <pc:docMk/>
            <pc:sldMk cId="163640498" sldId="301"/>
            <ac:graphicFrameMk id="4" creationId="{0465702D-1A6A-9657-B5C4-35B7C0CE585C}"/>
          </ac:graphicFrameMkLst>
        </pc:graphicFrameChg>
      </pc:sldChg>
      <pc:sldChg chg="modSp mod">
        <pc:chgData name="Andrea Nagy" userId="583182fb2794d9c0" providerId="LiveId" clId="{9CBDD303-3C3E-4798-A47C-A6D1561CC690}" dt="2026-09-09T12:27:42.069" v="285" actId="20577"/>
        <pc:sldMkLst>
          <pc:docMk/>
          <pc:sldMk cId="649570136" sldId="302"/>
        </pc:sldMkLst>
        <pc:spChg chg="mod">
          <ac:chgData name="Andrea Nagy" userId="583182fb2794d9c0" providerId="LiveId" clId="{9CBDD303-3C3E-4798-A47C-A6D1561CC690}" dt="2026-09-09T12:27:42.069" v="285" actId="20577"/>
          <ac:spMkLst>
            <pc:docMk/>
            <pc:sldMk cId="649570136" sldId="302"/>
            <ac:spMk id="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gy%20Andrea\Desktop\2025-26\Statisztika\&#201;v%20v&#233;ge\2025-26.%20statisztika%20&#233;v%20v&#233;gi%20grafikon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gy%20Andrea\Desktop\2025-26\Statisztika\&#201;v%20v&#233;ge\2025-26.%20statisztika%20&#233;v%20v&#233;gi%20grafikono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332421988918109"/>
          <c:y val="0.10478935176356857"/>
          <c:w val="0.3901670798094688"/>
          <c:h val="0.70944437680997441"/>
        </c:manualLayout>
      </c:layout>
      <c:pieChart>
        <c:varyColors val="1"/>
        <c:ser>
          <c:idx val="0"/>
          <c:order val="0"/>
          <c:spPr>
            <a:ln w="3175">
              <a:solidFill>
                <a:schemeClr val="tx2">
                  <a:lumMod val="60000"/>
                  <a:lumOff val="40000"/>
                </a:schemeClr>
              </a:solidFill>
            </a:ln>
          </c:spPr>
          <c:dLbls>
            <c:dLbl>
              <c:idx val="0"/>
              <c:layout>
                <c:manualLayout>
                  <c:x val="-0.10926788665305726"/>
                  <c:y val="0.10818408236564103"/>
                </c:manualLayout>
              </c:layout>
              <c:tx>
                <c:rich>
                  <a:bodyPr/>
                  <a:lstStyle/>
                  <a:p>
                    <a:pPr>
                      <a:defRPr sz="2800" b="0"/>
                    </a:pPr>
                    <a:r>
                      <a:rPr lang="en-US" b="0" dirty="0">
                        <a:latin typeface="Bookman Old Style" pitchFamily="18" charset="0"/>
                      </a:rPr>
                      <a:t>30%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B64-4FE5-85C1-BA6AA4893215}"/>
                </c:ext>
              </c:extLst>
            </c:dLbl>
            <c:dLbl>
              <c:idx val="1"/>
              <c:layout>
                <c:manualLayout>
                  <c:x val="8.9035797608632311E-2"/>
                  <c:y val="-0.19390465735979595"/>
                </c:manualLayout>
              </c:layout>
              <c:tx>
                <c:rich>
                  <a:bodyPr/>
                  <a:lstStyle/>
                  <a:p>
                    <a:pPr>
                      <a:defRPr sz="2800" b="0"/>
                    </a:pPr>
                    <a:r>
                      <a:rPr lang="en-US" dirty="0">
                        <a:latin typeface="Bookman Old Style" pitchFamily="18" charset="0"/>
                      </a:rPr>
                      <a:t>50%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B64-4FE5-85C1-BA6AA4893215}"/>
                </c:ext>
              </c:extLst>
            </c:dLbl>
            <c:dLbl>
              <c:idx val="2"/>
              <c:layout>
                <c:manualLayout>
                  <c:x val="9.6298848060659276E-2"/>
                  <c:y val="0.16894453684250696"/>
                </c:manualLayout>
              </c:layout>
              <c:tx>
                <c:rich>
                  <a:bodyPr/>
                  <a:lstStyle/>
                  <a:p>
                    <a:pPr>
                      <a:defRPr sz="2800" b="0"/>
                    </a:pPr>
                    <a:r>
                      <a:rPr lang="en-US" dirty="0">
                        <a:latin typeface="Bookman Old Style" pitchFamily="18" charset="0"/>
                      </a:rPr>
                      <a:t>20%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B64-4FE5-85C1-BA6AA48932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/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Munka1!$A$1:$A$3</c:f>
              <c:strCache>
                <c:ptCount val="3"/>
                <c:pt idx="0">
                  <c:v>hozott pont</c:v>
                </c:pt>
                <c:pt idx="1">
                  <c:v>kompetencia alapú írásbeli</c:v>
                </c:pt>
                <c:pt idx="2">
                  <c:v>szóbeli</c:v>
                </c:pt>
              </c:strCache>
            </c:strRef>
          </c:cat>
          <c:val>
            <c:numRef>
              <c:f>Munka1!$B$1:$B$3</c:f>
              <c:numCache>
                <c:formatCode>0%</c:formatCode>
                <c:ptCount val="3"/>
                <c:pt idx="0">
                  <c:v>0.30000000000000032</c:v>
                </c:pt>
                <c:pt idx="1">
                  <c:v>0.5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64-4FE5-85C1-BA6AA4893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ln>
      <a:solidFill>
        <a:srgbClr val="FFFF99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529341977875475"/>
          <c:y val="0.17714003999555605"/>
          <c:w val="0.50112156850297052"/>
          <c:h val="0.70157019590415859"/>
        </c:manualLayout>
      </c:layout>
      <c:pieChart>
        <c:varyColors val="1"/>
        <c:ser>
          <c:idx val="0"/>
          <c:order val="0"/>
          <c:spPr>
            <a:ln w="3175">
              <a:solidFill>
                <a:srgbClr val="0070C0"/>
              </a:solidFill>
            </a:ln>
          </c:spPr>
          <c:dPt>
            <c:idx val="2"/>
            <c:bubble3D val="0"/>
            <c:spPr>
              <a:solidFill>
                <a:schemeClr val="accent1"/>
              </a:solidFill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BA6-409D-BC47-5009558B624C}"/>
              </c:ext>
            </c:extLst>
          </c:dPt>
          <c:dLbls>
            <c:dLbl>
              <c:idx val="0"/>
              <c:layout>
                <c:manualLayout>
                  <c:x val="-0.20924020787813699"/>
                  <c:y val="0.11130599162482387"/>
                </c:manualLayout>
              </c:layout>
              <c:tx>
                <c:rich>
                  <a:bodyPr/>
                  <a:lstStyle/>
                  <a:p>
                    <a:pPr>
                      <a:defRPr sz="2400" b="0">
                        <a:latin typeface="Bookman Old Style" panose="02050604050505020204" pitchFamily="18" charset="0"/>
                      </a:defRPr>
                    </a:pPr>
                    <a:r>
                      <a:rPr lang="en-US" sz="2400" b="0" dirty="0">
                        <a:latin typeface="Bookman Old Style" panose="02050604050505020204" pitchFamily="18" charset="0"/>
                      </a:rPr>
                      <a:t>50%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BA6-409D-BC47-5009558B624C}"/>
                </c:ext>
              </c:extLst>
            </c:dLbl>
            <c:dLbl>
              <c:idx val="1"/>
              <c:layout>
                <c:manualLayout>
                  <c:x val="9.6488538310558022E-2"/>
                  <c:y val="-0.23175347807966351"/>
                </c:manualLayout>
              </c:layout>
              <c:spPr/>
              <c:txPr>
                <a:bodyPr/>
                <a:lstStyle/>
                <a:p>
                  <a:pPr>
                    <a:defRPr sz="2400" b="0">
                      <a:latin typeface="Bookman Old Style" panose="02050604050505020204" pitchFamily="18" charset="0"/>
                    </a:defRPr>
                  </a:pPr>
                  <a:endParaRPr lang="hu-H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A6-409D-BC47-5009558B624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A6-409D-BC47-5009558B62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>
                    <a:latin typeface="Bookman Old Style" panose="02050604050505020204" pitchFamily="18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Munka1!$A$1:$A$3</c:f>
              <c:strCache>
                <c:ptCount val="3"/>
                <c:pt idx="0">
                  <c:v>hozott pont</c:v>
                </c:pt>
                <c:pt idx="1">
                  <c:v>kompetencia alapú írásbeli</c:v>
                </c:pt>
                <c:pt idx="2">
                  <c:v>szóbeli</c:v>
                </c:pt>
              </c:strCache>
            </c:strRef>
          </c:cat>
          <c:val>
            <c:numRef>
              <c:f>Munka1!$B$1:$B$3</c:f>
              <c:numCache>
                <c:formatCode>0%</c:formatCode>
                <c:ptCount val="3"/>
                <c:pt idx="0">
                  <c:v>0.30000000000000032</c:v>
                </c:pt>
                <c:pt idx="1">
                  <c:v>0.5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A6-409D-BC47-5009558B6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noFill/>
    <a:ln>
      <a:solidFill>
        <a:srgbClr val="FFFF99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en-US" sz="2400"/>
              <a:t>Jelentkezés tanulmányi területek szerint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'Grafikonok 2026.'!$A$357:$A$363</c:f>
              <c:strCache>
                <c:ptCount val="7"/>
                <c:pt idx="0">
                  <c:v>HA 0001</c:v>
                </c:pt>
                <c:pt idx="1">
                  <c:v>KHA 0002</c:v>
                </c:pt>
                <c:pt idx="2">
                  <c:v>KN 0003</c:v>
                </c:pt>
                <c:pt idx="3">
                  <c:v>KS 0004</c:v>
                </c:pt>
                <c:pt idx="4">
                  <c:v>NYEK A 0005</c:v>
                </c:pt>
                <c:pt idx="5">
                  <c:v>NYEK N 0006</c:v>
                </c:pt>
                <c:pt idx="6">
                  <c:v>AJTP 0007</c:v>
                </c:pt>
              </c:strCache>
            </c:strRef>
          </c:cat>
          <c:val>
            <c:numRef>
              <c:f>'Grafikonok 2026.'!$B$357:$B$363</c:f>
              <c:numCache>
                <c:formatCode>General</c:formatCode>
                <c:ptCount val="7"/>
                <c:pt idx="0">
                  <c:v>130</c:v>
                </c:pt>
                <c:pt idx="1">
                  <c:v>129</c:v>
                </c:pt>
                <c:pt idx="2">
                  <c:v>97</c:v>
                </c:pt>
                <c:pt idx="3">
                  <c:v>149</c:v>
                </c:pt>
                <c:pt idx="4">
                  <c:v>102</c:v>
                </c:pt>
                <c:pt idx="5">
                  <c:v>42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C5-47CE-A1CC-675650DA8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9848496"/>
        <c:axId val="499853744"/>
      </c:barChart>
      <c:catAx>
        <c:axId val="49984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hu-HU"/>
          </a:p>
        </c:txPr>
        <c:crossAx val="499853744"/>
        <c:crosses val="autoZero"/>
        <c:auto val="1"/>
        <c:lblAlgn val="ctr"/>
        <c:lblOffset val="100"/>
        <c:noMultiLvlLbl val="0"/>
      </c:catAx>
      <c:valAx>
        <c:axId val="49985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hu-HU"/>
          </a:p>
        </c:txPr>
        <c:crossAx val="499848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Bookman Old Style" panose="02050604050505020204" pitchFamily="18" charset="0"/>
        </a:defRPr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en-US" sz="2400"/>
              <a:t>Felvételt nyert tanulók százalékos eredményei tanulmányi területenként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'Grafikonok 2026.'!$AA$375:$AA$381</c:f>
              <c:strCache>
                <c:ptCount val="7"/>
                <c:pt idx="0">
                  <c:v>HA 0001</c:v>
                </c:pt>
                <c:pt idx="1">
                  <c:v>KHA 0002</c:v>
                </c:pt>
                <c:pt idx="2">
                  <c:v>KN 0003</c:v>
                </c:pt>
                <c:pt idx="3">
                  <c:v>KS 0004</c:v>
                </c:pt>
                <c:pt idx="4">
                  <c:v>NYEK A 0005</c:v>
                </c:pt>
                <c:pt idx="5">
                  <c:v>NYEK N 0006</c:v>
                </c:pt>
                <c:pt idx="6">
                  <c:v>AJTP 0007</c:v>
                </c:pt>
              </c:strCache>
            </c:strRef>
          </c:cat>
          <c:val>
            <c:numRef>
              <c:f>'Grafikonok 2026.'!$AB$375:$AB$381</c:f>
              <c:numCache>
                <c:formatCode>0.00</c:formatCode>
                <c:ptCount val="7"/>
                <c:pt idx="0">
                  <c:v>82.625</c:v>
                </c:pt>
                <c:pt idx="1">
                  <c:v>76.8</c:v>
                </c:pt>
                <c:pt idx="2" formatCode="General">
                  <c:v>74.34</c:v>
                </c:pt>
                <c:pt idx="3" formatCode="General">
                  <c:v>86.67</c:v>
                </c:pt>
                <c:pt idx="4" formatCode="General">
                  <c:v>80.72</c:v>
                </c:pt>
                <c:pt idx="5">
                  <c:v>70.97</c:v>
                </c:pt>
                <c:pt idx="6" formatCode="General">
                  <c:v>60.69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1-4F2D-8D6A-CC41F8032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5812568"/>
        <c:axId val="545806008"/>
      </c:barChart>
      <c:catAx>
        <c:axId val="54581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hu-HU"/>
          </a:p>
        </c:txPr>
        <c:crossAx val="545806008"/>
        <c:crosses val="autoZero"/>
        <c:auto val="1"/>
        <c:lblAlgn val="ctr"/>
        <c:lblOffset val="100"/>
        <c:noMultiLvlLbl val="0"/>
      </c:catAx>
      <c:valAx>
        <c:axId val="54580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hu-HU"/>
          </a:p>
        </c:txPr>
        <c:crossAx val="545812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Bookman Old Style" panose="02050604050505020204" pitchFamily="18" charset="0"/>
        </a:defRPr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0DAEB-0190-46DF-83CE-C49C8EF80A77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60889-F4FA-447D-837A-949ECA646F6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5011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864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7012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2761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058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664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953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724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63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62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792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5376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9980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6708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9891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7715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786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17840-2559-40CF-94E1-E754F6807095}" type="datetimeFigureOut">
              <a:rPr lang="hu-HU" smtClean="0"/>
              <a:pPr/>
              <a:t>2026. 09. 09.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29DD3D-30D9-4B63-91FA-B66B31C186A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218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jweb.zrinyinyh.h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ujweb.zrinyinyh.h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jweb.zrinyinyh.h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jweb.zrinyinyh.hu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zig címer szi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852936"/>
            <a:ext cx="2499680" cy="2776424"/>
          </a:xfrm>
          <a:prstGeom prst="rect">
            <a:avLst/>
          </a:prstGeom>
          <a:ln w="1270">
            <a:noFill/>
          </a:ln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6912768" cy="1080120"/>
          </a:xfrm>
        </p:spPr>
        <p:txBody>
          <a:bodyPr>
            <a:normAutofit fontScale="90000"/>
          </a:bodyPr>
          <a:lstStyle/>
          <a:p>
            <a:br>
              <a:rPr lang="hu-HU" b="1" dirty="0"/>
            </a:br>
            <a:br>
              <a:rPr lang="hu-HU" b="1" dirty="0"/>
            </a:br>
            <a:r>
              <a:rPr lang="hu-HU" sz="4000" b="1" dirty="0">
                <a:solidFill>
                  <a:schemeClr val="tx1"/>
                </a:solidFill>
                <a:latin typeface="Bookman Old Style" pitchFamily="18" charset="0"/>
              </a:rPr>
              <a:t>FELVÉTELI</a:t>
            </a:r>
            <a:r>
              <a:rPr lang="hu-HU" sz="40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hu-HU" sz="4000" b="1" dirty="0">
                <a:solidFill>
                  <a:schemeClr val="tx1"/>
                </a:solidFill>
                <a:latin typeface="Bookman Old Style" pitchFamily="18" charset="0"/>
              </a:rPr>
              <a:t>TÁJÉKOZTATÓ</a:t>
            </a:r>
            <a:br>
              <a:rPr lang="hu-HU" sz="4000" b="1" dirty="0">
                <a:latin typeface="Bookman Old Style" pitchFamily="18" charset="0"/>
              </a:rPr>
            </a:br>
            <a:endParaRPr lang="hu-HU" sz="4000" b="1" dirty="0">
              <a:latin typeface="Bookman Old Style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755576" y="1772816"/>
            <a:ext cx="6120680" cy="504056"/>
          </a:xfrm>
        </p:spPr>
        <p:txBody>
          <a:bodyPr>
            <a:normAutofit fontScale="92500" lnSpcReduction="20000"/>
          </a:bodyPr>
          <a:lstStyle/>
          <a:p>
            <a:r>
              <a:rPr lang="hu-HU" sz="3600" b="1" dirty="0">
                <a:solidFill>
                  <a:schemeClr val="tx1"/>
                </a:solidFill>
                <a:latin typeface="Bookman Old Style" pitchFamily="18" charset="0"/>
              </a:rPr>
              <a:t>a 2027/2028-as tanévre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211960" y="3789040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Bookman Old Style" pitchFamily="18" charset="0"/>
              </a:rPr>
              <a:t>Nagy Andrea Ibolya</a:t>
            </a:r>
          </a:p>
          <a:p>
            <a:pPr algn="ctr"/>
            <a:r>
              <a:rPr lang="hu-HU" sz="2400" b="1" dirty="0">
                <a:latin typeface="Bookman Old Style" pitchFamily="18" charset="0"/>
              </a:rPr>
              <a:t>főigazgató-helyettes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5240672" y="4797152"/>
            <a:ext cx="2499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Bookman Old Style" panose="02050604050505020204" pitchFamily="18" charset="0"/>
              </a:rPr>
              <a:t>2026.09.15.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hu-HU" sz="3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Felvételi információk a</a:t>
            </a:r>
            <a:br>
              <a:rPr lang="hu-HU" sz="3200" b="1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hu-HU" sz="3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2027/2028-as tanévre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2276872"/>
            <a:ext cx="8301608" cy="41044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sz="3800" b="1" dirty="0">
                <a:latin typeface="Bookman Old Style" pitchFamily="18" charset="0"/>
              </a:rPr>
              <a:t>OM: 033652</a:t>
            </a:r>
          </a:p>
          <a:p>
            <a:pPr marL="0" indent="0">
              <a:buNone/>
            </a:pPr>
            <a:r>
              <a:rPr lang="hu-HU" sz="3800" b="1" dirty="0">
                <a:latin typeface="Bookman Old Style" pitchFamily="18" charset="0"/>
              </a:rPr>
              <a:t>Intézményi kód: 001</a:t>
            </a:r>
          </a:p>
          <a:p>
            <a:pPr marL="0" indent="0">
              <a:buNone/>
            </a:pPr>
            <a:endParaRPr lang="hu-HU" sz="3800" b="1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hu-HU" sz="3800" b="1" dirty="0">
                <a:latin typeface="Bookman Old Style" pitchFamily="18" charset="0"/>
              </a:rPr>
              <a:t>Tervezett osztályok: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hu-HU" sz="3800" dirty="0">
                <a:latin typeface="Bookman Old Style" pitchFamily="18" charset="0"/>
              </a:rPr>
              <a:t>2 osztály – 4 éves képzés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hu-HU" sz="3800" dirty="0">
                <a:latin typeface="Bookman Old Style" pitchFamily="18" charset="0"/>
              </a:rPr>
              <a:t>1 osztály – nyelvi előkészítő – 5 éves képzés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hu-HU" sz="3800" dirty="0">
                <a:latin typeface="Bookman Old Style" pitchFamily="18" charset="0"/>
              </a:rPr>
              <a:t>1 osztály – AJTP osztály – 5 éves képzés</a:t>
            </a:r>
          </a:p>
          <a:p>
            <a:pPr marL="914400" lvl="1" indent="-514350">
              <a:buFont typeface="Arial" pitchFamily="34" charset="0"/>
              <a:buChar char="•"/>
            </a:pPr>
            <a:endParaRPr lang="hu-HU" sz="3200" dirty="0"/>
          </a:p>
          <a:p>
            <a:pPr marL="914400" lvl="1" indent="-514350">
              <a:buNone/>
            </a:pPr>
            <a:r>
              <a:rPr lang="hu-HU" sz="3200" dirty="0"/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80528" y="188640"/>
            <a:ext cx="9217024" cy="63367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			</a:t>
            </a:r>
            <a:r>
              <a:rPr lang="hu-HU" sz="3200" b="1" u="sng" dirty="0">
                <a:solidFill>
                  <a:schemeClr val="tx1"/>
                </a:solidFill>
                <a:latin typeface="Bookman Old Style" pitchFamily="18" charset="0"/>
              </a:rPr>
              <a:t>A osztály</a:t>
            </a:r>
          </a:p>
          <a:p>
            <a:pPr>
              <a:buNone/>
            </a:pPr>
            <a:endParaRPr lang="hu-HU" sz="2800" b="1" dirty="0">
              <a:solidFill>
                <a:schemeClr val="tx1"/>
              </a:solidFill>
              <a:latin typeface="Bookman Old Style" pitchFamily="18" charset="0"/>
            </a:endParaRP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hu-HU" sz="2400" dirty="0">
                <a:latin typeface="Bookman Old Style" pitchFamily="18" charset="0"/>
              </a:rPr>
              <a:t>4 éves képzés – 35 óra/hét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hu-HU" sz="2400" b="1" dirty="0">
                <a:latin typeface="Bookman Old Style" pitchFamily="18" charset="0"/>
              </a:rPr>
              <a:t>1. nyelv: haladó angol (0001), 2. nyelv: francia, német, orosz, spanyol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hu-HU" sz="2400" b="1" dirty="0">
                <a:latin typeface="Bookman Old Style" pitchFamily="18" charset="0"/>
              </a:rPr>
              <a:t>1. nyelv: középhaladó angol (0002)</a:t>
            </a:r>
            <a:r>
              <a:rPr lang="hu-HU" sz="2400" dirty="0">
                <a:latin typeface="Bookman Old Style" pitchFamily="18" charset="0"/>
              </a:rPr>
              <a:t>, </a:t>
            </a:r>
            <a:r>
              <a:rPr lang="hu-HU" sz="2400" b="1" dirty="0">
                <a:latin typeface="Bookman Old Style" pitchFamily="18" charset="0"/>
              </a:rPr>
              <a:t>2. nyelv: francia, német, orosz, spanyol</a:t>
            </a:r>
          </a:p>
          <a:p>
            <a:pPr lvl="1">
              <a:lnSpc>
                <a:spcPct val="100000"/>
              </a:lnSpc>
              <a:buFont typeface="Arial" pitchFamily="34" charset="0"/>
              <a:buChar char="•"/>
            </a:pPr>
            <a:r>
              <a:rPr lang="hu-HU" sz="2400" b="1" dirty="0">
                <a:latin typeface="Bookman Old Style" pitchFamily="18" charset="0"/>
              </a:rPr>
              <a:t>Felvételi vizsga: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hu-HU" sz="2400" u="sng" dirty="0">
                <a:latin typeface="Bookman Old Style" pitchFamily="18" charset="0"/>
              </a:rPr>
              <a:t>Központi  írásbeli:</a:t>
            </a:r>
            <a:r>
              <a:rPr lang="hu-HU" sz="2400" dirty="0">
                <a:latin typeface="Bookman Old Style" pitchFamily="18" charset="0"/>
              </a:rPr>
              <a:t> magyarból és matematikából </a:t>
            </a:r>
            <a:r>
              <a:rPr lang="hu-HU" sz="2400" u="sng" dirty="0">
                <a:latin typeface="Bookman Old Style" pitchFamily="18" charset="0"/>
              </a:rPr>
              <a:t>Szóbeli felvételi haladó és középhaladó angol tanulmányi területre:</a:t>
            </a:r>
            <a:r>
              <a:rPr lang="hu-HU" sz="2400" dirty="0">
                <a:latin typeface="Bookman Old Style" pitchFamily="18" charset="0"/>
              </a:rPr>
              <a:t> társalgás  angol nyelven a kiadott tematika szerint, képek alapján és mondat kiegészítés vagy fordítás (választható). Február 16-án tájékoztató és próbaszóbeli.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hu-HU" sz="2400" dirty="0">
                <a:solidFill>
                  <a:srgbClr val="0070C0"/>
                </a:solidFill>
                <a:latin typeface="Bookman Old Style" pitchFamily="18" charset="0"/>
              </a:rPr>
              <a:t> </a:t>
            </a:r>
            <a:r>
              <a:rPr lang="hu-HU" altLang="hu-HU" sz="2400" u="sng" dirty="0">
                <a:solidFill>
                  <a:srgbClr val="0070C0"/>
                </a:solidFill>
                <a:latin typeface="Bookman Old Style" panose="02050604050505020204" pitchFamily="18" charset="0"/>
              </a:rPr>
              <a:t>https://</a:t>
            </a:r>
            <a:r>
              <a:rPr lang="hu-HU" altLang="hu-HU" sz="2400" dirty="0">
                <a:solidFill>
                  <a:srgbClr val="0070C0"/>
                </a:solidFill>
                <a:latin typeface="Bookman Old Style" panose="02050604050505020204" pitchFamily="18" charset="0"/>
                <a:hlinkClick r:id="rId2"/>
              </a:rPr>
              <a:t>ujweb.zrinyinyh.hu </a:t>
            </a:r>
            <a:r>
              <a:rPr lang="hu-HU" sz="2400" dirty="0">
                <a:solidFill>
                  <a:srgbClr val="0070C0"/>
                </a:solidFill>
                <a:latin typeface="Bookman Old Style" pitchFamily="18" charset="0"/>
              </a:rPr>
              <a:t>		</a:t>
            </a:r>
            <a:r>
              <a:rPr lang="hu-HU" sz="2400" dirty="0">
                <a:latin typeface="Bookman Old Style" pitchFamily="18" charset="0"/>
              </a:rPr>
              <a:t>			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712968" cy="1296144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A felvételi pontok aránya</a:t>
            </a:r>
            <a:br>
              <a:rPr lang="hu-HU" sz="2800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haladó és középhaladó angol tanulmányi területre - A osztály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498005"/>
              </p:ext>
            </p:extLst>
          </p:nvPr>
        </p:nvGraphicFramePr>
        <p:xfrm>
          <a:off x="467544" y="2132856"/>
          <a:ext cx="8226660" cy="425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églalap 5"/>
          <p:cNvSpPr/>
          <p:nvPr/>
        </p:nvSpPr>
        <p:spPr>
          <a:xfrm>
            <a:off x="899592" y="5373216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>
                <a:latin typeface="Bookman Old Style" pitchFamily="18" charset="0"/>
              </a:rPr>
              <a:t>a magyar és a matematika írásbeli pontszámának összege (max.100 pont)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6156176" y="2132856"/>
            <a:ext cx="2538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Bookman Old Style" pitchFamily="18" charset="0"/>
              </a:rPr>
              <a:t>hozott pontok (max.60 pont)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1043608" y="213285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Bookman Old Style" pitchFamily="18" charset="0"/>
              </a:rPr>
              <a:t>szóbeli pontok (max.40 pont)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792088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A hozott pontok számolása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184576"/>
          </a:xfrm>
        </p:spPr>
        <p:txBody>
          <a:bodyPr>
            <a:normAutofit/>
          </a:bodyPr>
          <a:lstStyle/>
          <a:p>
            <a:pPr>
              <a:buNone/>
            </a:pPr>
            <a:endParaRPr lang="hu-HU" dirty="0">
              <a:latin typeface="Bookman Old Style" pitchFamily="18" charset="0"/>
            </a:endParaRPr>
          </a:p>
          <a:p>
            <a:pPr lvl="0"/>
            <a:r>
              <a:rPr lang="hu-HU" sz="2600" dirty="0">
                <a:solidFill>
                  <a:schemeClr val="tx1"/>
                </a:solidFill>
                <a:latin typeface="Bookman Old Style" pitchFamily="18" charset="0"/>
              </a:rPr>
              <a:t>A 7. osztály év végi, és a 8. osztály félévi osztályzatok közül a következőket számítjuk 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anose="02050604050505020204" pitchFamily="18" charset="0"/>
              </a:rPr>
              <a:t>irodalom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anose="02050604050505020204" pitchFamily="18" charset="0"/>
              </a:rPr>
              <a:t>magyar nyelv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anose="02050604050505020204" pitchFamily="18" charset="0"/>
              </a:rPr>
              <a:t>matematika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anose="02050604050505020204" pitchFamily="18" charset="0"/>
              </a:rPr>
              <a:t>történelem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anose="02050604050505020204" pitchFamily="18" charset="0"/>
              </a:rPr>
              <a:t>idegen nyelv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anose="02050604050505020204" pitchFamily="18" charset="0"/>
              </a:rPr>
              <a:t>a legjobb eredményű természettudományos tárgy</a:t>
            </a:r>
          </a:p>
          <a:p>
            <a:pPr>
              <a:buNone/>
            </a:pPr>
            <a:r>
              <a:rPr lang="hu-HU" sz="2600" dirty="0">
                <a:solidFill>
                  <a:schemeClr val="tx1"/>
                </a:solidFill>
                <a:latin typeface="Bookman Old Style" pitchFamily="18" charset="0"/>
              </a:rPr>
              <a:t>Ezek összesen a felvételi pontok 30%-át adják.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620688"/>
            <a:ext cx="8435280" cy="58326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			</a:t>
            </a:r>
            <a:r>
              <a:rPr lang="hu-HU" sz="3200" b="1" u="sng" dirty="0">
                <a:solidFill>
                  <a:schemeClr val="tx1"/>
                </a:solidFill>
                <a:latin typeface="Bookman Old Style" pitchFamily="18" charset="0"/>
              </a:rPr>
              <a:t>B osztály</a:t>
            </a:r>
          </a:p>
          <a:p>
            <a:pPr>
              <a:buNone/>
            </a:pPr>
            <a:endParaRPr lang="hu-HU" sz="3000" b="1" u="sng" dirty="0">
              <a:solidFill>
                <a:schemeClr val="tx1"/>
              </a:solidFill>
              <a:latin typeface="Bookman Old Style" pitchFamily="18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>
                <a:latin typeface="Bookman Old Style" pitchFamily="18" charset="0"/>
              </a:rPr>
              <a:t>4 éves képzés – 35 óra/hét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b="1" dirty="0">
                <a:latin typeface="Bookman Old Style" pitchFamily="18" charset="0"/>
              </a:rPr>
              <a:t>1. nyelv: kezdő német (0003), 2. nyelv: angol, francia, orosz, spanyol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b="1" dirty="0">
                <a:latin typeface="Bookman Old Style" pitchFamily="18" charset="0"/>
              </a:rPr>
              <a:t>1. nyelv: kezdő spanyol (0004), 2. nyelv: angol, francia, német, orosz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b="1" dirty="0">
                <a:latin typeface="Bookman Old Style" pitchFamily="18" charset="0"/>
              </a:rPr>
              <a:t>Felvételi vizsga: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-"/>
            </a:pPr>
            <a:r>
              <a:rPr lang="hu-HU" sz="2400" dirty="0">
                <a:latin typeface="Bookman Old Style" pitchFamily="18" charset="0"/>
              </a:rPr>
              <a:t>Központi  írásbeli magyarból és matematikából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-"/>
            </a:pPr>
            <a:r>
              <a:rPr lang="hu-HU" sz="2400" dirty="0">
                <a:latin typeface="Bookman Old Style" pitchFamily="18" charset="0"/>
              </a:rPr>
              <a:t>Szóbeli felvételi nincs.</a:t>
            </a:r>
          </a:p>
        </p:txBody>
      </p:sp>
    </p:spTree>
    <p:extLst>
      <p:ext uri="{BB962C8B-B14F-4D97-AF65-F5344CB8AC3E}">
        <p14:creationId xmlns:p14="http://schemas.microsoft.com/office/powerpoint/2010/main" val="231371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324544" y="188640"/>
            <a:ext cx="9289032" cy="63053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u-HU" sz="3000" b="1" dirty="0">
                <a:solidFill>
                  <a:schemeClr val="tx1"/>
                </a:solidFill>
                <a:latin typeface="Bookman Old Style" pitchFamily="18" charset="0"/>
              </a:rPr>
              <a:t>	</a:t>
            </a:r>
            <a:r>
              <a:rPr lang="hu-HU" sz="3200" b="1" u="sng" dirty="0">
                <a:solidFill>
                  <a:schemeClr val="tx1"/>
                </a:solidFill>
                <a:latin typeface="Bookman Old Style" pitchFamily="18" charset="0"/>
              </a:rPr>
              <a:t>D osztály (Nyelvi előkészítő osztály)</a:t>
            </a:r>
          </a:p>
          <a:p>
            <a:pPr>
              <a:buNone/>
            </a:pPr>
            <a:endParaRPr lang="hu-HU" sz="3800" b="1" dirty="0">
              <a:solidFill>
                <a:schemeClr val="tx1"/>
              </a:solidFill>
              <a:latin typeface="Bookman Old Style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5 évfolyamos képzés (1+4 év) – 32 óra/hét</a:t>
            </a:r>
          </a:p>
          <a:p>
            <a:pPr lvl="1">
              <a:buFont typeface="Arial" pitchFamily="34" charset="0"/>
              <a:buChar char="•"/>
            </a:pPr>
            <a:r>
              <a:rPr lang="hu-HU" sz="2600" b="1" dirty="0">
                <a:latin typeface="Bookman Old Style" pitchFamily="18" charset="0"/>
              </a:rPr>
              <a:t>1. nyelv: kezdő angol (0005), 2. nyelv: francia, német, orosz, spanyol (9-12. osztályban)</a:t>
            </a:r>
          </a:p>
          <a:p>
            <a:pPr lvl="1">
              <a:buFont typeface="Arial" pitchFamily="34" charset="0"/>
              <a:buChar char="•"/>
            </a:pPr>
            <a:r>
              <a:rPr lang="hu-HU" sz="2600" b="1" dirty="0">
                <a:latin typeface="Bookman Old Style" pitchFamily="18" charset="0"/>
              </a:rPr>
              <a:t>1. nyelv: kezdő német (0006), 2. nyelv angol, francia, orosz, spanyol (9-12. osztályban)</a:t>
            </a:r>
          </a:p>
          <a:p>
            <a:pPr marL="457200" lvl="1" indent="0">
              <a:buNone/>
            </a:pPr>
            <a:endParaRPr lang="hu-HU" sz="2600" dirty="0">
              <a:latin typeface="Bookman Old Style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hu-HU" sz="2600" b="1" dirty="0">
                <a:latin typeface="Bookman Old Style" pitchFamily="18" charset="0"/>
              </a:rPr>
              <a:t>Felvételi vizsga:</a:t>
            </a:r>
          </a:p>
          <a:p>
            <a:pPr lvl="1">
              <a:buFont typeface="Arial" pitchFamily="34" charset="0"/>
              <a:buChar char="-"/>
            </a:pPr>
            <a:r>
              <a:rPr lang="hu-HU" sz="2600" dirty="0">
                <a:latin typeface="Bookman Old Style" pitchFamily="18" charset="0"/>
              </a:rPr>
              <a:t>Központi  írásbeli magyarból és matematikából</a:t>
            </a:r>
          </a:p>
          <a:p>
            <a:pPr lvl="1">
              <a:buFont typeface="Arial" pitchFamily="34" charset="0"/>
              <a:buChar char="-"/>
            </a:pPr>
            <a:r>
              <a:rPr lang="hu-HU" sz="2600" dirty="0">
                <a:latin typeface="Bookman Old Style" pitchFamily="18" charset="0"/>
              </a:rPr>
              <a:t>Szóbeli felvételi nincs.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1640" y="404665"/>
            <a:ext cx="6624736" cy="1512168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A felvételi pontok aránya</a:t>
            </a:r>
            <a:b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 B és D osztály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51337458"/>
              </p:ext>
            </p:extLst>
          </p:nvPr>
        </p:nvGraphicFramePr>
        <p:xfrm>
          <a:off x="467544" y="1988840"/>
          <a:ext cx="8100900" cy="403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5940152" y="3284984"/>
            <a:ext cx="2628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Bookman Old Style" pitchFamily="18" charset="0"/>
              </a:rPr>
              <a:t>a magyar és a matematika írásbeli pontszámának összege </a:t>
            </a:r>
          </a:p>
          <a:p>
            <a:r>
              <a:rPr lang="hu-HU" sz="2400" dirty="0">
                <a:latin typeface="Bookman Old Style" pitchFamily="18" charset="0"/>
              </a:rPr>
              <a:t>(</a:t>
            </a:r>
            <a:r>
              <a:rPr lang="hu-HU" sz="2400" dirty="0" err="1">
                <a:latin typeface="Bookman Old Style" pitchFamily="18" charset="0"/>
              </a:rPr>
              <a:t>max</a:t>
            </a:r>
            <a:r>
              <a:rPr lang="hu-HU" sz="2400" dirty="0">
                <a:latin typeface="Bookman Old Style" pitchFamily="18" charset="0"/>
              </a:rPr>
              <a:t>. 100 pont)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611560" y="2132856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latin typeface="Bookman Old Style" pitchFamily="18" charset="0"/>
              </a:rPr>
              <a:t>hozott pontok </a:t>
            </a:r>
          </a:p>
          <a:p>
            <a:r>
              <a:rPr lang="hu-HU" sz="2400" dirty="0">
                <a:latin typeface="Bookman Old Style" pitchFamily="18" charset="0"/>
              </a:rPr>
              <a:t>(</a:t>
            </a:r>
            <a:r>
              <a:rPr lang="hu-HU" sz="2400" dirty="0" err="1">
                <a:latin typeface="Bookman Old Style" pitchFamily="18" charset="0"/>
              </a:rPr>
              <a:t>max</a:t>
            </a:r>
            <a:r>
              <a:rPr lang="hu-HU" sz="2400" dirty="0">
                <a:latin typeface="Bookman Old Style" pitchFamily="18" charset="0"/>
              </a:rPr>
              <a:t>. 100 pont)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7992888" cy="1008112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A hozott pontok számolása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00808"/>
            <a:ext cx="8291264" cy="4728588"/>
          </a:xfrm>
        </p:spPr>
        <p:txBody>
          <a:bodyPr>
            <a:normAutofit lnSpcReduction="10000"/>
          </a:bodyPr>
          <a:lstStyle/>
          <a:p>
            <a:pPr lvl="0"/>
            <a:r>
              <a:rPr lang="hu-HU" sz="2600" dirty="0">
                <a:latin typeface="Bookman Old Style" pitchFamily="18" charset="0"/>
              </a:rPr>
              <a:t>A 7. osztály év végi, és a 8. osztály félévi osztályzatok közül a következőket számítjuk 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irodalom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magyar nyelv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matematika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történelem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idegen nyelv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hu-HU" sz="2600" dirty="0">
                <a:latin typeface="Bookman Old Style" pitchFamily="18" charset="0"/>
              </a:rPr>
              <a:t>a legjobb eredményű természettudományos tárgy</a:t>
            </a:r>
          </a:p>
          <a:p>
            <a:pPr>
              <a:buNone/>
            </a:pPr>
            <a:r>
              <a:rPr lang="hu-HU" sz="2600" dirty="0">
                <a:solidFill>
                  <a:schemeClr val="tx1"/>
                </a:solidFill>
                <a:latin typeface="Bookman Old Style" pitchFamily="18" charset="0"/>
              </a:rPr>
              <a:t>Ezek összesen a felvételi pontok 50%-át adják.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5536" y="1772816"/>
            <a:ext cx="7200800" cy="296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3200" b="1" dirty="0">
                <a:latin typeface="Bookman Old Style" panose="02050604050505020204" pitchFamily="18" charset="0"/>
              </a:rPr>
              <a:t>Nyílt napok </a:t>
            </a:r>
            <a:r>
              <a:rPr lang="hu-HU" sz="3200" dirty="0">
                <a:latin typeface="Bookman Old Style" panose="02050604050505020204" pitchFamily="18" charset="0"/>
              </a:rPr>
              <a:t>az A, B, D osztályokba jelentkezőknek:</a:t>
            </a:r>
          </a:p>
          <a:p>
            <a:pPr algn="ctr">
              <a:lnSpc>
                <a:spcPct val="150000"/>
              </a:lnSpc>
            </a:pPr>
            <a:r>
              <a:rPr lang="hu-HU" sz="3200" dirty="0">
                <a:latin typeface="Bookman Old Style" panose="02050604050505020204" pitchFamily="18" charset="0"/>
              </a:rPr>
              <a:t>2026. szeptember 30. és október 1.</a:t>
            </a:r>
          </a:p>
          <a:p>
            <a:pPr algn="ctr">
              <a:lnSpc>
                <a:spcPct val="150000"/>
              </a:lnSpc>
            </a:pPr>
            <a:r>
              <a:rPr lang="hu-HU" sz="3200" dirty="0">
                <a:latin typeface="Bookman Old Style" panose="02050604050505020204" pitchFamily="18" charset="0"/>
              </a:rPr>
              <a:t>Előzetes regisztrációhoz kötött.</a:t>
            </a:r>
          </a:p>
        </p:txBody>
      </p:sp>
    </p:spTree>
    <p:extLst>
      <p:ext uri="{BB962C8B-B14F-4D97-AF65-F5344CB8AC3E}">
        <p14:creationId xmlns:p14="http://schemas.microsoft.com/office/powerpoint/2010/main" val="649570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04664"/>
            <a:ext cx="9036496" cy="576064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	</a:t>
            </a:r>
            <a:r>
              <a:rPr lang="hu-HU" sz="3500" b="1" u="sng" dirty="0">
                <a:solidFill>
                  <a:schemeClr val="tx1"/>
                </a:solidFill>
                <a:latin typeface="Bookman Old Style" pitchFamily="18" charset="0"/>
              </a:rPr>
              <a:t>C osztály: AJTP</a:t>
            </a:r>
          </a:p>
          <a:p>
            <a:pPr>
              <a:buNone/>
            </a:pPr>
            <a:endParaRPr lang="hu-HU" b="1" u="sng" dirty="0">
              <a:solidFill>
                <a:schemeClr val="tx1"/>
              </a:solidFill>
              <a:latin typeface="Bookman Old Style" pitchFamily="18" charset="0"/>
            </a:endParaRPr>
          </a:p>
          <a:p>
            <a:pPr marL="342900" lvl="3" indent="-342900">
              <a:buFont typeface="Arial" pitchFamily="34" charset="0"/>
              <a:buChar char="•"/>
            </a:pP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A jelentkezés és a felvétel feltételei – </a:t>
            </a:r>
            <a:r>
              <a:rPr lang="hu-HU" sz="3100" dirty="0">
                <a:latin typeface="Bookman Old Style" panose="02050604050505020204" pitchFamily="18" charset="0"/>
              </a:rPr>
              <a:t>OGYM</a:t>
            </a: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 pályázat szerint, szeptemberben jelent meg: </a:t>
            </a:r>
            <a:r>
              <a:rPr lang="hu-HU" altLang="hu-HU" sz="3000" dirty="0">
                <a:solidFill>
                  <a:schemeClr val="tx1"/>
                </a:solidFill>
                <a:latin typeface="Bookman Old Style" pitchFamily="18" charset="0"/>
                <a:hlinkClick r:id="rId2"/>
              </a:rPr>
              <a:t>https://ujweb.zrinyinyh.hu</a:t>
            </a:r>
            <a:endParaRPr lang="hu-HU" altLang="hu-HU" sz="3000" dirty="0">
              <a:solidFill>
                <a:schemeClr val="tx1"/>
              </a:solidFill>
              <a:latin typeface="Bookman Old Style" pitchFamily="18" charset="0"/>
            </a:endParaRPr>
          </a:p>
          <a:p>
            <a:pPr marL="342900" lvl="3" indent="-342900">
              <a:buFont typeface="Arial" pitchFamily="34" charset="0"/>
              <a:buChar char="•"/>
            </a:pPr>
            <a:endParaRPr lang="hu-HU" sz="3000" dirty="0">
              <a:solidFill>
                <a:schemeClr val="tx1"/>
              </a:solidFill>
              <a:latin typeface="Bookman Old Style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5 évfolyamos képzés (1+4 év)</a:t>
            </a:r>
          </a:p>
          <a:p>
            <a:pPr lvl="1">
              <a:buFont typeface="Arial" pitchFamily="34" charset="0"/>
              <a:buChar char="•"/>
            </a:pPr>
            <a:r>
              <a:rPr lang="hu-HU" sz="3000" b="1" dirty="0">
                <a:solidFill>
                  <a:schemeClr val="tx1"/>
                </a:solidFill>
                <a:latin typeface="Bookman Old Style" pitchFamily="18" charset="0"/>
              </a:rPr>
              <a:t>1. nyelv: kezdő angol és haladó angol (0007)</a:t>
            </a:r>
          </a:p>
          <a:p>
            <a:pPr lvl="1">
              <a:buFont typeface="Arial" pitchFamily="34" charset="0"/>
              <a:buChar char="•"/>
            </a:pPr>
            <a:r>
              <a:rPr lang="hu-HU" sz="3000" b="1" dirty="0">
                <a:solidFill>
                  <a:schemeClr val="tx1"/>
                </a:solidFill>
                <a:latin typeface="Bookman Old Style" pitchFamily="18" charset="0"/>
              </a:rPr>
              <a:t>2. nyelv: a 9-12. évfolyamon: német</a:t>
            </a:r>
          </a:p>
          <a:p>
            <a:pPr lvl="1">
              <a:buFont typeface="Arial" pitchFamily="34" charset="0"/>
              <a:buChar char="•"/>
            </a:pP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A </a:t>
            </a:r>
            <a:r>
              <a:rPr lang="hu-HU" sz="3000" b="1" dirty="0">
                <a:solidFill>
                  <a:schemeClr val="tx1"/>
                </a:solidFill>
                <a:latin typeface="Bookman Old Style" pitchFamily="18" charset="0"/>
              </a:rPr>
              <a:t>9. AJTP</a:t>
            </a: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 osztályban 30 óra/hét</a:t>
            </a:r>
          </a:p>
          <a:p>
            <a:pPr lvl="1">
              <a:buFont typeface="Arial" pitchFamily="34" charset="0"/>
              <a:buChar char="•"/>
            </a:pPr>
            <a:r>
              <a:rPr lang="hu-HU" sz="3000" b="1" dirty="0">
                <a:solidFill>
                  <a:schemeClr val="tx1"/>
                </a:solidFill>
                <a:latin typeface="Bookman Old Style" pitchFamily="18" charset="0"/>
              </a:rPr>
              <a:t>Felvételi vizsga:</a:t>
            </a:r>
          </a:p>
          <a:p>
            <a:pPr lvl="3">
              <a:buFontTx/>
              <a:buChar char="-"/>
            </a:pPr>
            <a:r>
              <a:rPr lang="hu-HU" sz="3000" u="sng" dirty="0">
                <a:solidFill>
                  <a:schemeClr val="tx1"/>
                </a:solidFill>
                <a:latin typeface="Bookman Old Style" pitchFamily="18" charset="0"/>
              </a:rPr>
              <a:t>Központi  írásbeli </a:t>
            </a: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magyarból és matematikából </a:t>
            </a:r>
          </a:p>
          <a:p>
            <a:pPr lvl="3">
              <a:buFontTx/>
              <a:buChar char="-"/>
            </a:pP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Egyéb mérés az </a:t>
            </a:r>
            <a:r>
              <a:rPr lang="hu-HU" sz="2800" dirty="0">
                <a:latin typeface="Bookman Old Style" panose="02050604050505020204" pitchFamily="18" charset="0"/>
              </a:rPr>
              <a:t>OGYM</a:t>
            </a:r>
            <a:r>
              <a:rPr lang="hu-HU" sz="3000" dirty="0">
                <a:solidFill>
                  <a:schemeClr val="tx1"/>
                </a:solidFill>
                <a:latin typeface="Bookman Old Style" pitchFamily="18" charset="0"/>
              </a:rPr>
              <a:t> pályázat szerint.</a:t>
            </a:r>
          </a:p>
          <a:p>
            <a:pPr marL="0" indent="0">
              <a:buNone/>
            </a:pPr>
            <a:endParaRPr lang="hu-HU" sz="2400" dirty="0">
              <a:solidFill>
                <a:schemeClr val="tx1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hu-HU" sz="2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0"/>
            <a:ext cx="7239748" cy="764704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>
                <a:solidFill>
                  <a:schemeClr val="tx1"/>
                </a:solidFill>
                <a:latin typeface="Bookman Old Style" pitchFamily="18" charset="0"/>
              </a:rPr>
              <a:t>Fontos időpontok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6093296"/>
          </a:xfrm>
        </p:spPr>
        <p:txBody>
          <a:bodyPr>
            <a:normAutofit/>
          </a:bodyPr>
          <a:lstStyle/>
          <a:p>
            <a:r>
              <a:rPr lang="hu-HU" sz="2400" b="1" u="sng" dirty="0">
                <a:solidFill>
                  <a:schemeClr val="tx1"/>
                </a:solidFill>
                <a:latin typeface="Bookman Old Style" pitchFamily="18" charset="0"/>
              </a:rPr>
              <a:t>Központi írásbeli felvételi</a:t>
            </a: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: </a:t>
            </a:r>
          </a:p>
          <a:p>
            <a:pPr>
              <a:buNone/>
            </a:pP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		2027.01.23. (szombat) 10.00 óra</a:t>
            </a:r>
          </a:p>
          <a:p>
            <a:pPr>
              <a:buNone/>
            </a:pP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   A dolgozat megtekintése, lefényképezése: </a:t>
            </a:r>
          </a:p>
          <a:p>
            <a:pPr>
              <a:buNone/>
            </a:pP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		2027.01.27. (szerda) 08.00-16.00 óra </a:t>
            </a:r>
          </a:p>
          <a:p>
            <a:pPr>
              <a:buNone/>
            </a:pP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	Pótnap: 2027.02.03. (szerda)14.00 óra  </a:t>
            </a:r>
            <a:r>
              <a:rPr lang="hu-HU" sz="2400" b="1" dirty="0">
                <a:solidFill>
                  <a:schemeClr val="tx1"/>
                </a:solidFill>
                <a:latin typeface="Bookman Old Style" pitchFamily="18" charset="0"/>
              </a:rPr>
              <a:t>JELEZZÉK!</a:t>
            </a:r>
          </a:p>
          <a:p>
            <a:r>
              <a:rPr lang="hu-HU" sz="2400" b="1" u="sng" dirty="0">
                <a:solidFill>
                  <a:schemeClr val="tx1"/>
                </a:solidFill>
                <a:latin typeface="Bookman Old Style" pitchFamily="18" charset="0"/>
              </a:rPr>
              <a:t>A szóbeli felvételi időpontjai</a:t>
            </a: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:</a:t>
            </a:r>
          </a:p>
          <a:p>
            <a:pPr marL="0" indent="0">
              <a:buNone/>
            </a:pP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   </a:t>
            </a:r>
            <a:r>
              <a:rPr lang="hu-HU" sz="2400" u="sng" dirty="0">
                <a:solidFill>
                  <a:schemeClr val="tx1"/>
                </a:solidFill>
                <a:latin typeface="Bookman Old Style" pitchFamily="18" charset="0"/>
              </a:rPr>
              <a:t>Haladó angol és középhaladó angol nyelv:</a:t>
            </a: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 2027.03.02. 	(kedd) 12.00 óra</a:t>
            </a:r>
            <a:endParaRPr lang="hu-HU" sz="2400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hu-HU" sz="2400" dirty="0">
                <a:solidFill>
                  <a:schemeClr val="tx1"/>
                </a:solidFill>
                <a:latin typeface="Bookman Old Style" pitchFamily="18" charset="0"/>
              </a:rPr>
              <a:t>Pótnap: 2027.03.09. (kedd) 14.00 óra 	</a:t>
            </a:r>
            <a:r>
              <a:rPr lang="hu-HU" sz="2400" b="1" dirty="0">
                <a:solidFill>
                  <a:schemeClr val="tx1"/>
                </a:solidFill>
                <a:latin typeface="Bookman Old Style" pitchFamily="18" charset="0"/>
              </a:rPr>
              <a:t>JELEZZÉK! </a:t>
            </a:r>
          </a:p>
          <a:p>
            <a:pPr marL="0" indent="0">
              <a:buNone/>
            </a:pPr>
            <a:endParaRPr lang="hu-HU" sz="2400" b="1" dirty="0">
              <a:solidFill>
                <a:schemeClr val="tx1"/>
              </a:solidFill>
              <a:latin typeface="Bookman Old Style" pitchFamily="18" charset="0"/>
            </a:endParaRPr>
          </a:p>
          <a:p>
            <a:pPr lvl="1">
              <a:buNone/>
            </a:pPr>
            <a:r>
              <a:rPr lang="hu-HU" sz="2400" b="1" dirty="0">
                <a:solidFill>
                  <a:schemeClr val="tx1"/>
                </a:solidFill>
                <a:latin typeface="Bookman Old Style" pitchFamily="18" charset="0"/>
              </a:rPr>
              <a:t>	Bármely változásról honlapunkon adunk tájékoztatást.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332657"/>
            <a:ext cx="6840760" cy="864095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tx1"/>
                </a:solidFill>
                <a:latin typeface="Bookman Old Style" pitchFamily="18" charset="0"/>
              </a:rPr>
              <a:t>Információk az eredményekről</a:t>
            </a:r>
            <a:endParaRPr lang="hu-HU" sz="2800" dirty="0">
              <a:solidFill>
                <a:schemeClr val="tx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628800"/>
            <a:ext cx="8226112" cy="4634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>
                <a:latin typeface="Bookman Old Style" pitchFamily="18" charset="0"/>
              </a:rPr>
              <a:t>A tanulók felvételi eredményei </a:t>
            </a:r>
            <a:r>
              <a:rPr lang="hu-HU" sz="2800" b="1" dirty="0">
                <a:latin typeface="Bookman Old Style" pitchFamily="18" charset="0"/>
              </a:rPr>
              <a:t>oktatási azonosítóval</a:t>
            </a:r>
            <a:r>
              <a:rPr lang="hu-HU" sz="2800" dirty="0">
                <a:latin typeface="Bookman Old Style" pitchFamily="18" charset="0"/>
              </a:rPr>
              <a:t> megtekinthetők </a:t>
            </a:r>
            <a:r>
              <a:rPr lang="hu-HU" sz="2800" b="1" dirty="0">
                <a:latin typeface="Bookman Old Style" pitchFamily="18" charset="0"/>
              </a:rPr>
              <a:t>legkésőbb 	2027.05.07-től: </a:t>
            </a:r>
          </a:p>
          <a:p>
            <a:r>
              <a:rPr lang="hu-HU" sz="2800" b="1" dirty="0">
                <a:latin typeface="Bookman Old Style" pitchFamily="18" charset="0"/>
              </a:rPr>
              <a:t>honlapunkon</a:t>
            </a:r>
            <a:r>
              <a:rPr lang="hu-HU" sz="2800" dirty="0">
                <a:latin typeface="Bookman Old Style" pitchFamily="18" charset="0"/>
              </a:rPr>
              <a:t>: </a:t>
            </a:r>
            <a:r>
              <a:rPr lang="hu-HU" altLang="hu-HU" sz="2800" u="sng" dirty="0">
                <a:latin typeface="Bookman Old Style" panose="02050604050505020204" pitchFamily="18" charset="0"/>
              </a:rPr>
              <a:t>https://</a:t>
            </a:r>
            <a:r>
              <a:rPr lang="hu-HU" altLang="hu-HU" sz="2800" dirty="0">
                <a:latin typeface="Bookman Old Style" panose="02050604050505020204" pitchFamily="18" charset="0"/>
                <a:hlinkClick r:id="rId2"/>
              </a:rPr>
              <a:t>ujweb.zrinyinyh.hu </a:t>
            </a:r>
            <a:endParaRPr lang="hu-HU" altLang="hu-HU" sz="2800" dirty="0">
              <a:latin typeface="Bookman Old Style" panose="02050604050505020204" pitchFamily="18" charset="0"/>
            </a:endParaRPr>
          </a:p>
          <a:p>
            <a:r>
              <a:rPr lang="hu-HU" sz="2800" b="1" dirty="0">
                <a:latin typeface="Bookman Old Style" pitchFamily="18" charset="0"/>
              </a:rPr>
              <a:t>telefonon: 42/500-567 </a:t>
            </a:r>
          </a:p>
          <a:p>
            <a:r>
              <a:rPr lang="hu-HU" sz="2800" b="1" dirty="0">
                <a:latin typeface="Bookman Old Style" pitchFamily="18" charset="0"/>
              </a:rPr>
              <a:t>személyesen.</a:t>
            </a:r>
          </a:p>
          <a:p>
            <a:endParaRPr lang="hu-HU" sz="2800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hu-HU" sz="2800" b="1" dirty="0">
                <a:latin typeface="Bookman Old Style" pitchFamily="18" charset="0"/>
              </a:rPr>
              <a:t>Csak oktatási azonosító alapján adhatunk információt.</a:t>
            </a:r>
          </a:p>
        </p:txBody>
      </p:sp>
    </p:spTree>
    <p:extLst>
      <p:ext uri="{BB962C8B-B14F-4D97-AF65-F5344CB8AC3E}">
        <p14:creationId xmlns:p14="http://schemas.microsoft.com/office/powerpoint/2010/main" val="2621245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340768"/>
            <a:ext cx="8226112" cy="49228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hu-HU" sz="2800" dirty="0">
                <a:latin typeface="Bookman Old Style" pitchFamily="18" charset="0"/>
              </a:rPr>
              <a:t>Az írásbeli és a szóbeli felvételi vizsga időpontjáról a felvételire jelentkezőknek </a:t>
            </a:r>
            <a:r>
              <a:rPr lang="hu-HU" sz="2800" b="1" dirty="0">
                <a:latin typeface="Bookman Old Style" pitchFamily="18" charset="0"/>
              </a:rPr>
              <a:t>értesítést nem küldünk</a:t>
            </a:r>
            <a:r>
              <a:rPr lang="hu-HU" sz="2800" dirty="0">
                <a:latin typeface="Bookman Old Style" pitchFamily="18" charset="0"/>
              </a:rPr>
              <a:t>! Ha valaki a jelentkezési lapon haladó vagy középhaladó angol területet jelöl meg, azt automatikusan várjuk a szóbelire.</a:t>
            </a:r>
          </a:p>
          <a:p>
            <a:pPr algn="just">
              <a:buNone/>
            </a:pPr>
            <a:endParaRPr lang="hu-HU" sz="2800" dirty="0">
              <a:latin typeface="Bookman Old Style" pitchFamily="18" charset="0"/>
            </a:endParaRPr>
          </a:p>
          <a:p>
            <a:pPr algn="just">
              <a:buNone/>
            </a:pPr>
            <a:r>
              <a:rPr lang="hu-HU" sz="2800" dirty="0">
                <a:latin typeface="Bookman Old Style" pitchFamily="18" charset="0"/>
              </a:rPr>
              <a:t>Az írásbeli eredményekről az értesítést várhatóan postán küldjük el.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8049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6768752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Tavalyi nyolcadikos felvételi eredményeink</a:t>
            </a:r>
            <a:br>
              <a:rPr lang="hu-HU" b="1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08520" y="2276872"/>
            <a:ext cx="7704856" cy="4248472"/>
          </a:xfrm>
        </p:spPr>
        <p:txBody>
          <a:bodyPr>
            <a:noAutofit/>
          </a:bodyPr>
          <a:lstStyle/>
          <a:p>
            <a:pPr algn="just"/>
            <a:r>
              <a:rPr lang="hu-HU" sz="2800" dirty="0">
                <a:latin typeface="Bookman Old Style" panose="02050604050505020204" pitchFamily="18" charset="0"/>
              </a:rPr>
              <a:t>A 2026/27-es tanévre 370 nyolcadikos tanuló jelentkezett hozzánk, összesen 681 jelentkezési helyre. (130 helyet hirdettünk meg.)</a:t>
            </a:r>
          </a:p>
          <a:p>
            <a:pPr algn="just"/>
            <a:endParaRPr lang="hu-HU" sz="2800" dirty="0">
              <a:latin typeface="Bookman Old Style" panose="02050604050505020204" pitchFamily="18" charset="0"/>
            </a:endParaRPr>
          </a:p>
          <a:p>
            <a:pPr algn="just"/>
            <a:r>
              <a:rPr lang="hu-HU" sz="2800" dirty="0">
                <a:latin typeface="Bookman Old Style" panose="02050604050505020204" pitchFamily="18" charset="0"/>
              </a:rPr>
              <a:t>Egy-egy jelentkező több tanulmányi területet jelölt meg.</a:t>
            </a:r>
          </a:p>
          <a:p>
            <a:pPr algn="just"/>
            <a:endParaRPr lang="hu-HU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72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5">
            <a:extLst>
              <a:ext uri="{FF2B5EF4-FFF2-40B4-BE49-F238E27FC236}">
                <a16:creationId xmlns:a16="http://schemas.microsoft.com/office/drawing/2014/main" id="{4FB39AB2-66AF-8E40-7EC0-71C5F6E44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91D6E14-9F8E-1781-DDDA-B74900541C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727637"/>
              </p:ext>
            </p:extLst>
          </p:nvPr>
        </p:nvGraphicFramePr>
        <p:xfrm>
          <a:off x="179512" y="0"/>
          <a:ext cx="896448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6538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465702D-1A6A-9657-B5C4-35B7C0CE58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18749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640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ím 1"/>
          <p:cNvSpPr>
            <a:spLocks noGrp="1"/>
          </p:cNvSpPr>
          <p:nvPr>
            <p:ph type="title"/>
          </p:nvPr>
        </p:nvSpPr>
        <p:spPr>
          <a:xfrm>
            <a:off x="4680521" y="3789041"/>
            <a:ext cx="4571999" cy="268796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hu-HU" altLang="hu-HU" sz="3100" b="1" dirty="0">
                <a:latin typeface="Bookman Old Style" panose="02050604050505020204" pitchFamily="18" charset="0"/>
                <a:hlinkClick r:id="rId2"/>
              </a:rPr>
              <a:t>https://ujweb.zrinyinyh.hu/</a:t>
            </a:r>
            <a:br>
              <a:rPr lang="hu-HU" altLang="hu-HU" sz="3100" b="1" dirty="0">
                <a:latin typeface="Bookman Old Style" panose="02050604050505020204" pitchFamily="18" charset="0"/>
              </a:rPr>
            </a:br>
            <a:r>
              <a:rPr lang="hu-HU" altLang="hu-HU" sz="3100" b="1" dirty="0">
                <a:latin typeface="Bookman Old Style" panose="02050604050505020204" pitchFamily="18" charset="0"/>
              </a:rPr>
              <a:t> </a:t>
            </a:r>
            <a:b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Tel:</a:t>
            </a:r>
            <a:b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42/500-567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4" t="6758" r="21138" b="4427"/>
          <a:stretch>
            <a:fillRect/>
          </a:stretch>
        </p:blipFill>
        <p:spPr bwMode="auto">
          <a:xfrm>
            <a:off x="0" y="220454"/>
            <a:ext cx="3637244" cy="332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1" r="1350" b="4050"/>
          <a:stretch>
            <a:fillRect/>
          </a:stretch>
        </p:blipFill>
        <p:spPr bwMode="auto">
          <a:xfrm>
            <a:off x="1" y="3544202"/>
            <a:ext cx="4571999" cy="317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 descr="Facebook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24" y="1772816"/>
            <a:ext cx="3628594" cy="887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AutoShape 7" descr="Fénykép megnyitá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1800">
              <a:latin typeface="Arial" panose="020B0604020202020204" pitchFamily="34" charset="0"/>
            </a:endParaRPr>
          </a:p>
        </p:txBody>
      </p:sp>
      <p:sp>
        <p:nvSpPr>
          <p:cNvPr id="58375" name="AutoShape 9" descr="Fénykép megnyitása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E1F1FD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1800">
              <a:latin typeface="Arial" panose="020B0604020202020204" pitchFamily="34" charset="0"/>
            </a:endParaRPr>
          </a:p>
        </p:txBody>
      </p:sp>
      <p:pic>
        <p:nvPicPr>
          <p:cNvPr id="58376" name="Kép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011" y="196424"/>
            <a:ext cx="3591129" cy="334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612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7504" y="1700808"/>
            <a:ext cx="7200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latin typeface="Bookman Old Style" pitchFamily="18" charset="0"/>
              </a:rPr>
              <a:t>Felelősségteljes döntést kívánok! </a:t>
            </a:r>
          </a:p>
          <a:p>
            <a:pPr algn="ctr"/>
            <a:endParaRPr lang="hu-HU" sz="4000" b="1" dirty="0">
              <a:latin typeface="Bookman Old Style" pitchFamily="18" charset="0"/>
            </a:endParaRPr>
          </a:p>
          <a:p>
            <a:pPr algn="ctr"/>
            <a:r>
              <a:rPr lang="hu-HU" sz="4000" b="1" dirty="0">
                <a:latin typeface="Bookman Old Style" pitchFamily="18" charset="0"/>
              </a:rPr>
              <a:t>Köszönöm megtisztelő figyelmüket!</a:t>
            </a:r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80446877"/>
      </p:ext>
    </p:extLst>
  </p:cSld>
  <p:clrMapOvr>
    <a:masterClrMapping/>
  </p:clrMapOvr>
</p:sld>
</file>

<file path=ppt/theme/theme1.xml><?xml version="1.0" encoding="utf-8"?>
<a:theme xmlns:a="http://schemas.openxmlformats.org/drawingml/2006/main" name="Fazetta">
  <a:themeElements>
    <a:clrScheme name="Sárga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lső árnyé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2935</TotalTime>
  <Words>821</Words>
  <Application>Microsoft Office PowerPoint</Application>
  <PresentationFormat>Diavetítés a képernyőre (4:3 oldalarány)</PresentationFormat>
  <Paragraphs>118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5" baseType="lpstr">
      <vt:lpstr>Arial</vt:lpstr>
      <vt:lpstr>Bookman Old Style</vt:lpstr>
      <vt:lpstr>Calibri</vt:lpstr>
      <vt:lpstr>Trebuchet MS</vt:lpstr>
      <vt:lpstr>Wingdings 3</vt:lpstr>
      <vt:lpstr>Fazetta</vt:lpstr>
      <vt:lpstr>  FELVÉTELI TÁJÉKOZTATÓ </vt:lpstr>
      <vt:lpstr>Felvételi információk a 2027/2028-as tanévre</vt:lpstr>
      <vt:lpstr>PowerPoint-bemutató</vt:lpstr>
      <vt:lpstr>A felvételi pontok aránya haladó és középhaladó angol tanulmányi területre - A osztály</vt:lpstr>
      <vt:lpstr>A hozott pontok számolása</vt:lpstr>
      <vt:lpstr>PowerPoint-bemutató</vt:lpstr>
      <vt:lpstr>PowerPoint-bemutató</vt:lpstr>
      <vt:lpstr>A felvételi pontok aránya  B és D osztály</vt:lpstr>
      <vt:lpstr>A hozott pontok számolása</vt:lpstr>
      <vt:lpstr>PowerPoint-bemutató</vt:lpstr>
      <vt:lpstr>PowerPoint-bemutató</vt:lpstr>
      <vt:lpstr>Fontos időpontok</vt:lpstr>
      <vt:lpstr>Információk az eredményekről</vt:lpstr>
      <vt:lpstr>PowerPoint-bemutató</vt:lpstr>
      <vt:lpstr>Tavalyi nyolcadikos felvételi eredményeink </vt:lpstr>
      <vt:lpstr>PowerPoint-bemutató</vt:lpstr>
      <vt:lpstr>PowerPoint-bemutató</vt:lpstr>
      <vt:lpstr>https://ujweb.zrinyinyh.hu/   Tel: 42/500-567</vt:lpstr>
      <vt:lpstr>PowerPoint-bemutató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FELVÉTELI TÁJÉKOZTATÓ</dc:title>
  <dc:creator>Balázs Lászlóné</dc:creator>
  <cp:lastModifiedBy>Andrea Nagy</cp:lastModifiedBy>
  <cp:revision>388</cp:revision>
  <dcterms:created xsi:type="dcterms:W3CDTF">2010-09-05T13:33:20Z</dcterms:created>
  <dcterms:modified xsi:type="dcterms:W3CDTF">2026-09-09T12:31:00Z</dcterms:modified>
</cp:coreProperties>
</file>