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notesMasterIdLst>
    <p:notesMasterId r:id="rId30"/>
  </p:notesMasterIdLst>
  <p:sldIdLst>
    <p:sldId id="256" r:id="rId2"/>
    <p:sldId id="282" r:id="rId3"/>
    <p:sldId id="271" r:id="rId4"/>
    <p:sldId id="270" r:id="rId5"/>
    <p:sldId id="281" r:id="rId6"/>
    <p:sldId id="274" r:id="rId7"/>
    <p:sldId id="273" r:id="rId8"/>
    <p:sldId id="257" r:id="rId9"/>
    <p:sldId id="266" r:id="rId10"/>
    <p:sldId id="260" r:id="rId11"/>
    <p:sldId id="288" r:id="rId12"/>
    <p:sldId id="258" r:id="rId13"/>
    <p:sldId id="275" r:id="rId14"/>
    <p:sldId id="277" r:id="rId15"/>
    <p:sldId id="263" r:id="rId16"/>
    <p:sldId id="295" r:id="rId17"/>
    <p:sldId id="269" r:id="rId18"/>
    <p:sldId id="290" r:id="rId19"/>
    <p:sldId id="289" r:id="rId20"/>
    <p:sldId id="264" r:id="rId21"/>
    <p:sldId id="265" r:id="rId22"/>
    <p:sldId id="267" r:id="rId23"/>
    <p:sldId id="268" r:id="rId24"/>
    <p:sldId id="291" r:id="rId25"/>
    <p:sldId id="292" r:id="rId26"/>
    <p:sldId id="293" r:id="rId27"/>
    <p:sldId id="286" r:id="rId28"/>
    <p:sldId id="294" r:id="rId2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FB9D77"/>
    <a:srgbClr val="FFFF99"/>
    <a:srgbClr val="FBF886"/>
    <a:srgbClr val="FFFF66"/>
    <a:srgbClr val="E7FB83"/>
    <a:srgbClr val="FFFFFF"/>
    <a:srgbClr val="EEF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78" autoAdjust="0"/>
    <p:restoredTop sz="94660"/>
  </p:normalViewPr>
  <p:slideViewPr>
    <p:cSldViewPr>
      <p:cViewPr varScale="1">
        <p:scale>
          <a:sx n="65" d="100"/>
          <a:sy n="65" d="100"/>
        </p:scale>
        <p:origin x="124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gyAndrea\Desktop\2022-23\Statisztika\II.%20f&#233;l&#233;v\2022-23.%20statisztika%20&#233;v%20v&#233;ge%20grafikono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gyAndrea\Desktop\2021-22\Statisztika\II.%20f&#233;l&#233;v\2021-22.%20statisztika%20&#233;v%20v&#233;ge%20grafikono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gyAndrea\Desktop\2022-23\Statisztika\II.%20f&#233;l&#233;v\2022-23.%20statisztika%20&#233;v%20v&#233;ge%20grafikono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332421988918109"/>
          <c:y val="0.10478935176356857"/>
          <c:w val="0.3901670798094688"/>
          <c:h val="0.70944437680997441"/>
        </c:manualLayout>
      </c:layout>
      <c:pieChart>
        <c:varyColors val="1"/>
        <c:ser>
          <c:idx val="0"/>
          <c:order val="0"/>
          <c:spPr>
            <a:ln w="3175">
              <a:solidFill>
                <a:schemeClr val="tx2">
                  <a:lumMod val="60000"/>
                  <a:lumOff val="40000"/>
                </a:schemeClr>
              </a:solidFill>
            </a:ln>
          </c:spPr>
          <c:dLbls>
            <c:dLbl>
              <c:idx val="0"/>
              <c:layout>
                <c:manualLayout>
                  <c:x val="-0.10926788665305726"/>
                  <c:y val="0.10818408236564103"/>
                </c:manualLayout>
              </c:layout>
              <c:tx>
                <c:rich>
                  <a:bodyPr/>
                  <a:lstStyle/>
                  <a:p>
                    <a:pPr>
                      <a:defRPr sz="2800" b="0"/>
                    </a:pPr>
                    <a:r>
                      <a:rPr lang="en-US" b="0" dirty="0">
                        <a:latin typeface="Bookman Old Style" pitchFamily="18" charset="0"/>
                      </a:rPr>
                      <a:t>30%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B64-4FE5-85C1-BA6AA4893215}"/>
                </c:ext>
              </c:extLst>
            </c:dLbl>
            <c:dLbl>
              <c:idx val="1"/>
              <c:layout>
                <c:manualLayout>
                  <c:x val="8.9035797608632311E-2"/>
                  <c:y val="-0.19390465735979595"/>
                </c:manualLayout>
              </c:layout>
              <c:tx>
                <c:rich>
                  <a:bodyPr/>
                  <a:lstStyle/>
                  <a:p>
                    <a:pPr>
                      <a:defRPr sz="2800" b="0"/>
                    </a:pPr>
                    <a:r>
                      <a:rPr lang="en-US" dirty="0">
                        <a:latin typeface="Bookman Old Style" pitchFamily="18" charset="0"/>
                      </a:rPr>
                      <a:t>50%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B64-4FE5-85C1-BA6AA4893215}"/>
                </c:ext>
              </c:extLst>
            </c:dLbl>
            <c:dLbl>
              <c:idx val="2"/>
              <c:layout>
                <c:manualLayout>
                  <c:x val="9.6298848060659276E-2"/>
                  <c:y val="0.16894453684250696"/>
                </c:manualLayout>
              </c:layout>
              <c:tx>
                <c:rich>
                  <a:bodyPr/>
                  <a:lstStyle/>
                  <a:p>
                    <a:pPr>
                      <a:defRPr sz="2800" b="0"/>
                    </a:pPr>
                    <a:r>
                      <a:rPr lang="en-US" dirty="0">
                        <a:latin typeface="Bookman Old Style" pitchFamily="18" charset="0"/>
                      </a:rPr>
                      <a:t>20%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B64-4FE5-85C1-BA6AA48932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Munka1!$A$1:$A$3</c:f>
              <c:strCache>
                <c:ptCount val="3"/>
                <c:pt idx="0">
                  <c:v>hozott pont</c:v>
                </c:pt>
                <c:pt idx="1">
                  <c:v>kompetencia alapú írásbeli</c:v>
                </c:pt>
                <c:pt idx="2">
                  <c:v>szóbeli</c:v>
                </c:pt>
              </c:strCache>
            </c:strRef>
          </c:cat>
          <c:val>
            <c:numRef>
              <c:f>Munka1!$B$1:$B$3</c:f>
              <c:numCache>
                <c:formatCode>0%</c:formatCode>
                <c:ptCount val="3"/>
                <c:pt idx="0">
                  <c:v>0.30000000000000032</c:v>
                </c:pt>
                <c:pt idx="1">
                  <c:v>0.5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64-4FE5-85C1-BA6AA4893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ln>
      <a:solidFill>
        <a:srgbClr val="FFFF99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29341977875475"/>
          <c:y val="0.17714003999555605"/>
          <c:w val="0.50112156850297052"/>
          <c:h val="0.70157019590415859"/>
        </c:manualLayout>
      </c:layout>
      <c:pieChart>
        <c:varyColors val="1"/>
        <c:ser>
          <c:idx val="0"/>
          <c:order val="0"/>
          <c:spPr>
            <a:ln w="3175">
              <a:solidFill>
                <a:srgbClr val="0070C0"/>
              </a:solidFill>
            </a:ln>
          </c:spPr>
          <c:dPt>
            <c:idx val="2"/>
            <c:bubble3D val="0"/>
            <c:spPr>
              <a:solidFill>
                <a:schemeClr val="accent1"/>
              </a:solidFill>
              <a:ln w="3175"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BA6-409D-BC47-5009558B624C}"/>
              </c:ext>
            </c:extLst>
          </c:dPt>
          <c:dLbls>
            <c:dLbl>
              <c:idx val="0"/>
              <c:layout>
                <c:manualLayout>
                  <c:x val="-0.27194924832771183"/>
                  <c:y val="8.9251657223271497E-2"/>
                </c:manualLayout>
              </c:layout>
              <c:tx>
                <c:rich>
                  <a:bodyPr/>
                  <a:lstStyle/>
                  <a:p>
                    <a:pPr>
                      <a:defRPr sz="2400" b="0">
                        <a:latin typeface="Bookman Old Style" panose="02050604050505020204" pitchFamily="18" charset="0"/>
                      </a:defRPr>
                    </a:pPr>
                    <a:r>
                      <a:rPr lang="en-US" sz="2400" b="0" dirty="0">
                        <a:latin typeface="Bookman Old Style" panose="02050604050505020204" pitchFamily="18" charset="0"/>
                      </a:rPr>
                      <a:t>50%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BA6-409D-BC47-5009558B624C}"/>
                </c:ext>
              </c:extLst>
            </c:dLbl>
            <c:dLbl>
              <c:idx val="1"/>
              <c:layout>
                <c:manualLayout>
                  <c:x val="0.15135904168866071"/>
                  <c:y val="-0.17189178054290283"/>
                </c:manualLayout>
              </c:layout>
              <c:spPr/>
              <c:txPr>
                <a:bodyPr/>
                <a:lstStyle/>
                <a:p>
                  <a:pPr>
                    <a:defRPr sz="2400" b="0">
                      <a:latin typeface="Bookman Old Style" panose="02050604050505020204" pitchFamily="18" charset="0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BA6-409D-BC47-5009558B624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A6-409D-BC47-5009558B62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0">
                    <a:latin typeface="Bookman Old Style" panose="02050604050505020204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Munka1!$A$1:$A$3</c:f>
              <c:strCache>
                <c:ptCount val="3"/>
                <c:pt idx="0">
                  <c:v>hozott pont</c:v>
                </c:pt>
                <c:pt idx="1">
                  <c:v>kompetencia alapú írásbeli</c:v>
                </c:pt>
                <c:pt idx="2">
                  <c:v>szóbeli</c:v>
                </c:pt>
              </c:strCache>
            </c:strRef>
          </c:cat>
          <c:val>
            <c:numRef>
              <c:f>Munka1!$B$1:$B$3</c:f>
              <c:numCache>
                <c:formatCode>0%</c:formatCode>
                <c:ptCount val="3"/>
                <c:pt idx="0">
                  <c:v>0.30000000000000032</c:v>
                </c:pt>
                <c:pt idx="1">
                  <c:v>0.5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A6-409D-BC47-5009558B6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noFill/>
    <a:ln>
      <a:solidFill>
        <a:srgbClr val="FFFF99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r>
              <a:rPr lang="hu-HU" sz="2800" b="1" dirty="0" smtClean="0">
                <a:solidFill>
                  <a:srgbClr val="1C1C1C"/>
                </a:solidFill>
                <a:latin typeface="Bookman Old Style" panose="02050604050505020204" pitchFamily="18" charset="0"/>
              </a:rPr>
              <a:t>J</a:t>
            </a:r>
            <a:r>
              <a:rPr lang="en-US" sz="2800" b="1" dirty="0" err="1" smtClean="0">
                <a:solidFill>
                  <a:srgbClr val="1C1C1C"/>
                </a:solidFill>
                <a:latin typeface="Bookman Old Style" panose="02050604050505020204" pitchFamily="18" charset="0"/>
              </a:rPr>
              <a:t>elentkezés</a:t>
            </a:r>
            <a:r>
              <a:rPr lang="hu-HU" sz="2800" b="1" dirty="0" err="1" smtClean="0">
                <a:solidFill>
                  <a:srgbClr val="1C1C1C"/>
                </a:solidFill>
                <a:latin typeface="Bookman Old Style" panose="02050604050505020204" pitchFamily="18" charset="0"/>
              </a:rPr>
              <a:t>ek</a:t>
            </a:r>
            <a:r>
              <a:rPr lang="hu-HU" sz="2800" b="1" dirty="0" smtClean="0">
                <a:solidFill>
                  <a:srgbClr val="1C1C1C"/>
                </a:solidFill>
                <a:latin typeface="Bookman Old Style" panose="02050604050505020204" pitchFamily="18" charset="0"/>
              </a:rPr>
              <a:t> száma</a:t>
            </a:r>
            <a:r>
              <a:rPr lang="en-US" sz="2800" b="1" dirty="0" smtClean="0">
                <a:solidFill>
                  <a:srgbClr val="1C1C1C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 smtClean="0">
                <a:solidFill>
                  <a:srgbClr val="1C1C1C"/>
                </a:solidFill>
                <a:latin typeface="Bookman Old Style" panose="02050604050505020204" pitchFamily="18" charset="0"/>
              </a:rPr>
              <a:t>tanulmányi</a:t>
            </a:r>
            <a:r>
              <a:rPr lang="en-US" sz="2800" b="1" dirty="0" smtClean="0">
                <a:solidFill>
                  <a:srgbClr val="1C1C1C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 smtClean="0">
                <a:solidFill>
                  <a:srgbClr val="1C1C1C"/>
                </a:solidFill>
                <a:latin typeface="Bookman Old Style" panose="02050604050505020204" pitchFamily="18" charset="0"/>
              </a:rPr>
              <a:t>területek</a:t>
            </a:r>
            <a:r>
              <a:rPr lang="en-US" sz="2800" b="1" dirty="0" smtClean="0">
                <a:solidFill>
                  <a:srgbClr val="1C1C1C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 smtClean="0">
                <a:solidFill>
                  <a:srgbClr val="1C1C1C"/>
                </a:solidFill>
                <a:latin typeface="Bookman Old Style" panose="02050604050505020204" pitchFamily="18" charset="0"/>
              </a:rPr>
              <a:t>szerint</a:t>
            </a:r>
            <a:endParaRPr lang="en-US" sz="2800" b="1" dirty="0">
              <a:solidFill>
                <a:srgbClr val="1C1C1C"/>
              </a:solidFill>
              <a:latin typeface="Bookman Old Style" panose="02050604050505020204" pitchFamily="18" charset="0"/>
            </a:endParaRPr>
          </a:p>
        </c:rich>
      </c:tx>
      <c:layout>
        <c:manualLayout>
          <c:xMode val="edge"/>
          <c:yMode val="edge"/>
          <c:x val="9.7479013285106428E-2"/>
          <c:y val="3.8888888888888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85498412674804536"/>
          <c:y val="0.65425896762904634"/>
          <c:w val="0.12973809380337858"/>
          <c:h val="0.1163483522892971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197352"/>
        <c:axId val="341194072"/>
      </c:barChart>
      <c:catAx>
        <c:axId val="341197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C1C1C"/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hu-HU"/>
          </a:p>
        </c:txPr>
        <c:crossAx val="341194072"/>
        <c:crosses val="autoZero"/>
        <c:auto val="1"/>
        <c:lblAlgn val="ctr"/>
        <c:lblOffset val="100"/>
        <c:noMultiLvlLbl val="0"/>
      </c:catAx>
      <c:valAx>
        <c:axId val="341194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C1C1C"/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hu-HU"/>
          </a:p>
        </c:txPr>
        <c:crossAx val="3411973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r>
              <a:rPr lang="en-US" sz="2400" b="1">
                <a:latin typeface="Bookman Old Style" panose="02050604050505020204" pitchFamily="18" charset="0"/>
              </a:rPr>
              <a:t>Jelentkezés tanulmányi területek szerint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man Old Style" panose="02050604050505020204" pitchFamily="18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'Grafikonok 2023.'!$A$291:$A$297</c:f>
              <c:strCache>
                <c:ptCount val="7"/>
                <c:pt idx="0">
                  <c:v>HA 0001</c:v>
                </c:pt>
                <c:pt idx="1">
                  <c:v>KA 0002</c:v>
                </c:pt>
                <c:pt idx="2">
                  <c:v>KN 0003</c:v>
                </c:pt>
                <c:pt idx="3">
                  <c:v>KS 0005</c:v>
                </c:pt>
                <c:pt idx="4">
                  <c:v>NYEK A 0006</c:v>
                </c:pt>
                <c:pt idx="5">
                  <c:v>NYEK N 0007</c:v>
                </c:pt>
                <c:pt idx="6">
                  <c:v>AJTP 0008</c:v>
                </c:pt>
              </c:strCache>
            </c:strRef>
          </c:cat>
          <c:val>
            <c:numRef>
              <c:f>'Grafikonok 2023.'!$B$291:$B$297</c:f>
              <c:numCache>
                <c:formatCode>General</c:formatCode>
                <c:ptCount val="7"/>
                <c:pt idx="0">
                  <c:v>153</c:v>
                </c:pt>
                <c:pt idx="1">
                  <c:v>209</c:v>
                </c:pt>
                <c:pt idx="2">
                  <c:v>179</c:v>
                </c:pt>
                <c:pt idx="3">
                  <c:v>227</c:v>
                </c:pt>
                <c:pt idx="4">
                  <c:v>97</c:v>
                </c:pt>
                <c:pt idx="5">
                  <c:v>75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D-4626-8725-5E07A8126D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062632"/>
        <c:axId val="462063288"/>
      </c:barChart>
      <c:catAx>
        <c:axId val="46206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hu-HU"/>
          </a:p>
        </c:txPr>
        <c:crossAx val="462063288"/>
        <c:crosses val="autoZero"/>
        <c:auto val="1"/>
        <c:lblAlgn val="ctr"/>
        <c:lblOffset val="100"/>
        <c:noMultiLvlLbl val="0"/>
      </c:catAx>
      <c:valAx>
        <c:axId val="462063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hu-HU"/>
          </a:p>
        </c:txPr>
        <c:crossAx val="462062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r>
              <a:rPr lang="en-US" sz="2800" b="1" dirty="0" err="1">
                <a:solidFill>
                  <a:srgbClr val="1C1C1C"/>
                </a:solidFill>
                <a:latin typeface="Bookman Old Style" panose="02050604050505020204" pitchFamily="18" charset="0"/>
              </a:rPr>
              <a:t>Felvételt</a:t>
            </a:r>
            <a:r>
              <a:rPr lang="en-US" sz="2800" b="1" dirty="0">
                <a:solidFill>
                  <a:srgbClr val="1C1C1C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Bookman Old Style" panose="02050604050505020204" pitchFamily="18" charset="0"/>
              </a:rPr>
              <a:t>nyert</a:t>
            </a:r>
            <a:r>
              <a:rPr lang="en-US" sz="2800" b="1" dirty="0">
                <a:solidFill>
                  <a:srgbClr val="1C1C1C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Bookman Old Style" panose="02050604050505020204" pitchFamily="18" charset="0"/>
              </a:rPr>
              <a:t>tanulók</a:t>
            </a:r>
            <a:r>
              <a:rPr lang="en-US" sz="2800" b="1" dirty="0">
                <a:solidFill>
                  <a:srgbClr val="1C1C1C"/>
                </a:solidFill>
                <a:latin typeface="Bookman Old Style" panose="02050604050505020204" pitchFamily="18" charset="0"/>
              </a:rPr>
              <a:t> </a:t>
            </a:r>
            <a:r>
              <a:rPr lang="hu-HU" sz="2800" b="1" dirty="0" smtClean="0">
                <a:solidFill>
                  <a:srgbClr val="1C1C1C"/>
                </a:solidFill>
                <a:latin typeface="Bookman Old Style" panose="02050604050505020204" pitchFamily="18" charset="0"/>
              </a:rPr>
              <a:t>százalékos</a:t>
            </a:r>
            <a:r>
              <a:rPr lang="hu-HU" sz="2800" b="1" baseline="0" dirty="0" smtClean="0">
                <a:solidFill>
                  <a:srgbClr val="1C1C1C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 smtClean="0">
                <a:solidFill>
                  <a:srgbClr val="1C1C1C"/>
                </a:solidFill>
                <a:latin typeface="Bookman Old Style" panose="02050604050505020204" pitchFamily="18" charset="0"/>
              </a:rPr>
              <a:t>átlag</a:t>
            </a:r>
            <a:r>
              <a:rPr lang="hu-HU" sz="2800" b="1" dirty="0" smtClean="0">
                <a:solidFill>
                  <a:srgbClr val="1C1C1C"/>
                </a:solidFill>
                <a:latin typeface="Bookman Old Style" panose="02050604050505020204" pitchFamily="18" charset="0"/>
              </a:rPr>
              <a:t>eredményei</a:t>
            </a:r>
            <a:r>
              <a:rPr lang="en-US" sz="2800" b="1" dirty="0" smtClean="0">
                <a:solidFill>
                  <a:srgbClr val="1C1C1C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Bookman Old Style" panose="02050604050505020204" pitchFamily="18" charset="0"/>
              </a:rPr>
              <a:t>tanulmányi</a:t>
            </a:r>
            <a:r>
              <a:rPr lang="en-US" sz="2800" b="1" dirty="0">
                <a:solidFill>
                  <a:srgbClr val="1C1C1C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err="1" smtClean="0">
                <a:solidFill>
                  <a:srgbClr val="1C1C1C"/>
                </a:solidFill>
                <a:latin typeface="Bookman Old Style" panose="02050604050505020204" pitchFamily="18" charset="0"/>
              </a:rPr>
              <a:t>területenként</a:t>
            </a:r>
            <a:endParaRPr lang="en-US" sz="2800" b="1" dirty="0">
              <a:solidFill>
                <a:srgbClr val="1C1C1C"/>
              </a:solidFill>
              <a:latin typeface="Bookman Old Style" panose="02050604050505020204" pitchFamily="18" charset="0"/>
            </a:endParaRPr>
          </a:p>
        </c:rich>
      </c:tx>
      <c:layout>
        <c:manualLayout>
          <c:xMode val="edge"/>
          <c:yMode val="edge"/>
          <c:x val="3.9801272506652191E-2"/>
          <c:y val="2.59259259259259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89185840306446251"/>
          <c:y val="0.71697200349956258"/>
          <c:w val="9.2682063122925429E-2"/>
          <c:h val="5.3635316418780984E-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2021400"/>
        <c:axId val="512016152"/>
      </c:barChart>
      <c:catAx>
        <c:axId val="51202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C1C1C"/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hu-HU"/>
          </a:p>
        </c:txPr>
        <c:crossAx val="512016152"/>
        <c:crosses val="autoZero"/>
        <c:auto val="1"/>
        <c:lblAlgn val="ctr"/>
        <c:lblOffset val="100"/>
        <c:noMultiLvlLbl val="0"/>
      </c:catAx>
      <c:valAx>
        <c:axId val="512016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C1C1C"/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hu-HU"/>
          </a:p>
        </c:txPr>
        <c:crossAx val="5120214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r>
              <a:rPr lang="en-US" sz="2400" b="1">
                <a:latin typeface="Bookman Old Style" panose="02050604050505020204" pitchFamily="18" charset="0"/>
              </a:rPr>
              <a:t>Felvételt nyert tanulók eredményei százalékban tanulmányi területenként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ookman Old Style" panose="02050604050505020204" pitchFamily="18" charset="0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man Old Style" panose="02050604050505020204" pitchFamily="18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'Grafikonok 2023.'!$E$310:$E$316</c:f>
              <c:strCache>
                <c:ptCount val="7"/>
                <c:pt idx="0">
                  <c:v>HA 0001</c:v>
                </c:pt>
                <c:pt idx="1">
                  <c:v>KA 0002</c:v>
                </c:pt>
                <c:pt idx="2">
                  <c:v>KN 0003</c:v>
                </c:pt>
                <c:pt idx="3">
                  <c:v>KS 0005</c:v>
                </c:pt>
                <c:pt idx="4">
                  <c:v>NYEK A 0006</c:v>
                </c:pt>
                <c:pt idx="5">
                  <c:v>NYEK N 0007</c:v>
                </c:pt>
                <c:pt idx="6">
                  <c:v>AJTP 0008</c:v>
                </c:pt>
              </c:strCache>
            </c:strRef>
          </c:cat>
          <c:val>
            <c:numRef>
              <c:f>'Grafikonok 2023.'!$F$310:$F$316</c:f>
              <c:numCache>
                <c:formatCode>General</c:formatCode>
                <c:ptCount val="7"/>
                <c:pt idx="0">
                  <c:v>87.88</c:v>
                </c:pt>
                <c:pt idx="1">
                  <c:v>85.2</c:v>
                </c:pt>
                <c:pt idx="2">
                  <c:v>83.16</c:v>
                </c:pt>
                <c:pt idx="3">
                  <c:v>87.48</c:v>
                </c:pt>
                <c:pt idx="4">
                  <c:v>82.93</c:v>
                </c:pt>
                <c:pt idx="5">
                  <c:v>82.83</c:v>
                </c:pt>
                <c:pt idx="6">
                  <c:v>77.89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EF-43D4-AE1B-50D16F9B2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094448"/>
        <c:axId val="462101992"/>
      </c:barChart>
      <c:catAx>
        <c:axId val="46209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hu-HU"/>
          </a:p>
        </c:txPr>
        <c:crossAx val="462101992"/>
        <c:crosses val="autoZero"/>
        <c:auto val="1"/>
        <c:lblAlgn val="ctr"/>
        <c:lblOffset val="100"/>
        <c:noMultiLvlLbl val="0"/>
      </c:catAx>
      <c:valAx>
        <c:axId val="462101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hu-HU"/>
          </a:p>
        </c:txPr>
        <c:crossAx val="46209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0DAEB-0190-46DF-83CE-C49C8EF80A77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60889-F4FA-447D-837A-949ECA646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501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0889-F4FA-447D-837A-949ECA646F66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930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947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3054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558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634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2642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179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422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59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46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230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335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008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838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354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882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17840-2559-40CF-94E1-E754F6807095}" type="datetimeFigureOut">
              <a:rPr lang="hu-HU" smtClean="0"/>
              <a:pPr/>
              <a:t>2023. 09. 15.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0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jweb.zrinyinyh.h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jweb.zrinyinyh.h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jweb.zrinyinyh.h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zig címer sz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924944"/>
            <a:ext cx="2499680" cy="2776424"/>
          </a:xfrm>
          <a:prstGeom prst="rect">
            <a:avLst/>
          </a:prstGeom>
          <a:ln w="1270">
            <a:noFill/>
          </a:ln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7340352" cy="1224136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4000" b="1" dirty="0" smtClean="0">
                <a:solidFill>
                  <a:schemeClr val="tx1"/>
                </a:solidFill>
                <a:latin typeface="Bookman Old Style" pitchFamily="18" charset="0"/>
              </a:rPr>
              <a:t>FELVÉTELI</a:t>
            </a:r>
            <a:r>
              <a:rPr lang="hu-HU" sz="4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hu-HU" sz="4000" b="1" dirty="0" smtClean="0">
                <a:solidFill>
                  <a:schemeClr val="tx1"/>
                </a:solidFill>
                <a:latin typeface="Bookman Old Style" pitchFamily="18" charset="0"/>
              </a:rPr>
              <a:t>TÁJÉKOZTATÓ</a:t>
            </a:r>
            <a:r>
              <a:rPr lang="hu-HU" sz="4000" b="1" dirty="0" smtClean="0">
                <a:latin typeface="Bookman Old Style" pitchFamily="18" charset="0"/>
              </a:rPr>
              <a:t/>
            </a:r>
            <a:br>
              <a:rPr lang="hu-HU" sz="4000" b="1" dirty="0" smtClean="0">
                <a:latin typeface="Bookman Old Style" pitchFamily="18" charset="0"/>
              </a:rPr>
            </a:br>
            <a:endParaRPr lang="hu-HU" sz="4000" b="1" dirty="0">
              <a:latin typeface="Bookman Old Style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6544816" cy="720080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tx1"/>
                </a:solidFill>
                <a:latin typeface="Bookman Old Style" pitchFamily="18" charset="0"/>
              </a:rPr>
              <a:t>a 2024/2025-ös tanévre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687304" y="3645024"/>
            <a:ext cx="434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Bookman Old Style" pitchFamily="18" charset="0"/>
              </a:rPr>
              <a:t>2023. szeptember 07.        </a:t>
            </a:r>
            <a:endParaRPr lang="hu-HU" sz="2400" b="1" dirty="0">
              <a:latin typeface="Bookman Old Style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995936" y="436510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Bookman Old Style" pitchFamily="18" charset="0"/>
              </a:rPr>
              <a:t>Nagy Andrea Ibolya</a:t>
            </a:r>
          </a:p>
          <a:p>
            <a:pPr algn="ctr"/>
            <a:r>
              <a:rPr lang="hu-HU" sz="2400" b="1" dirty="0" smtClean="0">
                <a:latin typeface="Bookman Old Style" pitchFamily="18" charset="0"/>
              </a:rPr>
              <a:t>igazgatóhelyettes</a:t>
            </a:r>
            <a:endParaRPr lang="hu-HU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latin typeface="Bookman Old Style" pitchFamily="18" charset="0"/>
              </a:rPr>
              <a:t>A hozott pontok számolása</a:t>
            </a:r>
            <a:endParaRPr lang="hu-HU" sz="3200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184576"/>
          </a:xfrm>
        </p:spPr>
        <p:txBody>
          <a:bodyPr>
            <a:normAutofit/>
          </a:bodyPr>
          <a:lstStyle/>
          <a:p>
            <a:pPr>
              <a:buNone/>
            </a:pPr>
            <a:endParaRPr lang="hu-HU" dirty="0">
              <a:latin typeface="Bookman Old Style" pitchFamily="18" charset="0"/>
            </a:endParaRPr>
          </a:p>
          <a:p>
            <a:pPr lvl="0"/>
            <a:r>
              <a:rPr lang="hu-HU" sz="2600" dirty="0" smtClean="0">
                <a:latin typeface="Bookman Old Style" pitchFamily="18" charset="0"/>
              </a:rPr>
              <a:t>	</a:t>
            </a:r>
            <a:r>
              <a:rPr lang="hu-HU" sz="2600" dirty="0" smtClean="0">
                <a:solidFill>
                  <a:schemeClr val="tx1"/>
                </a:solidFill>
                <a:latin typeface="Bookman Old Style" pitchFamily="18" charset="0"/>
              </a:rPr>
              <a:t>A 7. osztály év végi, és a 8. osztály félévi osztályzatok közül a következőket számítjuk be: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 smtClean="0">
                <a:latin typeface="Bookman Old Style" panose="02050604050505020204" pitchFamily="18" charset="0"/>
              </a:rPr>
              <a:t>magyar </a:t>
            </a:r>
            <a:r>
              <a:rPr lang="hu-HU" sz="2600" dirty="0">
                <a:latin typeface="Bookman Old Style" panose="02050604050505020204" pitchFamily="18" charset="0"/>
              </a:rPr>
              <a:t>irodalom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2600" dirty="0">
                <a:latin typeface="Bookman Old Style" panose="02050604050505020204" pitchFamily="18" charset="0"/>
              </a:rPr>
              <a:t>magyar nyelv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2600" dirty="0">
                <a:latin typeface="Bookman Old Style" panose="02050604050505020204" pitchFamily="18" charset="0"/>
              </a:rPr>
              <a:t>matematika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2600" dirty="0">
                <a:latin typeface="Bookman Old Style" panose="02050604050505020204" pitchFamily="18" charset="0"/>
              </a:rPr>
              <a:t>történelem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2600" dirty="0">
                <a:latin typeface="Bookman Old Style" panose="02050604050505020204" pitchFamily="18" charset="0"/>
              </a:rPr>
              <a:t>idegen nyelv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2600" dirty="0">
                <a:latin typeface="Bookman Old Style" panose="02050604050505020204" pitchFamily="18" charset="0"/>
              </a:rPr>
              <a:t>a</a:t>
            </a:r>
            <a:r>
              <a:rPr lang="hu-HU" sz="2600" dirty="0" smtClean="0">
                <a:latin typeface="Bookman Old Style" panose="02050604050505020204" pitchFamily="18" charset="0"/>
              </a:rPr>
              <a:t> legjobb eredményű természettudományos </a:t>
            </a:r>
            <a:r>
              <a:rPr lang="hu-HU" sz="2600" dirty="0">
                <a:latin typeface="Bookman Old Style" panose="02050604050505020204" pitchFamily="18" charset="0"/>
              </a:rPr>
              <a:t>tárgy</a:t>
            </a:r>
          </a:p>
          <a:p>
            <a:pPr>
              <a:buNone/>
            </a:pPr>
            <a:r>
              <a:rPr lang="hu-HU" sz="2600" dirty="0" smtClean="0">
                <a:solidFill>
                  <a:schemeClr val="tx1"/>
                </a:solidFill>
                <a:latin typeface="Bookman Old Style" pitchFamily="18" charset="0"/>
              </a:rPr>
              <a:t>Ezek összesen a felvételi pontok 30%-át adják.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b="1" u="sng" dirty="0" smtClean="0">
                <a:solidFill>
                  <a:schemeClr val="tx1"/>
                </a:solidFill>
                <a:latin typeface="Bookman Old Style" pitchFamily="18" charset="0"/>
              </a:rPr>
              <a:t>B osztály</a:t>
            </a:r>
          </a:p>
          <a:p>
            <a:pPr>
              <a:buNone/>
            </a:pPr>
            <a:endParaRPr lang="hu-HU" sz="3000" b="1" u="sng" dirty="0">
              <a:solidFill>
                <a:schemeClr val="tx1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4 éves képzés – 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34 </a:t>
            </a:r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óra/hét</a:t>
            </a:r>
          </a:p>
          <a:p>
            <a:pPr lvl="1"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Kezdő </a:t>
            </a:r>
            <a:r>
              <a:rPr lang="hu-HU" sz="2400" b="1" dirty="0">
                <a:solidFill>
                  <a:srgbClr val="1C1C1C"/>
                </a:solidFill>
                <a:latin typeface="Bookman Old Style" pitchFamily="18" charset="0"/>
              </a:rPr>
              <a:t>német (0003) </a:t>
            </a: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–kezdő </a:t>
            </a:r>
            <a:r>
              <a:rPr lang="hu-HU" sz="2400" b="1" dirty="0">
                <a:solidFill>
                  <a:srgbClr val="1C1C1C"/>
                </a:solidFill>
                <a:latin typeface="Bookman Old Style" pitchFamily="18" charset="0"/>
              </a:rPr>
              <a:t>spanyol (</a:t>
            </a: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0004) </a:t>
            </a:r>
            <a:endParaRPr lang="hu-HU" sz="2400" b="1" dirty="0">
              <a:solidFill>
                <a:srgbClr val="1C1C1C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2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. nyelv: angol</a:t>
            </a:r>
            <a:endParaRPr lang="hu-HU" sz="2400" dirty="0">
              <a:solidFill>
                <a:srgbClr val="1C1C1C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b="1" dirty="0">
                <a:solidFill>
                  <a:srgbClr val="1C1C1C"/>
                </a:solidFill>
                <a:latin typeface="Bookman Old Style" pitchFamily="18" charset="0"/>
              </a:rPr>
              <a:t>Felvételi vizsga:</a:t>
            </a:r>
          </a:p>
          <a:p>
            <a:pPr lvl="1">
              <a:buFont typeface="Arial" pitchFamily="34" charset="0"/>
              <a:buChar char="-"/>
            </a:pPr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Központi  írásbeli magyarból és matematikából </a:t>
            </a:r>
            <a:endParaRPr lang="hu-HU" sz="2400" dirty="0" smtClean="0">
              <a:solidFill>
                <a:srgbClr val="1C1C1C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-"/>
            </a:pP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Szóbeli </a:t>
            </a:r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felvételi nincs.</a:t>
            </a:r>
          </a:p>
        </p:txBody>
      </p:sp>
    </p:spTree>
    <p:extLst>
      <p:ext uri="{BB962C8B-B14F-4D97-AF65-F5344CB8AC3E}">
        <p14:creationId xmlns:p14="http://schemas.microsoft.com/office/powerpoint/2010/main" val="23137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0173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000" b="1" u="sng" dirty="0" smtClean="0">
                <a:solidFill>
                  <a:schemeClr val="tx1"/>
                </a:solidFill>
                <a:latin typeface="Bookman Old Style" pitchFamily="18" charset="0"/>
              </a:rPr>
              <a:t>D osztály (Nyelvi előkészítő osztály)</a:t>
            </a:r>
          </a:p>
          <a:p>
            <a:pPr>
              <a:buNone/>
            </a:pPr>
            <a:endParaRPr lang="hu-HU" sz="38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600" dirty="0" smtClean="0">
                <a:solidFill>
                  <a:srgbClr val="1C1C1C"/>
                </a:solidFill>
                <a:latin typeface="Bookman Old Style" pitchFamily="18" charset="0"/>
              </a:rPr>
              <a:t>5 évfolyamos képzés (1+4 év)</a:t>
            </a:r>
          </a:p>
          <a:p>
            <a:pPr lvl="1">
              <a:buFont typeface="Arial" pitchFamily="34" charset="0"/>
              <a:buChar char="•"/>
            </a:pPr>
            <a:r>
              <a:rPr lang="hu-HU" sz="2600" b="1" dirty="0" smtClean="0">
                <a:solidFill>
                  <a:srgbClr val="1C1C1C"/>
                </a:solidFill>
                <a:latin typeface="Bookman Old Style" pitchFamily="18" charset="0"/>
              </a:rPr>
              <a:t>Kezdő angol (0005) vagy kezdő német (0006)</a:t>
            </a:r>
          </a:p>
          <a:p>
            <a:pPr lvl="1">
              <a:buFont typeface="Arial" pitchFamily="34" charset="0"/>
              <a:buChar char="•"/>
            </a:pPr>
            <a:r>
              <a:rPr lang="hu-HU" sz="2600" dirty="0" smtClean="0">
                <a:solidFill>
                  <a:srgbClr val="1C1C1C"/>
                </a:solidFill>
                <a:latin typeface="Bookman Old Style" pitchFamily="18" charset="0"/>
              </a:rPr>
              <a:t>A </a:t>
            </a:r>
            <a:r>
              <a:rPr lang="hu-HU" sz="2600" b="1" dirty="0" smtClean="0">
                <a:solidFill>
                  <a:srgbClr val="1C1C1C"/>
                </a:solidFill>
                <a:latin typeface="Bookman Old Style" pitchFamily="18" charset="0"/>
              </a:rPr>
              <a:t>9.NYEK</a:t>
            </a:r>
            <a:r>
              <a:rPr lang="hu-HU" sz="2600" dirty="0" smtClean="0">
                <a:solidFill>
                  <a:srgbClr val="1C1C1C"/>
                </a:solidFill>
                <a:latin typeface="Bookman Old Style" pitchFamily="18" charset="0"/>
              </a:rPr>
              <a:t> osztályban  32 óra/hét</a:t>
            </a:r>
          </a:p>
          <a:p>
            <a:pPr marL="1071563" lvl="1" indent="0">
              <a:buNone/>
              <a:tabLst>
                <a:tab pos="1528763" algn="l"/>
              </a:tabLst>
            </a:pPr>
            <a:r>
              <a:rPr lang="hu-HU" sz="2600" dirty="0">
                <a:solidFill>
                  <a:srgbClr val="1C1C1C"/>
                </a:solidFill>
                <a:latin typeface="Bookman Old Style" pitchFamily="18" charset="0"/>
              </a:rPr>
              <a:t>	</a:t>
            </a:r>
            <a:r>
              <a:rPr lang="hu-HU" sz="2600" b="1" dirty="0" smtClean="0">
                <a:solidFill>
                  <a:srgbClr val="1C1C1C"/>
                </a:solidFill>
                <a:latin typeface="Bookman Old Style" pitchFamily="18" charset="0"/>
              </a:rPr>
              <a:t>9-12</a:t>
            </a:r>
            <a:r>
              <a:rPr lang="hu-HU" sz="2600" b="1" dirty="0" smtClean="0">
                <a:solidFill>
                  <a:srgbClr val="1C1C1C"/>
                </a:solidFill>
                <a:latin typeface="Bookman Old Style" pitchFamily="18" charset="0"/>
              </a:rPr>
              <a:t>.</a:t>
            </a:r>
            <a:r>
              <a:rPr lang="hu-HU" sz="2600" dirty="0" smtClean="0">
                <a:solidFill>
                  <a:srgbClr val="1C1C1C"/>
                </a:solidFill>
                <a:latin typeface="Bookman Old Style" pitchFamily="18" charset="0"/>
              </a:rPr>
              <a:t> </a:t>
            </a:r>
            <a:r>
              <a:rPr lang="hu-HU" sz="2600" dirty="0" smtClean="0">
                <a:solidFill>
                  <a:srgbClr val="1C1C1C"/>
                </a:solidFill>
                <a:latin typeface="Bookman Old Style" pitchFamily="18" charset="0"/>
              </a:rPr>
              <a:t>osztályban 34 óra/hét</a:t>
            </a:r>
            <a:endParaRPr lang="hu-HU" sz="2600" dirty="0" smtClean="0">
              <a:solidFill>
                <a:srgbClr val="1C1C1C"/>
              </a:solidFill>
              <a:latin typeface="Bookman Old Style" pitchFamily="18" charset="0"/>
            </a:endParaRPr>
          </a:p>
          <a:p>
            <a:pPr marL="457200" lvl="1" indent="0">
              <a:buNone/>
            </a:pPr>
            <a:r>
              <a:rPr lang="hu-HU" sz="2600" dirty="0" smtClean="0">
                <a:solidFill>
                  <a:srgbClr val="1C1C1C"/>
                </a:solidFill>
                <a:latin typeface="Bookman Old Style" pitchFamily="18" charset="0"/>
              </a:rPr>
              <a:t>		</a:t>
            </a:r>
            <a:r>
              <a:rPr lang="hu-HU" sz="2600" dirty="0" smtClean="0">
                <a:solidFill>
                  <a:srgbClr val="1C1C1C"/>
                </a:solidFill>
                <a:latin typeface="Bookman Old Style" pitchFamily="18" charset="0"/>
              </a:rPr>
              <a:t>2</a:t>
            </a:r>
            <a:r>
              <a:rPr lang="hu-HU" sz="2600" dirty="0" smtClean="0">
                <a:solidFill>
                  <a:srgbClr val="1C1C1C"/>
                </a:solidFill>
                <a:latin typeface="Bookman Old Style" pitchFamily="18" charset="0"/>
              </a:rPr>
              <a:t>. nyelv: 9-12. osztályban: angolosoknak német, németeseknek angol</a:t>
            </a:r>
            <a:endParaRPr lang="hu-HU" sz="2600" dirty="0">
              <a:solidFill>
                <a:srgbClr val="1C1C1C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600" b="1" dirty="0">
                <a:solidFill>
                  <a:srgbClr val="1C1C1C"/>
                </a:solidFill>
                <a:latin typeface="Bookman Old Style" pitchFamily="18" charset="0"/>
              </a:rPr>
              <a:t>Felvételi vizsga:</a:t>
            </a:r>
          </a:p>
          <a:p>
            <a:pPr lvl="1">
              <a:buFont typeface="Arial" pitchFamily="34" charset="0"/>
              <a:buChar char="-"/>
            </a:pPr>
            <a:r>
              <a:rPr lang="hu-HU" sz="2600" dirty="0">
                <a:solidFill>
                  <a:srgbClr val="1C1C1C"/>
                </a:solidFill>
                <a:latin typeface="Bookman Old Style" pitchFamily="18" charset="0"/>
              </a:rPr>
              <a:t>Központi  írásbeli magyarból és </a:t>
            </a:r>
            <a:r>
              <a:rPr lang="hu-HU" sz="2600" dirty="0" smtClean="0">
                <a:solidFill>
                  <a:srgbClr val="1C1C1C"/>
                </a:solidFill>
                <a:latin typeface="Bookman Old Style" pitchFamily="18" charset="0"/>
              </a:rPr>
              <a:t>matematikából</a:t>
            </a:r>
          </a:p>
          <a:p>
            <a:pPr lvl="1">
              <a:buFont typeface="Arial" pitchFamily="34" charset="0"/>
              <a:buChar char="-"/>
            </a:pPr>
            <a:r>
              <a:rPr lang="hu-HU" sz="2600" dirty="0" smtClean="0">
                <a:solidFill>
                  <a:srgbClr val="1C1C1C"/>
                </a:solidFill>
                <a:latin typeface="Bookman Old Style" pitchFamily="18" charset="0"/>
              </a:rPr>
              <a:t>Szóbeli </a:t>
            </a:r>
            <a:r>
              <a:rPr lang="hu-HU" sz="2600" dirty="0">
                <a:solidFill>
                  <a:srgbClr val="1C1C1C"/>
                </a:solidFill>
                <a:latin typeface="Bookman Old Style" pitchFamily="18" charset="0"/>
              </a:rPr>
              <a:t>felvételi nincs.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7488832" cy="1512168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latin typeface="Bookman Old Style" pitchFamily="18" charset="0"/>
              </a:rPr>
              <a:t>A felvételi pontok aránya</a:t>
            </a:r>
            <a:br>
              <a:rPr lang="hu-HU" sz="3200" b="1" dirty="0" smtClean="0">
                <a:latin typeface="Bookman Old Style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Bookman Old Style" pitchFamily="18" charset="0"/>
              </a:rPr>
              <a:t>minden kezdő nyelvi osztályba</a:t>
            </a:r>
            <a:endParaRPr lang="hu-HU" sz="32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23822114"/>
              </p:ext>
            </p:extLst>
          </p:nvPr>
        </p:nvGraphicFramePr>
        <p:xfrm>
          <a:off x="467544" y="1988840"/>
          <a:ext cx="8100900" cy="403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5940152" y="3284984"/>
            <a:ext cx="26282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ookman Old Style" pitchFamily="18" charset="0"/>
              </a:rPr>
              <a:t>a magyar és a matematika írásbeli pontszámának összege </a:t>
            </a:r>
          </a:p>
          <a:p>
            <a:r>
              <a:rPr lang="hu-HU" sz="2400" dirty="0" smtClean="0">
                <a:latin typeface="Bookman Old Style" pitchFamily="18" charset="0"/>
              </a:rPr>
              <a:t>(</a:t>
            </a:r>
            <a:r>
              <a:rPr lang="hu-HU" sz="2400" dirty="0" err="1" smtClean="0">
                <a:latin typeface="Bookman Old Style" pitchFamily="18" charset="0"/>
              </a:rPr>
              <a:t>max</a:t>
            </a:r>
            <a:r>
              <a:rPr lang="hu-HU" sz="2400" dirty="0" smtClean="0">
                <a:latin typeface="Bookman Old Style" pitchFamily="18" charset="0"/>
              </a:rPr>
              <a:t>. 100 pont)</a:t>
            </a:r>
            <a:endParaRPr lang="hu-HU" sz="2400" dirty="0">
              <a:latin typeface="Bookman Old Style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11560" y="213285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ookman Old Style" pitchFamily="18" charset="0"/>
              </a:rPr>
              <a:t>hozott pontok </a:t>
            </a:r>
          </a:p>
          <a:p>
            <a:r>
              <a:rPr lang="hu-HU" sz="2400" dirty="0" smtClean="0">
                <a:latin typeface="Bookman Old Style" pitchFamily="18" charset="0"/>
              </a:rPr>
              <a:t>(</a:t>
            </a:r>
            <a:r>
              <a:rPr lang="hu-HU" sz="2400" dirty="0" err="1" smtClean="0">
                <a:latin typeface="Bookman Old Style" pitchFamily="18" charset="0"/>
              </a:rPr>
              <a:t>max</a:t>
            </a:r>
            <a:r>
              <a:rPr lang="hu-HU" sz="2400" dirty="0" smtClean="0">
                <a:latin typeface="Bookman Old Style" pitchFamily="18" charset="0"/>
              </a:rPr>
              <a:t>. 100 pont)</a:t>
            </a:r>
            <a:endParaRPr lang="hu-H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84176"/>
          </a:xfrm>
        </p:spPr>
        <p:txBody>
          <a:bodyPr>
            <a:normAutofit/>
          </a:bodyPr>
          <a:lstStyle/>
          <a:p>
            <a:r>
              <a:rPr lang="hu-HU" sz="3200" b="1" dirty="0">
                <a:latin typeface="Bookman Old Style" pitchFamily="18" charset="0"/>
              </a:rPr>
              <a:t>A hozott pontok számolása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075240" cy="4728588"/>
          </a:xfrm>
        </p:spPr>
        <p:txBody>
          <a:bodyPr>
            <a:normAutofit fontScale="92500"/>
          </a:bodyPr>
          <a:lstStyle/>
          <a:p>
            <a:pPr lvl="0"/>
            <a:r>
              <a:rPr lang="hu-HU" sz="2600" dirty="0" smtClean="0">
                <a:latin typeface="Bookman Old Style" pitchFamily="18" charset="0"/>
              </a:rPr>
              <a:t>	</a:t>
            </a:r>
            <a:r>
              <a:rPr lang="hu-HU" sz="2600" dirty="0">
                <a:latin typeface="Bookman Old Style" pitchFamily="18" charset="0"/>
              </a:rPr>
              <a:t>A 7. osztály év végi, és a 8. osztály félévi osztályzatok közül a következőket számítjuk be: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600" dirty="0">
                <a:latin typeface="Bookman Old Style" pitchFamily="18" charset="0"/>
              </a:rPr>
              <a:t>magyar irodalom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2600" dirty="0">
                <a:latin typeface="Bookman Old Style" pitchFamily="18" charset="0"/>
              </a:rPr>
              <a:t>magyar nyelv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2600" dirty="0">
                <a:latin typeface="Bookman Old Style" pitchFamily="18" charset="0"/>
              </a:rPr>
              <a:t>matematika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2600" dirty="0">
                <a:latin typeface="Bookman Old Style" pitchFamily="18" charset="0"/>
              </a:rPr>
              <a:t>történelem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2600" dirty="0">
                <a:latin typeface="Bookman Old Style" pitchFamily="18" charset="0"/>
              </a:rPr>
              <a:t>idegen nyelv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sz="2600" dirty="0">
                <a:latin typeface="Bookman Old Style" pitchFamily="18" charset="0"/>
              </a:rPr>
              <a:t>a legjobb eredményű természettudományos tárgy</a:t>
            </a:r>
          </a:p>
          <a:p>
            <a:pPr>
              <a:buNone/>
            </a:pPr>
            <a:r>
              <a:rPr lang="hu-HU" sz="2600" dirty="0" smtClean="0">
                <a:solidFill>
                  <a:schemeClr val="tx1"/>
                </a:solidFill>
                <a:latin typeface="Bookman Old Style" pitchFamily="18" charset="0"/>
              </a:rPr>
              <a:t>Ezek </a:t>
            </a:r>
            <a:r>
              <a:rPr lang="hu-HU" sz="2600" dirty="0">
                <a:solidFill>
                  <a:schemeClr val="tx1"/>
                </a:solidFill>
                <a:latin typeface="Bookman Old Style" pitchFamily="18" charset="0"/>
              </a:rPr>
              <a:t>összesen a felvételi pontok </a:t>
            </a:r>
            <a:r>
              <a:rPr lang="hu-HU" sz="2600" dirty="0" smtClean="0">
                <a:solidFill>
                  <a:schemeClr val="tx1"/>
                </a:solidFill>
                <a:latin typeface="Bookman Old Style" pitchFamily="18" charset="0"/>
              </a:rPr>
              <a:t>50</a:t>
            </a:r>
            <a:r>
              <a:rPr lang="hu-HU" sz="2600" dirty="0">
                <a:solidFill>
                  <a:schemeClr val="tx1"/>
                </a:solidFill>
                <a:latin typeface="Bookman Old Style" pitchFamily="18" charset="0"/>
              </a:rPr>
              <a:t>%-át adják.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800" b="1" dirty="0" smtClean="0">
                <a:solidFill>
                  <a:schemeClr val="tx1"/>
                </a:solidFill>
                <a:latin typeface="Bookman Old Style" pitchFamily="18" charset="0"/>
              </a:rPr>
              <a:t>Azonos felvételi pontszám esetén </a:t>
            </a: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tx1"/>
                </a:solidFill>
                <a:latin typeface="Bookman Old Style" pitchFamily="18" charset="0"/>
              </a:rPr>
              <a:t>előnyben részesül:</a:t>
            </a:r>
          </a:p>
          <a:p>
            <a:pPr marL="0" indent="0" algn="ctr">
              <a:buNone/>
            </a:pPr>
            <a:endParaRPr lang="hu-HU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946150" indent="-571500">
              <a:buFont typeface="Calibri" pitchFamily="34" charset="0"/>
              <a:buChar char="–"/>
            </a:pPr>
            <a:r>
              <a:rPr lang="hu-HU" sz="2800" dirty="0">
                <a:solidFill>
                  <a:schemeClr val="tx1"/>
                </a:solidFill>
                <a:latin typeface="Bookman Old Style" pitchFamily="18" charset="0"/>
              </a:rPr>
              <a:t>a</a:t>
            </a:r>
            <a:r>
              <a:rPr lang="hu-HU" sz="2800" dirty="0" smtClean="0">
                <a:solidFill>
                  <a:schemeClr val="tx1"/>
                </a:solidFill>
                <a:latin typeface="Bookman Old Style" pitchFamily="18" charset="0"/>
              </a:rPr>
              <a:t> halmozottan hátrányos helyzetű tanuló</a:t>
            </a:r>
          </a:p>
          <a:p>
            <a:pPr marL="946150" indent="-571500">
              <a:buFont typeface="Calibri" pitchFamily="34" charset="0"/>
              <a:buChar char="–"/>
            </a:pPr>
            <a:r>
              <a:rPr lang="hu-HU" sz="2800" dirty="0">
                <a:solidFill>
                  <a:schemeClr val="tx1"/>
                </a:solidFill>
                <a:latin typeface="Bookman Old Style" pitchFamily="18" charset="0"/>
              </a:rPr>
              <a:t>a</a:t>
            </a:r>
            <a:r>
              <a:rPr lang="hu-HU" sz="2800" dirty="0" smtClean="0">
                <a:solidFill>
                  <a:schemeClr val="tx1"/>
                </a:solidFill>
                <a:latin typeface="Bookman Old Style" pitchFamily="18" charset="0"/>
              </a:rPr>
              <a:t> nyíregyházi tanuló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2132856"/>
            <a:ext cx="7344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800" b="1" dirty="0" smtClean="0">
                <a:latin typeface="Bookman Old Style" panose="02050604050505020204" pitchFamily="18" charset="0"/>
              </a:rPr>
              <a:t>Nyílt napok </a:t>
            </a:r>
            <a:r>
              <a:rPr lang="hu-HU" sz="2800" dirty="0" smtClean="0">
                <a:latin typeface="Bookman Old Style" panose="02050604050505020204" pitchFamily="18" charset="0"/>
              </a:rPr>
              <a:t>az A, B, D osztályokba jelentkezőknek:</a:t>
            </a:r>
          </a:p>
          <a:p>
            <a:pPr algn="ctr">
              <a:lnSpc>
                <a:spcPct val="150000"/>
              </a:lnSpc>
            </a:pPr>
            <a:r>
              <a:rPr lang="hu-HU" sz="2800" dirty="0" smtClean="0">
                <a:latin typeface="Bookman Old Style" panose="02050604050505020204" pitchFamily="18" charset="0"/>
              </a:rPr>
              <a:t>2023. szeptember 18. és 19.</a:t>
            </a:r>
            <a:endParaRPr lang="hu-HU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12776"/>
            <a:ext cx="8190082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b="1" u="sng" dirty="0" smtClean="0">
                <a:solidFill>
                  <a:schemeClr val="tx1"/>
                </a:solidFill>
                <a:latin typeface="Bookman Old Style" pitchFamily="18" charset="0"/>
              </a:rPr>
              <a:t>C osztály: AJTP</a:t>
            </a:r>
          </a:p>
          <a:p>
            <a:pPr>
              <a:buNone/>
            </a:pPr>
            <a:endParaRPr lang="hu-HU" b="1" u="sng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lvl="3" indent="-342900">
              <a:buFont typeface="Arial" pitchFamily="34" charset="0"/>
              <a:buChar char="•"/>
            </a:pP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A jelentkezés és a felvétel feltételei – BM pályázat szerint, szeptember 4-én jelent meg: </a:t>
            </a:r>
            <a:r>
              <a:rPr lang="hu-HU" altLang="hu-HU" sz="2400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https</a:t>
            </a:r>
            <a:r>
              <a:rPr lang="hu-HU" altLang="hu-HU" sz="2400" u="sng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://</a:t>
            </a:r>
            <a:r>
              <a:rPr lang="hu-HU" altLang="hu-HU" sz="2400" dirty="0" smtClean="0">
                <a:latin typeface="Bookman Old Style" panose="02050604050505020204" pitchFamily="18" charset="0"/>
                <a:hlinkClick r:id="rId2"/>
              </a:rPr>
              <a:t>ujweb.zrinyinyh.hu</a:t>
            </a:r>
            <a:endParaRPr lang="hu-HU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hu-HU" sz="2400" b="1" dirty="0" smtClean="0">
                <a:solidFill>
                  <a:schemeClr val="tx1"/>
                </a:solidFill>
                <a:latin typeface="Bookman Old Style" pitchFamily="18" charset="0"/>
              </a:rPr>
              <a:t>Szülői beiskolázási tájékoztató és nyílt nap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	2023. szeptember </a:t>
            </a:r>
            <a:r>
              <a:rPr lang="hu-HU" sz="2400" dirty="0">
                <a:latin typeface="Bookman Old Style" pitchFamily="18" charset="0"/>
              </a:rPr>
              <a:t>1</a:t>
            </a:r>
            <a:r>
              <a:rPr lang="hu-HU" sz="2400" dirty="0" smtClean="0">
                <a:latin typeface="Bookman Old Style" pitchFamily="18" charset="0"/>
              </a:rPr>
              <a:t>2</a:t>
            </a: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-én 9.30 órától</a:t>
            </a:r>
          </a:p>
          <a:p>
            <a:pPr marL="0" indent="0">
              <a:buNone/>
            </a:pPr>
            <a:endParaRPr lang="hu-HU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  <a:latin typeface="Bookman Old Style" pitchFamily="18" charset="0"/>
              </a:rPr>
              <a:t>	</a:t>
            </a:r>
            <a:r>
              <a:rPr lang="hu-HU" sz="2400" b="1" dirty="0" smtClean="0">
                <a:solidFill>
                  <a:schemeClr val="tx1"/>
                </a:solidFill>
                <a:latin typeface="Bookman Old Style" pitchFamily="18" charset="0"/>
              </a:rPr>
              <a:t>Figyeljék a honlapunkat!</a:t>
            </a:r>
            <a:endParaRPr lang="hu-H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lnSpcReduction="10000"/>
          </a:bodyPr>
          <a:lstStyle/>
          <a:p>
            <a:pPr marL="177800" lvl="1" indent="0">
              <a:buNone/>
            </a:pPr>
            <a:r>
              <a:rPr lang="hu-HU" sz="3000" b="1" dirty="0" smtClean="0">
                <a:solidFill>
                  <a:schemeClr val="tx1"/>
                </a:solidFill>
                <a:latin typeface="Bookman Old Style" pitchFamily="18" charset="0"/>
              </a:rPr>
              <a:t>AJTP</a:t>
            </a:r>
          </a:p>
          <a:p>
            <a:pPr lvl="1">
              <a:buFont typeface="Arial" pitchFamily="34" charset="0"/>
              <a:buChar char="•"/>
            </a:pPr>
            <a:r>
              <a:rPr lang="hu-HU" sz="3000" dirty="0" smtClean="0">
                <a:solidFill>
                  <a:schemeClr val="tx1"/>
                </a:solidFill>
                <a:latin typeface="Bookman Old Style" pitchFamily="18" charset="0"/>
              </a:rPr>
              <a:t>5 </a:t>
            </a:r>
            <a:r>
              <a:rPr lang="hu-HU" sz="3000" dirty="0">
                <a:solidFill>
                  <a:schemeClr val="tx1"/>
                </a:solidFill>
                <a:latin typeface="Bookman Old Style" pitchFamily="18" charset="0"/>
              </a:rPr>
              <a:t>évfolyamos képzés (1+4 év)</a:t>
            </a:r>
          </a:p>
          <a:p>
            <a:pPr lvl="1">
              <a:buFont typeface="Arial" pitchFamily="34" charset="0"/>
              <a:buChar char="•"/>
            </a:pPr>
            <a:r>
              <a:rPr lang="hu-HU" sz="3000" b="1" dirty="0">
                <a:solidFill>
                  <a:schemeClr val="tx1"/>
                </a:solidFill>
                <a:latin typeface="Bookman Old Style" pitchFamily="18" charset="0"/>
              </a:rPr>
              <a:t>Kezdő angol </a:t>
            </a:r>
            <a:r>
              <a:rPr lang="hu-HU" sz="3000" b="1" dirty="0" smtClean="0">
                <a:solidFill>
                  <a:schemeClr val="tx1"/>
                </a:solidFill>
                <a:latin typeface="Bookman Old Style" pitchFamily="18" charset="0"/>
              </a:rPr>
              <a:t>és haladó angol (0007)</a:t>
            </a:r>
            <a:endParaRPr lang="hu-HU" sz="3000" b="1" dirty="0">
              <a:solidFill>
                <a:schemeClr val="tx1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3000" dirty="0">
                <a:solidFill>
                  <a:schemeClr val="tx1"/>
                </a:solidFill>
                <a:latin typeface="Bookman Old Style" pitchFamily="18" charset="0"/>
              </a:rPr>
              <a:t>A </a:t>
            </a:r>
            <a:r>
              <a:rPr lang="hu-HU" sz="3000" b="1" dirty="0" smtClean="0">
                <a:solidFill>
                  <a:schemeClr val="tx1"/>
                </a:solidFill>
                <a:latin typeface="Bookman Old Style" pitchFamily="18" charset="0"/>
              </a:rPr>
              <a:t>9.AJTP</a:t>
            </a:r>
            <a:r>
              <a:rPr lang="hu-HU" sz="3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hu-HU" sz="3000" dirty="0">
                <a:solidFill>
                  <a:schemeClr val="tx1"/>
                </a:solidFill>
                <a:latin typeface="Bookman Old Style" pitchFamily="18" charset="0"/>
              </a:rPr>
              <a:t>osztályban  30 </a:t>
            </a:r>
            <a:r>
              <a:rPr lang="hu-HU" sz="3000" dirty="0" smtClean="0">
                <a:solidFill>
                  <a:schemeClr val="tx1"/>
                </a:solidFill>
                <a:latin typeface="Bookman Old Style" pitchFamily="18" charset="0"/>
              </a:rPr>
              <a:t>óra/hét</a:t>
            </a:r>
          </a:p>
          <a:p>
            <a:pPr lvl="1">
              <a:buFont typeface="Arial" pitchFamily="34" charset="0"/>
              <a:buChar char="•"/>
            </a:pPr>
            <a:r>
              <a:rPr lang="hu-HU" sz="3000" dirty="0" smtClean="0">
                <a:solidFill>
                  <a:schemeClr val="tx1"/>
                </a:solidFill>
                <a:latin typeface="Bookman Old Style" pitchFamily="18" charset="0"/>
              </a:rPr>
              <a:t>2</a:t>
            </a:r>
            <a:r>
              <a:rPr lang="hu-HU" sz="3000" dirty="0">
                <a:solidFill>
                  <a:schemeClr val="tx1"/>
                </a:solidFill>
                <a:latin typeface="Bookman Old Style" pitchFamily="18" charset="0"/>
              </a:rPr>
              <a:t>. nyelv: </a:t>
            </a:r>
            <a:r>
              <a:rPr lang="hu-HU" sz="3000" dirty="0" smtClean="0">
                <a:solidFill>
                  <a:schemeClr val="tx1"/>
                </a:solidFill>
                <a:latin typeface="Bookman Old Style" pitchFamily="18" charset="0"/>
              </a:rPr>
              <a:t>a 9-12. évfolyamon: német vagy francia</a:t>
            </a:r>
            <a:endParaRPr lang="hu-HU" sz="3000" dirty="0">
              <a:solidFill>
                <a:schemeClr val="tx1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3000" b="1" dirty="0">
                <a:solidFill>
                  <a:schemeClr val="tx1"/>
                </a:solidFill>
                <a:latin typeface="Bookman Old Style" pitchFamily="18" charset="0"/>
              </a:rPr>
              <a:t>Felvételi vizsga</a:t>
            </a:r>
            <a:r>
              <a:rPr lang="hu-HU" sz="3000" b="1" dirty="0" smtClean="0">
                <a:solidFill>
                  <a:schemeClr val="tx1"/>
                </a:solidFill>
                <a:latin typeface="Bookman Old Style" pitchFamily="18" charset="0"/>
              </a:rPr>
              <a:t>:</a:t>
            </a:r>
          </a:p>
          <a:p>
            <a:pPr lvl="3">
              <a:buFontTx/>
              <a:buChar char="-"/>
            </a:pPr>
            <a:r>
              <a:rPr lang="hu-HU" sz="3000" u="sng" dirty="0" smtClean="0">
                <a:solidFill>
                  <a:schemeClr val="tx1"/>
                </a:solidFill>
                <a:latin typeface="Bookman Old Style" pitchFamily="18" charset="0"/>
              </a:rPr>
              <a:t>Központi  </a:t>
            </a:r>
            <a:r>
              <a:rPr lang="hu-HU" sz="3000" u="sng" dirty="0">
                <a:solidFill>
                  <a:schemeClr val="tx1"/>
                </a:solidFill>
                <a:latin typeface="Bookman Old Style" pitchFamily="18" charset="0"/>
              </a:rPr>
              <a:t>írásbeli </a:t>
            </a:r>
            <a:r>
              <a:rPr lang="hu-HU" sz="3000" dirty="0">
                <a:solidFill>
                  <a:schemeClr val="tx1"/>
                </a:solidFill>
                <a:latin typeface="Bookman Old Style" pitchFamily="18" charset="0"/>
              </a:rPr>
              <a:t>magyarból és matematikából </a:t>
            </a:r>
            <a:endParaRPr lang="hu-HU" sz="30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lvl="3">
              <a:buFontTx/>
              <a:buChar char="-"/>
            </a:pPr>
            <a:r>
              <a:rPr lang="hu-HU" sz="3000" dirty="0" smtClean="0">
                <a:solidFill>
                  <a:schemeClr val="tx1"/>
                </a:solidFill>
                <a:latin typeface="Bookman Old Style" pitchFamily="18" charset="0"/>
              </a:rPr>
              <a:t>Egyéb mérés a BM pályázat szerint.</a:t>
            </a:r>
            <a:endParaRPr lang="hu-HU" sz="3000" dirty="0">
              <a:solidFill>
                <a:schemeClr val="tx1"/>
              </a:solidFill>
              <a:latin typeface="Bookman Old Style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50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b="1" dirty="0" smtClean="0">
                <a:solidFill>
                  <a:schemeClr val="tx1"/>
                </a:solidFill>
                <a:latin typeface="Bookman Old Style" pitchFamily="18" charset="0"/>
              </a:rPr>
              <a:t>Fontos!</a:t>
            </a:r>
          </a:p>
          <a:p>
            <a:pPr algn="just"/>
            <a:r>
              <a:rPr lang="hu-HU" sz="2400" dirty="0" smtClean="0">
                <a:latin typeface="Bookman Old Style" pitchFamily="18" charset="0"/>
              </a:rPr>
              <a:t>Minden jelentkezés egyenértékű.</a:t>
            </a:r>
          </a:p>
          <a:p>
            <a:pPr algn="just"/>
            <a:r>
              <a:rPr lang="hu-HU" sz="2400" dirty="0" smtClean="0">
                <a:latin typeface="Bookman Old Style" pitchFamily="18" charset="0"/>
              </a:rPr>
              <a:t>A sorrend a tanuló, a szülők számára fontos. </a:t>
            </a:r>
          </a:p>
          <a:p>
            <a:pPr marL="0" indent="0" algn="just">
              <a:buNone/>
            </a:pPr>
            <a:r>
              <a:rPr lang="hu-HU" sz="2400" dirty="0">
                <a:latin typeface="Bookman Old Style" pitchFamily="18" charset="0"/>
              </a:rPr>
              <a:t> </a:t>
            </a:r>
            <a:r>
              <a:rPr lang="hu-HU" sz="2400" dirty="0" smtClean="0">
                <a:latin typeface="Bookman Old Style" pitchFamily="18" charset="0"/>
              </a:rPr>
              <a:t>  Ezt az iskoláknak nem kell tudniuk.</a:t>
            </a:r>
          </a:p>
          <a:p>
            <a:pPr algn="just"/>
            <a:r>
              <a:rPr lang="hu-HU" sz="2400" dirty="0" smtClean="0">
                <a:latin typeface="Bookman Old Style" pitchFamily="18" charset="0"/>
              </a:rPr>
              <a:t>A sorrend egy alkalommal módosítható (2024.04.08-10.), de csak akkor érdemes megváltoztatni, ha az előrébb rangsorolt helyre már nem szeretnének felvételt nyerni.</a:t>
            </a:r>
          </a:p>
          <a:p>
            <a:pPr algn="just"/>
            <a:r>
              <a:rPr lang="hu-HU" sz="2400" dirty="0" smtClean="0">
                <a:latin typeface="Bookman Old Style" pitchFamily="18" charset="0"/>
              </a:rPr>
              <a:t>Ha az 1. helyre bizonytalan a felvétel, a 2. helyre biztos, nincs értelme sorrendet módosítani, mert a 2. helyen lévő iskolába, osztályba kötelező a diákot felvenni, ha elég a pontszáma.</a:t>
            </a:r>
            <a:endParaRPr lang="hu-HU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3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340768"/>
            <a:ext cx="7499176" cy="2592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400" b="1" dirty="0" smtClean="0">
                <a:solidFill>
                  <a:schemeClr val="tx1"/>
                </a:solidFill>
                <a:latin typeface="Bookman Old Style" pitchFamily="18" charset="0"/>
              </a:rPr>
              <a:t>I. Iskolaszerkezet</a:t>
            </a:r>
          </a:p>
          <a:p>
            <a:pPr>
              <a:buNone/>
            </a:pPr>
            <a:endParaRPr lang="hu-HU" sz="24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hu-HU" sz="2400" b="1" dirty="0" smtClean="0">
                <a:solidFill>
                  <a:schemeClr val="tx1"/>
                </a:solidFill>
                <a:latin typeface="Bookman Old Style" pitchFamily="18" charset="0"/>
              </a:rPr>
              <a:t>II. Az oktatás sajátosságai</a:t>
            </a:r>
          </a:p>
          <a:p>
            <a:pPr>
              <a:buNone/>
            </a:pPr>
            <a:endParaRPr lang="hu-HU" sz="24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hu-HU" sz="2400" b="1" dirty="0" smtClean="0">
                <a:solidFill>
                  <a:schemeClr val="tx1"/>
                </a:solidFill>
                <a:latin typeface="Bookman Old Style" pitchFamily="18" charset="0"/>
              </a:rPr>
              <a:t>III. Felvételi információk</a:t>
            </a:r>
          </a:p>
          <a:p>
            <a:pPr>
              <a:buNone/>
            </a:pPr>
            <a:endParaRPr lang="hu-HU" sz="2400" b="1" dirty="0">
              <a:latin typeface="Bookman Old Style" pitchFamily="18" charset="0"/>
            </a:endParaRPr>
          </a:p>
          <a:p>
            <a:pPr>
              <a:buNone/>
            </a:pPr>
            <a:r>
              <a:rPr lang="hu-HU" sz="2400" b="1" dirty="0" smtClean="0">
                <a:solidFill>
                  <a:schemeClr val="tx1"/>
                </a:solidFill>
                <a:latin typeface="Bookman Old Style" pitchFamily="18" charset="0"/>
              </a:rPr>
              <a:t>IV. Tavalyi felvételi eredmények</a:t>
            </a:r>
            <a:endParaRPr lang="hu-H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42918"/>
            <a:ext cx="8784976" cy="5162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800" b="1" dirty="0" smtClean="0">
                <a:solidFill>
                  <a:schemeClr val="tx1"/>
                </a:solidFill>
                <a:latin typeface="Bookman Old Style" pitchFamily="18" charset="0"/>
              </a:rPr>
              <a:t>Sajátos nevelési igényű tanulók</a:t>
            </a:r>
          </a:p>
          <a:p>
            <a:pPr algn="ctr">
              <a:buNone/>
            </a:pPr>
            <a:endParaRPr lang="hu-HU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725488"/>
            <a:r>
              <a:rPr lang="hu-HU" sz="2400" dirty="0" smtClean="0">
                <a:latin typeface="Bookman Old Style" pitchFamily="18" charset="0"/>
              </a:rPr>
              <a:t>Minden tanulónak meg kell írni a központi felvételi dolgozatokat.</a:t>
            </a:r>
          </a:p>
          <a:p>
            <a:pPr marL="717550"/>
            <a:r>
              <a:rPr lang="hu-HU" sz="2400" dirty="0" smtClean="0">
                <a:latin typeface="Bookman Old Style" pitchFamily="18" charset="0"/>
              </a:rPr>
              <a:t>Szakértői és rehabilitációs bizottság, ill. Nevelési tanácsadó által kiállított </a:t>
            </a:r>
            <a:r>
              <a:rPr lang="hu-HU" sz="2400" b="1" dirty="0" smtClean="0">
                <a:latin typeface="Bookman Old Style" pitchFamily="18" charset="0"/>
              </a:rPr>
              <a:t>szakvéleményt</a:t>
            </a:r>
            <a:r>
              <a:rPr lang="hu-HU" sz="2400" dirty="0" smtClean="0">
                <a:latin typeface="Bookman Old Style" pitchFamily="18" charset="0"/>
              </a:rPr>
              <a:t> kell a jelentkezési lappal együtt beküldeni.</a:t>
            </a:r>
          </a:p>
          <a:p>
            <a:pPr marL="717550"/>
            <a:r>
              <a:rPr lang="hu-HU" sz="2400" dirty="0" smtClean="0">
                <a:latin typeface="Bookman Old Style" pitchFamily="18" charset="0"/>
              </a:rPr>
              <a:t>Szülői kérvényt kell beadni, hogy a szakvéleményben </a:t>
            </a:r>
            <a:r>
              <a:rPr lang="hu-HU" sz="2400" dirty="0" err="1" smtClean="0">
                <a:latin typeface="Bookman Old Style" pitchFamily="18" charset="0"/>
              </a:rPr>
              <a:t>megfogalmazottak</a:t>
            </a:r>
            <a:r>
              <a:rPr lang="hu-HU" sz="2400" dirty="0" smtClean="0">
                <a:latin typeface="Bookman Old Style" pitchFamily="18" charset="0"/>
              </a:rPr>
              <a:t> közül milyen kedvezményt szeretne igénybe venni. </a:t>
            </a:r>
          </a:p>
          <a:p>
            <a:pPr marL="717550"/>
            <a:r>
              <a:rPr lang="hu-HU" sz="2400" dirty="0" smtClean="0">
                <a:latin typeface="Bookman Old Style" pitchFamily="18" charset="0"/>
              </a:rPr>
              <a:t>Biztosítjuk az előírt kedvezményeket: pl. számítógép használata, felnagyított feladatlap,</a:t>
            </a:r>
            <a:r>
              <a:rPr lang="hu-HU" sz="2400" dirty="0">
                <a:latin typeface="Bookman Old Style" pitchFamily="18" charset="0"/>
              </a:rPr>
              <a:t> </a:t>
            </a:r>
            <a:r>
              <a:rPr lang="hu-HU" sz="2400" dirty="0" smtClean="0">
                <a:latin typeface="Bookman Old Style" pitchFamily="18" charset="0"/>
              </a:rPr>
              <a:t>írásbelin többletidő biztosítása …</a:t>
            </a:r>
            <a:endParaRPr lang="hu-H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1C1C1C"/>
                </a:solidFill>
                <a:latin typeface="Bookman Old Style" pitchFamily="18" charset="0"/>
              </a:rPr>
              <a:t>Fontos időpontok</a:t>
            </a:r>
            <a:endParaRPr lang="hu-HU" sz="3200" b="1" dirty="0">
              <a:solidFill>
                <a:srgbClr val="1C1C1C"/>
              </a:solidFill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616624"/>
          </a:xfrm>
        </p:spPr>
        <p:txBody>
          <a:bodyPr>
            <a:normAutofit/>
          </a:bodyPr>
          <a:lstStyle/>
          <a:p>
            <a:r>
              <a:rPr lang="hu-HU" sz="2400" b="1" u="sng" dirty="0" smtClean="0">
                <a:solidFill>
                  <a:schemeClr val="tx1"/>
                </a:solidFill>
                <a:latin typeface="Bookman Old Style" pitchFamily="18" charset="0"/>
              </a:rPr>
              <a:t>Írásbeli felvételi</a:t>
            </a: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: </a:t>
            </a:r>
          </a:p>
          <a:p>
            <a:pPr>
              <a:buNone/>
            </a:pP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			2024.01.20. (szombat) 10.00 óra</a:t>
            </a:r>
          </a:p>
          <a:p>
            <a:pPr>
              <a:buNone/>
            </a:pP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    A dolgozat megtekintése, lefényképezése: </a:t>
            </a:r>
          </a:p>
          <a:p>
            <a:pPr>
              <a:buNone/>
            </a:pP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			2024.01.22. (hétfő) 08.00-16.00 óra </a:t>
            </a:r>
          </a:p>
          <a:p>
            <a:pPr>
              <a:buNone/>
            </a:pP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	Pótnap: 2024.01.30. (kedd)14.00 óra  </a:t>
            </a:r>
            <a:r>
              <a:rPr lang="hu-HU" sz="2400" b="1" dirty="0" smtClean="0">
                <a:solidFill>
                  <a:schemeClr val="tx1"/>
                </a:solidFill>
                <a:latin typeface="Bookman Old Style" pitchFamily="18" charset="0"/>
              </a:rPr>
              <a:t>JELEZZÉK!</a:t>
            </a:r>
          </a:p>
          <a:p>
            <a:r>
              <a:rPr lang="hu-HU" sz="2400" b="1" u="sng" dirty="0" smtClean="0">
                <a:solidFill>
                  <a:schemeClr val="tx1"/>
                </a:solidFill>
                <a:latin typeface="Bookman Old Style" pitchFamily="18" charset="0"/>
              </a:rPr>
              <a:t>A szóbeli felvételi tervezett időpontjai</a:t>
            </a: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:</a:t>
            </a:r>
          </a:p>
          <a:p>
            <a:pPr marL="0" indent="0">
              <a:buNone/>
            </a:pP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  Haladó angol nyelv:</a:t>
            </a:r>
          </a:p>
          <a:p>
            <a:pPr lvl="1">
              <a:buNone/>
            </a:pPr>
            <a:r>
              <a:rPr lang="hu-HU" sz="2400" dirty="0">
                <a:solidFill>
                  <a:schemeClr val="tx1"/>
                </a:solidFill>
                <a:latin typeface="Bookman Old Style" pitchFamily="18" charset="0"/>
              </a:rPr>
              <a:t>	</a:t>
            </a: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			2024.03.04. (hétfő) 12.00 óra</a:t>
            </a:r>
            <a:endParaRPr lang="hu-HU" sz="2400" dirty="0">
              <a:latin typeface="Bookman Old Style" pitchFamily="18" charset="0"/>
            </a:endParaRPr>
          </a:p>
          <a:p>
            <a:pPr lvl="1">
              <a:buNone/>
            </a:pPr>
            <a:r>
              <a:rPr lang="hu-HU" sz="2400" dirty="0" smtClean="0">
                <a:solidFill>
                  <a:schemeClr val="tx1"/>
                </a:solidFill>
                <a:latin typeface="Bookman Old Style" pitchFamily="18" charset="0"/>
              </a:rPr>
              <a:t>Pótnap: 	2024.03.06. (szerda) 14.00 óra </a:t>
            </a:r>
            <a:r>
              <a:rPr lang="hu-HU" sz="2400" b="1" dirty="0">
                <a:solidFill>
                  <a:schemeClr val="tx1"/>
                </a:solidFill>
                <a:latin typeface="Bookman Old Style" pitchFamily="18" charset="0"/>
              </a:rPr>
              <a:t>JELEZZÉK! </a:t>
            </a:r>
            <a:endParaRPr lang="hu-HU" sz="24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lvl="1">
              <a:buNone/>
            </a:pPr>
            <a:r>
              <a:rPr lang="hu-HU" sz="2400" b="1" dirty="0" smtClean="0">
                <a:solidFill>
                  <a:schemeClr val="tx1"/>
                </a:solidFill>
                <a:latin typeface="Bookman Old Style" pitchFamily="18" charset="0"/>
              </a:rPr>
              <a:t>Bármely változásról honlapunkon adunk tájékoztatást.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63813"/>
            <a:ext cx="8629032" cy="1264987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solidFill>
                  <a:schemeClr val="tx1"/>
                </a:solidFill>
                <a:latin typeface="Bookman Old Style" pitchFamily="18" charset="0"/>
              </a:rPr>
              <a:t>Információk az eredményekről</a:t>
            </a:r>
            <a:endParaRPr lang="hu-HU" sz="32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401080" cy="4709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A tanulók felvételi eredményei </a:t>
            </a: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oktatási azonosítóval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 megtekinthetők </a:t>
            </a:r>
            <a:r>
              <a:rPr lang="hu-HU" sz="2400" b="1" dirty="0">
                <a:solidFill>
                  <a:srgbClr val="1C1C1C"/>
                </a:solidFill>
                <a:latin typeface="Bookman Old Style" pitchFamily="18" charset="0"/>
              </a:rPr>
              <a:t>legkésőbb </a:t>
            </a: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	2024.03.22-től: </a:t>
            </a:r>
            <a:endParaRPr lang="hu-HU" sz="2400" b="1" dirty="0">
              <a:solidFill>
                <a:srgbClr val="1C1C1C"/>
              </a:solidFill>
              <a:latin typeface="Bookman Old Style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honlapunkon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: </a:t>
            </a:r>
            <a:r>
              <a:rPr lang="hu-HU" altLang="hu-HU" sz="2400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https://</a:t>
            </a:r>
            <a:r>
              <a:rPr lang="hu-HU" altLang="hu-HU" sz="2400" dirty="0">
                <a:latin typeface="Bookman Old Style" panose="02050604050505020204" pitchFamily="18" charset="0"/>
                <a:hlinkClick r:id="rId2"/>
              </a:rPr>
              <a:t>ujweb.zrinyinyh.hu </a:t>
            </a:r>
            <a:endParaRPr lang="hu-HU" altLang="hu-HU" sz="2400" dirty="0" smtClean="0">
              <a:latin typeface="Bookman Old Style" panose="0205060405050502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telefonon: </a:t>
            </a:r>
            <a:r>
              <a:rPr lang="hu-HU" sz="2400" b="1" dirty="0">
                <a:solidFill>
                  <a:srgbClr val="1C1C1C"/>
                </a:solidFill>
                <a:latin typeface="Bookman Old Style" pitchFamily="18" charset="0"/>
              </a:rPr>
              <a:t>42/500-567 </a:t>
            </a:r>
            <a:endParaRPr lang="hu-HU" sz="2400" b="1" dirty="0" smtClean="0">
              <a:solidFill>
                <a:srgbClr val="1C1C1C"/>
              </a:solidFill>
              <a:latin typeface="Bookman Old Style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személyesen.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1C1C1C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hu-HU" sz="2400" b="1" dirty="0">
                <a:solidFill>
                  <a:srgbClr val="1C1C1C"/>
                </a:solidFill>
                <a:latin typeface="Bookman Old Style" pitchFamily="18" charset="0"/>
              </a:rPr>
              <a:t>C</a:t>
            </a: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sak oktatási azonosító alapján adhatunk információt.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16833"/>
            <a:ext cx="8291264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400" b="1" dirty="0" smtClean="0">
                <a:solidFill>
                  <a:schemeClr val="tx1"/>
                </a:solidFill>
                <a:latin typeface="Bookman Old Style" pitchFamily="18" charset="0"/>
              </a:rPr>
              <a:t>Az írásbeli és a szóbeli felvételi vizsga időpontjáról a felvételire jelentkezőknek értesítést nem küldünk!</a:t>
            </a:r>
          </a:p>
          <a:p>
            <a:pPr>
              <a:buNone/>
            </a:pPr>
            <a:endParaRPr lang="hu-HU" sz="24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Az írásbeli eredményekről az értesítést várhatóan postán küldjük el.</a:t>
            </a:r>
            <a:endParaRPr lang="hu-HU" sz="2400" b="1" dirty="0">
              <a:solidFill>
                <a:srgbClr val="1C1C1C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1412776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Bookman Old Style" panose="02050604050505020204" pitchFamily="18" charset="0"/>
              </a:rPr>
              <a:t>IV. Tavalyi nyolcadikos felvételi eredményeink</a:t>
            </a:r>
            <a:endParaRPr lang="hu-HU" sz="3200" b="1" dirty="0">
              <a:latin typeface="Bookman Old Style" panose="020506040505050202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51520" y="2924944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>
                <a:latin typeface="Bookman Old Style" panose="02050604050505020204" pitchFamily="18" charset="0"/>
              </a:rPr>
              <a:t>A 2023/24-es tanévre 464 nyolcadikos tanuló jelentkezett hozzánk, </a:t>
            </a:r>
            <a:r>
              <a:rPr lang="hu-HU" sz="2400" dirty="0">
                <a:latin typeface="Bookman Old Style" panose="02050604050505020204" pitchFamily="18" charset="0"/>
              </a:rPr>
              <a:t>összesen </a:t>
            </a:r>
            <a:r>
              <a:rPr lang="hu-HU" sz="2400" dirty="0" smtClean="0">
                <a:latin typeface="Bookman Old Style" panose="02050604050505020204" pitchFamily="18" charset="0"/>
              </a:rPr>
              <a:t>985 </a:t>
            </a:r>
            <a:r>
              <a:rPr lang="hu-HU" sz="2400" dirty="0">
                <a:latin typeface="Bookman Old Style" panose="02050604050505020204" pitchFamily="18" charset="0"/>
              </a:rPr>
              <a:t>jelentkezési </a:t>
            </a:r>
            <a:r>
              <a:rPr lang="hu-HU" sz="2400" dirty="0" smtClean="0">
                <a:latin typeface="Bookman Old Style" panose="02050604050505020204" pitchFamily="18" charset="0"/>
              </a:rPr>
              <a:t>helyre. (130 helyet hirdettünk meg.)</a:t>
            </a:r>
          </a:p>
          <a:p>
            <a:pPr algn="just"/>
            <a:endParaRPr lang="hu-HU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5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344682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237153"/>
              </p:ext>
            </p:extLst>
          </p:nvPr>
        </p:nvGraphicFramePr>
        <p:xfrm>
          <a:off x="179512" y="0"/>
          <a:ext cx="89644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878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568793"/>
              </p:ext>
            </p:extLst>
          </p:nvPr>
        </p:nvGraphicFramePr>
        <p:xfrm>
          <a:off x="107504" y="0"/>
          <a:ext cx="903649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832525"/>
              </p:ext>
            </p:extLst>
          </p:nvPr>
        </p:nvGraphicFramePr>
        <p:xfrm>
          <a:off x="251520" y="0"/>
          <a:ext cx="889248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62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492896"/>
            <a:ext cx="7848872" cy="1584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3200" b="1" dirty="0" smtClean="0">
                <a:solidFill>
                  <a:schemeClr val="tx1"/>
                </a:solidFill>
                <a:latin typeface="Bookman Old Style" pitchFamily="18" charset="0"/>
              </a:rPr>
              <a:t>Felelősségteljes döntést kívánunk</a:t>
            </a:r>
            <a:endParaRPr lang="hu-HU" sz="3200" b="1" dirty="0">
              <a:latin typeface="Bookman Old Style" pitchFamily="18" charset="0"/>
            </a:endParaRPr>
          </a:p>
          <a:p>
            <a:pPr algn="ctr">
              <a:buNone/>
            </a:pPr>
            <a:r>
              <a:rPr lang="hu-HU" sz="3200" b="1" dirty="0" smtClean="0">
                <a:solidFill>
                  <a:schemeClr val="tx1"/>
                </a:solidFill>
                <a:latin typeface="Bookman Old Style" pitchFamily="18" charset="0"/>
              </a:rPr>
              <a:t> Önöknek! </a:t>
            </a:r>
          </a:p>
          <a:p>
            <a:pPr algn="ctr">
              <a:buNone/>
            </a:pPr>
            <a:endParaRPr lang="hu-HU" sz="2800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hu-H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2564904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latin typeface="Bookman Old Style" pitchFamily="18" charset="0"/>
              </a:rPr>
              <a:t>Köszönöm megtisztelő figyelmüket!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04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1C1C1C"/>
                </a:solidFill>
                <a:latin typeface="Bookman Old Style" pitchFamily="18" charset="0"/>
              </a:rPr>
              <a:t>I. Iskolaszerkezetünk</a:t>
            </a:r>
            <a:endParaRPr lang="hu-HU" b="1" dirty="0">
              <a:solidFill>
                <a:srgbClr val="1C1C1C"/>
              </a:solidFill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sz="38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hu-HU" sz="3000" b="1" dirty="0" smtClean="0">
                <a:solidFill>
                  <a:schemeClr val="tx1"/>
                </a:solidFill>
                <a:latin typeface="Bookman Old Style" pitchFamily="18" charset="0"/>
              </a:rPr>
              <a:t>Négy évfolyamos </a:t>
            </a:r>
            <a:r>
              <a:rPr lang="hu-HU" sz="2600" dirty="0" smtClean="0">
                <a:solidFill>
                  <a:schemeClr val="tx1"/>
                </a:solidFill>
                <a:latin typeface="Bookman Old Style" pitchFamily="18" charset="0"/>
              </a:rPr>
              <a:t>– 2 osztály</a:t>
            </a:r>
          </a:p>
          <a:p>
            <a:pPr marL="514350" indent="-514350">
              <a:buNone/>
            </a:pPr>
            <a:r>
              <a:rPr lang="hu-HU" sz="2600" dirty="0" smtClean="0">
                <a:solidFill>
                  <a:schemeClr val="tx1"/>
                </a:solidFill>
                <a:latin typeface="Bookman Old Style" pitchFamily="18" charset="0"/>
              </a:rPr>
              <a:t>		általános tantervű (NAT 2020), emelt nyelvi 	óraszámmal </a:t>
            </a:r>
          </a:p>
          <a:p>
            <a:pPr marL="954088" indent="0">
              <a:buNone/>
            </a:pPr>
            <a:r>
              <a:rPr lang="hu-HU" sz="2600" b="1" dirty="0" smtClean="0">
                <a:solidFill>
                  <a:schemeClr val="tx1"/>
                </a:solidFill>
                <a:latin typeface="Bookman Old Style" pitchFamily="18" charset="0"/>
              </a:rPr>
              <a:t>- haladó</a:t>
            </a:r>
            <a:r>
              <a:rPr lang="hu-HU" sz="26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hu-HU" sz="2600" b="1" dirty="0" smtClean="0">
                <a:solidFill>
                  <a:schemeClr val="tx1"/>
                </a:solidFill>
                <a:latin typeface="Bookman Old Style" pitchFamily="18" charset="0"/>
              </a:rPr>
              <a:t>angol</a:t>
            </a:r>
            <a:r>
              <a:rPr lang="hu-HU" sz="2600" dirty="0" smtClean="0">
                <a:solidFill>
                  <a:schemeClr val="tx1"/>
                </a:solidFill>
                <a:latin typeface="Bookman Old Style" pitchFamily="18" charset="0"/>
              </a:rPr>
              <a:t> és </a:t>
            </a:r>
            <a:r>
              <a:rPr lang="hu-HU" sz="2600" b="1" dirty="0">
                <a:solidFill>
                  <a:schemeClr val="tx1"/>
                </a:solidFill>
                <a:latin typeface="Bookman Old Style" pitchFamily="18" charset="0"/>
              </a:rPr>
              <a:t>kezdő</a:t>
            </a:r>
            <a:r>
              <a:rPr lang="hu-HU" sz="2600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hu-HU" sz="2600" b="1" dirty="0" smtClean="0">
                <a:solidFill>
                  <a:schemeClr val="tx1"/>
                </a:solidFill>
                <a:latin typeface="Bookman Old Style" pitchFamily="18" charset="0"/>
              </a:rPr>
              <a:t>angol</a:t>
            </a:r>
          </a:p>
          <a:p>
            <a:pPr marL="954088" indent="0">
              <a:buNone/>
            </a:pPr>
            <a:r>
              <a:rPr lang="hu-HU" sz="2600" b="1" dirty="0" smtClean="0">
                <a:solidFill>
                  <a:schemeClr val="tx1"/>
                </a:solidFill>
                <a:latin typeface="Bookman Old Style" pitchFamily="18" charset="0"/>
              </a:rPr>
              <a:t>- kezdő német </a:t>
            </a:r>
            <a:r>
              <a:rPr lang="hu-HU" sz="2600" dirty="0" smtClean="0">
                <a:solidFill>
                  <a:schemeClr val="tx1"/>
                </a:solidFill>
                <a:latin typeface="Bookman Old Style" pitchFamily="18" charset="0"/>
              </a:rPr>
              <a:t>és</a:t>
            </a:r>
            <a:r>
              <a:rPr lang="hu-HU" sz="2600" b="1" dirty="0" smtClean="0">
                <a:solidFill>
                  <a:schemeClr val="tx1"/>
                </a:solidFill>
                <a:latin typeface="Bookman Old Style" pitchFamily="18" charset="0"/>
              </a:rPr>
              <a:t> kezdő spanyol</a:t>
            </a:r>
            <a:r>
              <a:rPr lang="hu-HU" sz="2600" dirty="0" smtClean="0">
                <a:solidFill>
                  <a:schemeClr val="tx1"/>
                </a:solidFill>
                <a:latin typeface="Bookman Old Style" pitchFamily="18" charset="0"/>
              </a:rPr>
              <a:t> („tagozat”)</a:t>
            </a:r>
            <a:r>
              <a:rPr lang="hu-HU" sz="3100" dirty="0" smtClean="0">
                <a:solidFill>
                  <a:schemeClr val="tx1"/>
                </a:solidFill>
                <a:latin typeface="Bookman Old Style" pitchFamily="18" charset="0"/>
              </a:rPr>
              <a:t>	</a:t>
            </a:r>
          </a:p>
          <a:p>
            <a:pPr marL="0" indent="0">
              <a:buNone/>
            </a:pPr>
            <a:r>
              <a:rPr lang="hu-HU" sz="3000" b="1" dirty="0" smtClean="0">
                <a:solidFill>
                  <a:schemeClr val="tx1"/>
                </a:solidFill>
                <a:latin typeface="Bookman Old Style" pitchFamily="18" charset="0"/>
              </a:rPr>
              <a:t>Öt évfolyamos </a:t>
            </a:r>
            <a:r>
              <a:rPr lang="hu-HU" sz="2600" dirty="0" smtClean="0">
                <a:solidFill>
                  <a:schemeClr val="tx1"/>
                </a:solidFill>
                <a:latin typeface="Bookman Old Style" pitchFamily="18" charset="0"/>
              </a:rPr>
              <a:t>– 2 osztály</a:t>
            </a:r>
          </a:p>
          <a:p>
            <a:pPr marL="981075" lvl="1" indent="0">
              <a:buNone/>
            </a:pPr>
            <a:r>
              <a:rPr lang="hu-HU" sz="2600" b="1" dirty="0" smtClean="0">
                <a:solidFill>
                  <a:schemeClr val="tx1"/>
                </a:solidFill>
                <a:latin typeface="Bookman Old Style" pitchFamily="18" charset="0"/>
              </a:rPr>
              <a:t>- nyelvi előkészítő (1+4 év) </a:t>
            </a:r>
          </a:p>
          <a:p>
            <a:pPr marL="981075" lvl="1" indent="0">
              <a:buNone/>
            </a:pPr>
            <a:r>
              <a:rPr lang="hu-HU" sz="2600" b="1" dirty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hu-HU" sz="2600" b="1" dirty="0" smtClean="0">
                <a:solidFill>
                  <a:schemeClr val="tx1"/>
                </a:solidFill>
                <a:latin typeface="Bookman Old Style" pitchFamily="18" charset="0"/>
              </a:rPr>
              <a:t> kezdő </a:t>
            </a:r>
            <a:r>
              <a:rPr lang="hu-HU" sz="2600" b="1" dirty="0">
                <a:solidFill>
                  <a:schemeClr val="tx1"/>
                </a:solidFill>
                <a:latin typeface="Bookman Old Style" pitchFamily="18" charset="0"/>
              </a:rPr>
              <a:t>angol, kezdő német </a:t>
            </a:r>
            <a:endParaRPr lang="hu-HU" sz="2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981075" lvl="1" indent="0">
              <a:buNone/>
            </a:pPr>
            <a:r>
              <a:rPr lang="hu-HU" sz="2600" b="1" dirty="0" smtClean="0">
                <a:solidFill>
                  <a:schemeClr val="tx1"/>
                </a:solidFill>
                <a:latin typeface="Bookman Old Style" pitchFamily="18" charset="0"/>
              </a:rPr>
              <a:t>- AJTP (1+4 év): kezdő angol és haladó angol</a:t>
            </a:r>
          </a:p>
          <a:p>
            <a:pPr marL="1441450" lvl="1" indent="-460375">
              <a:buNone/>
            </a:pPr>
            <a:endParaRPr lang="hu-HU" sz="3600" b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988839"/>
            <a:ext cx="8568952" cy="3672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smtClean="0">
                <a:solidFill>
                  <a:srgbClr val="1C1C1C"/>
                </a:solidFill>
                <a:latin typeface="Bookman Old Style" pitchFamily="18" charset="0"/>
              </a:rPr>
              <a:t>1. Az osztályok szervezésének alapelvei: </a:t>
            </a:r>
            <a:endParaRPr lang="hu-HU" sz="2800" dirty="0" smtClean="0">
              <a:solidFill>
                <a:srgbClr val="1C1C1C"/>
              </a:solidFill>
              <a:latin typeface="Bookman Old Style" pitchFamily="18" charset="0"/>
            </a:endParaRPr>
          </a:p>
          <a:p>
            <a:pPr marL="1081088" indent="-541338"/>
            <a:r>
              <a:rPr lang="hu-HU" sz="2400" b="1" dirty="0">
                <a:solidFill>
                  <a:srgbClr val="1C1C1C"/>
                </a:solidFill>
                <a:latin typeface="Bookman Old Style" pitchFamily="18" charset="0"/>
              </a:rPr>
              <a:t>AJTP osztály</a:t>
            </a:r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: pályázat kiírása 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szerint (szeptember 4-én jelent meg)</a:t>
            </a:r>
            <a:endParaRPr lang="hu-HU" sz="2400" dirty="0">
              <a:solidFill>
                <a:srgbClr val="1C1C1C"/>
              </a:solidFill>
              <a:latin typeface="Bookman Old Style" pitchFamily="18" charset="0"/>
            </a:endParaRPr>
          </a:p>
          <a:p>
            <a:pPr marL="1081088" indent="-541338"/>
            <a:r>
              <a:rPr lang="hu-HU" sz="2400" b="1" dirty="0">
                <a:solidFill>
                  <a:srgbClr val="1C1C1C"/>
                </a:solidFill>
                <a:latin typeface="Bookman Old Style" pitchFamily="18" charset="0"/>
              </a:rPr>
              <a:t>t</a:t>
            </a: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öbbi osztály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:</a:t>
            </a: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 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az 1. idegen nyelv szerint</a:t>
            </a:r>
          </a:p>
          <a:p>
            <a:pPr marL="3490913" indent="-3490913">
              <a:buNone/>
            </a:pPr>
            <a:r>
              <a:rPr lang="hu-HU" sz="2800" b="1" dirty="0" smtClean="0">
                <a:solidFill>
                  <a:srgbClr val="1C1C1C"/>
                </a:solidFill>
                <a:latin typeface="Bookman Old Style" pitchFamily="18" charset="0"/>
              </a:rPr>
              <a:t>2. Osztályok bontása  </a:t>
            </a:r>
          </a:p>
          <a:p>
            <a:pPr marL="1081088" indent="-539750"/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m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agyar nyelv, matematika, idegen nyelvek, digitális kultúra és emelt szintű képzés a 11. és a 12. osztályban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79512" y="47667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latin typeface="Bookman Old Style" pitchFamily="18" charset="0"/>
              </a:rPr>
              <a:t>II. Az oktatásról</a:t>
            </a:r>
            <a:endParaRPr lang="hu-HU" sz="36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>
                <a:solidFill>
                  <a:schemeClr val="tx1"/>
                </a:solidFill>
                <a:latin typeface="Bookman Old Style" pitchFamily="18" charset="0"/>
              </a:rPr>
              <a:t>3. Második idegen nyelvet</a:t>
            </a:r>
          </a:p>
          <a:p>
            <a:pPr>
              <a:buNone/>
            </a:pPr>
            <a:endParaRPr lang="hu-HU" sz="28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987425" indent="-431800" defTabSz="1081088"/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é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vfolyam szintjén szervezzük sávosan, de az osztálytól függően választható</a:t>
            </a:r>
          </a:p>
          <a:p>
            <a:pPr marL="987425" indent="-431800" defTabSz="1081088"/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legalább 14 jelentkező esetén indulhat a csoport</a:t>
            </a:r>
            <a:endParaRPr lang="hu-HU" sz="2400" dirty="0">
              <a:solidFill>
                <a:srgbClr val="1C1C1C"/>
              </a:solidFill>
              <a:latin typeface="Bookman Old Style" pitchFamily="18" charset="0"/>
            </a:endParaRPr>
          </a:p>
          <a:p>
            <a:pPr marL="987425" indent="-431800" defTabSz="1081088"/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a 2. nyelv óraszáma: 3-3-3-3 </a:t>
            </a:r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óra/hét </a:t>
            </a:r>
            <a:endParaRPr lang="hu-HU" sz="2400" dirty="0" smtClean="0">
              <a:solidFill>
                <a:srgbClr val="1C1C1C"/>
              </a:solidFill>
              <a:latin typeface="Bookman Old Style" pitchFamily="18" charset="0"/>
            </a:endParaRPr>
          </a:p>
          <a:p>
            <a:pPr marL="987425" indent="-431800" defTabSz="1081088"/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NYEK és AJTP osztály – a </a:t>
            </a:r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második 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évtől tanulja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b="1" dirty="0">
                <a:solidFill>
                  <a:schemeClr val="tx1"/>
                </a:solidFill>
                <a:latin typeface="Bookman Old Style" pitchFamily="18" charset="0"/>
              </a:rPr>
              <a:t>4</a:t>
            </a:r>
            <a:r>
              <a:rPr lang="hu-HU" sz="2800" b="1" dirty="0" smtClean="0">
                <a:solidFill>
                  <a:schemeClr val="tx1"/>
                </a:solidFill>
                <a:latin typeface="Bookman Old Style" pitchFamily="18" charset="0"/>
              </a:rPr>
              <a:t>. Emelt szintű képzés </a:t>
            </a:r>
          </a:p>
          <a:p>
            <a:pPr marL="981075"/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1 emelt szintű tárgy választása kötelező </a:t>
            </a:r>
          </a:p>
          <a:p>
            <a:pPr marL="981075"/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az igényeket felmérve szervezzük, legalább 14 jelentkező esetén</a:t>
            </a: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	</a:t>
            </a:r>
          </a:p>
          <a:p>
            <a:pPr marL="1081088" indent="-457200"/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11-12. évfolyamon (+2, +3 óra)</a:t>
            </a:r>
          </a:p>
          <a:p>
            <a:pPr marL="1081088" indent="-457200"/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„</a:t>
            </a:r>
            <a:r>
              <a:rPr lang="hu-HU" sz="2400" b="1" dirty="0" err="1" smtClean="0">
                <a:solidFill>
                  <a:srgbClr val="1C1C1C"/>
                </a:solidFill>
                <a:latin typeface="Bookman Old Style" pitchFamily="18" charset="0"/>
              </a:rPr>
              <a:t>kisfakt</a:t>
            </a: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”:</a:t>
            </a:r>
          </a:p>
          <a:p>
            <a:pPr marL="1081088" indent="-457200">
              <a:buNone/>
            </a:pP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pl. magyar: 	  (4+2) óra/hét; (4+3) óra/hét</a:t>
            </a:r>
          </a:p>
          <a:p>
            <a:pPr marL="1081088" indent="-457200">
              <a:buNone/>
            </a:pP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	történelem:  (3+2) óra/hét; (3+3) óra/hét</a:t>
            </a:r>
          </a:p>
          <a:p>
            <a:pPr marL="1081088" indent="-457200">
              <a:buNone/>
            </a:pPr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	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biológia, kémia, földrajz: 	3 óra/hét, 3 óra/hét</a:t>
            </a:r>
          </a:p>
          <a:p>
            <a:pPr marL="1081088" indent="-457200"/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„</a:t>
            </a:r>
            <a:r>
              <a:rPr lang="hu-HU" sz="2400" b="1" dirty="0" err="1" smtClean="0">
                <a:solidFill>
                  <a:srgbClr val="1C1C1C"/>
                </a:solidFill>
                <a:latin typeface="Bookman Old Style" pitchFamily="18" charset="0"/>
              </a:rPr>
              <a:t>nagyfakt</a:t>
            </a: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”:</a:t>
            </a:r>
          </a:p>
          <a:p>
            <a:pPr marL="1081088" indent="-457200">
              <a:buNone/>
            </a:pP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	 matematika: 6 ill. 7 óra/hét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hu-HU" b="1" dirty="0" smtClean="0">
                <a:latin typeface="Bookman Old Style" panose="02050604050505020204" pitchFamily="18" charset="0"/>
              </a:rPr>
              <a:t>III.  Felvételi információk a</a:t>
            </a:r>
            <a:br>
              <a:rPr lang="hu-HU" b="1" dirty="0" smtClean="0">
                <a:latin typeface="Bookman Old Style" panose="02050604050505020204" pitchFamily="18" charset="0"/>
              </a:rPr>
            </a:br>
            <a:r>
              <a:rPr lang="hu-HU" b="1" dirty="0" smtClean="0">
                <a:latin typeface="Bookman Old Style" panose="02050604050505020204" pitchFamily="18" charset="0"/>
              </a:rPr>
              <a:t>2024/2025-ös tanévre</a:t>
            </a:r>
            <a:endParaRPr lang="hu-HU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276872"/>
            <a:ext cx="8301608" cy="41044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3800" b="1" dirty="0" smtClean="0">
                <a:solidFill>
                  <a:srgbClr val="1C1C1C"/>
                </a:solidFill>
                <a:latin typeface="Bookman Old Style" pitchFamily="18" charset="0"/>
              </a:rPr>
              <a:t>OM: 033652</a:t>
            </a:r>
          </a:p>
          <a:p>
            <a:pPr marL="0" indent="0">
              <a:buNone/>
            </a:pPr>
            <a:r>
              <a:rPr lang="hu-HU" sz="3800" b="1" dirty="0" smtClean="0">
                <a:solidFill>
                  <a:srgbClr val="1C1C1C"/>
                </a:solidFill>
                <a:latin typeface="Bookman Old Style" pitchFamily="18" charset="0"/>
              </a:rPr>
              <a:t>Intézményi kód: 001</a:t>
            </a:r>
          </a:p>
          <a:p>
            <a:pPr marL="0" indent="0">
              <a:buNone/>
            </a:pPr>
            <a:endParaRPr lang="hu-HU" sz="3800" b="1" dirty="0" smtClean="0">
              <a:solidFill>
                <a:srgbClr val="1C1C1C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hu-HU" sz="3800" b="1" dirty="0" smtClean="0">
                <a:solidFill>
                  <a:srgbClr val="1C1C1C"/>
                </a:solidFill>
                <a:latin typeface="Bookman Old Style" pitchFamily="18" charset="0"/>
              </a:rPr>
              <a:t>Tervezett osztályok: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sz="3800" dirty="0" smtClean="0">
                <a:solidFill>
                  <a:srgbClr val="1C1C1C"/>
                </a:solidFill>
                <a:latin typeface="Bookman Old Style" pitchFamily="18" charset="0"/>
              </a:rPr>
              <a:t>2 osztály – 4 éves képzés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sz="3800" dirty="0" smtClean="0">
                <a:solidFill>
                  <a:srgbClr val="1C1C1C"/>
                </a:solidFill>
                <a:latin typeface="Bookman Old Style" pitchFamily="18" charset="0"/>
              </a:rPr>
              <a:t>1 osztály – nyelvi előkészítő – 5 éves képzés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sz="3800" dirty="0" smtClean="0">
                <a:solidFill>
                  <a:srgbClr val="1C1C1C"/>
                </a:solidFill>
                <a:latin typeface="Bookman Old Style" pitchFamily="18" charset="0"/>
              </a:rPr>
              <a:t>1 </a:t>
            </a:r>
            <a:r>
              <a:rPr lang="hu-HU" sz="3800" dirty="0">
                <a:solidFill>
                  <a:srgbClr val="1C1C1C"/>
                </a:solidFill>
                <a:latin typeface="Bookman Old Style" pitchFamily="18" charset="0"/>
              </a:rPr>
              <a:t>osztály – AJTP </a:t>
            </a:r>
            <a:r>
              <a:rPr lang="hu-HU" sz="3800" dirty="0" smtClean="0">
                <a:solidFill>
                  <a:srgbClr val="1C1C1C"/>
                </a:solidFill>
                <a:latin typeface="Bookman Old Style" pitchFamily="18" charset="0"/>
              </a:rPr>
              <a:t>osztály – 5 éves képzés</a:t>
            </a:r>
            <a:endParaRPr lang="hu-HU" sz="3800" dirty="0">
              <a:solidFill>
                <a:srgbClr val="1C1C1C"/>
              </a:solidFill>
              <a:latin typeface="Bookman Old Style" pitchFamily="18" charset="0"/>
            </a:endParaRPr>
          </a:p>
          <a:p>
            <a:pPr marL="914400" lvl="1" indent="-514350">
              <a:buFont typeface="Arial" pitchFamily="34" charset="0"/>
              <a:buChar char="•"/>
            </a:pPr>
            <a:endParaRPr lang="hu-HU" sz="3200" dirty="0" smtClean="0"/>
          </a:p>
          <a:p>
            <a:pPr marL="914400" lvl="1" indent="-514350">
              <a:buNone/>
            </a:pPr>
            <a:r>
              <a:rPr lang="hu-HU" sz="3200" dirty="0" smtClean="0"/>
              <a:t>		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800" b="1" u="sng" dirty="0" smtClean="0">
                <a:solidFill>
                  <a:schemeClr val="tx1"/>
                </a:solidFill>
                <a:latin typeface="Bookman Old Style" pitchFamily="18" charset="0"/>
              </a:rPr>
              <a:t>A osztály</a:t>
            </a:r>
            <a:endParaRPr lang="hu-HU" sz="28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4 éves képzés – 34 óra/hét</a:t>
            </a:r>
          </a:p>
          <a:p>
            <a:pPr lvl="1"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haladó angol (0001) </a:t>
            </a:r>
            <a:endParaRPr lang="hu-HU" sz="2400" b="1" dirty="0" smtClean="0">
              <a:solidFill>
                <a:srgbClr val="1C1C1C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kezdő </a:t>
            </a:r>
            <a:r>
              <a:rPr lang="hu-HU" sz="2400" b="1" dirty="0">
                <a:solidFill>
                  <a:srgbClr val="1C1C1C"/>
                </a:solidFill>
                <a:latin typeface="Bookman Old Style" pitchFamily="18" charset="0"/>
              </a:rPr>
              <a:t>angol (0002)</a:t>
            </a:r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 </a:t>
            </a:r>
            <a:endParaRPr lang="hu-HU" sz="2400" dirty="0" smtClean="0">
              <a:solidFill>
                <a:srgbClr val="1C1C1C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solidFill>
                  <a:srgbClr val="1C1C1C"/>
                </a:solidFill>
                <a:latin typeface="Bookman Old Style" pitchFamily="18" charset="0"/>
              </a:rPr>
              <a:t>2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. 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nyelv: német vagy spanyol</a:t>
            </a:r>
          </a:p>
          <a:p>
            <a:pPr lvl="1"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1C1C1C"/>
                </a:solidFill>
                <a:latin typeface="Bookman Old Style" pitchFamily="18" charset="0"/>
              </a:rPr>
              <a:t>Felvételi vizsga:</a:t>
            </a:r>
          </a:p>
          <a:p>
            <a:pPr marL="914400" lvl="2" indent="0">
              <a:buNone/>
            </a:pPr>
            <a:r>
              <a:rPr lang="hu-HU" sz="2400" u="sng" dirty="0" smtClean="0">
                <a:solidFill>
                  <a:srgbClr val="1C1C1C"/>
                </a:solidFill>
                <a:latin typeface="Bookman Old Style" pitchFamily="18" charset="0"/>
              </a:rPr>
              <a:t>Központi  írásbeli: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 magyarból és matematikából </a:t>
            </a:r>
            <a:r>
              <a:rPr lang="hu-HU" sz="2400" u="sng" dirty="0" smtClean="0">
                <a:solidFill>
                  <a:srgbClr val="1C1C1C"/>
                </a:solidFill>
                <a:latin typeface="Bookman Old Style" pitchFamily="18" charset="0"/>
              </a:rPr>
              <a:t>Szóbeli felvételi haladó angol tanulmányi területre:</a:t>
            </a: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 társalgás  angol nyelven a kiadott tematika szerint, képek alapján és mondat kiegészítés vagy fordítás (választható). Február 19-én tájékoztató és próbaszóbeli.</a:t>
            </a:r>
          </a:p>
          <a:p>
            <a:pPr marL="914400" lvl="2" indent="0">
              <a:buNone/>
            </a:pPr>
            <a:r>
              <a:rPr lang="hu-HU" sz="2400" dirty="0" smtClean="0">
                <a:solidFill>
                  <a:srgbClr val="1C1C1C"/>
                </a:solidFill>
                <a:latin typeface="Bookman Old Style" pitchFamily="18" charset="0"/>
              </a:rPr>
              <a:t> </a:t>
            </a:r>
            <a:r>
              <a:rPr lang="hu-HU" altLang="hu-HU" sz="2400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https://</a:t>
            </a:r>
            <a:r>
              <a:rPr lang="hu-HU" altLang="hu-HU" sz="2400" dirty="0">
                <a:latin typeface="Bookman Old Style" panose="02050604050505020204" pitchFamily="18" charset="0"/>
                <a:hlinkClick r:id="rId2"/>
              </a:rPr>
              <a:t>ujweb.zrinyinyh.hu </a:t>
            </a:r>
            <a:r>
              <a:rPr lang="hu-HU" sz="2400" dirty="0" smtClean="0">
                <a:latin typeface="Bookman Old Style" pitchFamily="18" charset="0"/>
              </a:rPr>
              <a:t>					   </a:t>
            </a:r>
            <a:endParaRPr lang="hu-H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latin typeface="Bookman Old Style" pitchFamily="18" charset="0"/>
              </a:rPr>
              <a:t>A felvételi pontok aránya</a:t>
            </a:r>
            <a:r>
              <a:rPr lang="hu-HU" sz="3200" dirty="0" smtClean="0">
                <a:latin typeface="Bookman Old Style" pitchFamily="18" charset="0"/>
              </a:rPr>
              <a:t/>
            </a:r>
            <a:br>
              <a:rPr lang="hu-HU" sz="3200" dirty="0" smtClean="0">
                <a:latin typeface="Bookman Old Style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Bookman Old Style" pitchFamily="18" charset="0"/>
              </a:rPr>
              <a:t>haladó angol tanulmányi területre</a:t>
            </a:r>
            <a:endParaRPr lang="hu-H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687756"/>
              </p:ext>
            </p:extLst>
          </p:nvPr>
        </p:nvGraphicFramePr>
        <p:xfrm>
          <a:off x="464604" y="1562026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/>
          <p:cNvSpPr/>
          <p:nvPr/>
        </p:nvSpPr>
        <p:spPr>
          <a:xfrm>
            <a:off x="899592" y="5373216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Bookman Old Style" pitchFamily="18" charset="0"/>
              </a:rPr>
              <a:t>a magyar és a matematika írásbeli pontszámának összege (max.100 pont)</a:t>
            </a:r>
            <a:endParaRPr lang="hu-HU" sz="2400" dirty="0">
              <a:latin typeface="Bookman Old Style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156176" y="2132856"/>
            <a:ext cx="2538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ookman Old Style" pitchFamily="18" charset="0"/>
              </a:rPr>
              <a:t>hozott pontok (max.60 pont)</a:t>
            </a:r>
            <a:endParaRPr lang="hu-HU" sz="2400" dirty="0">
              <a:latin typeface="Bookman Old Style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043608" y="213285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ookman Old Style" pitchFamily="18" charset="0"/>
              </a:rPr>
              <a:t>szóbeli pontok (max.40 pont)</a:t>
            </a:r>
            <a:endParaRPr lang="hu-H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2695</TotalTime>
  <Words>768</Words>
  <Application>Microsoft Office PowerPoint</Application>
  <PresentationFormat>Diavetítés a képernyőre (4:3 oldalarány)</PresentationFormat>
  <Paragraphs>178</Paragraphs>
  <Slides>28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4" baseType="lpstr">
      <vt:lpstr>Arial</vt:lpstr>
      <vt:lpstr>Bookman Old Style</vt:lpstr>
      <vt:lpstr>Calibri</vt:lpstr>
      <vt:lpstr>Century Gothic</vt:lpstr>
      <vt:lpstr>Wingdings 3</vt:lpstr>
      <vt:lpstr>Szálak</vt:lpstr>
      <vt:lpstr>  FELVÉTELI TÁJÉKOZTATÓ </vt:lpstr>
      <vt:lpstr>PowerPoint-bemutató</vt:lpstr>
      <vt:lpstr>I. Iskolaszerkezetünk</vt:lpstr>
      <vt:lpstr>PowerPoint-bemutató</vt:lpstr>
      <vt:lpstr>PowerPoint-bemutató</vt:lpstr>
      <vt:lpstr>PowerPoint-bemutató</vt:lpstr>
      <vt:lpstr>III.  Felvételi információk a 2024/2025-ös tanévre</vt:lpstr>
      <vt:lpstr>PowerPoint-bemutató</vt:lpstr>
      <vt:lpstr>A felvételi pontok aránya haladó angol tanulmányi területre</vt:lpstr>
      <vt:lpstr>A hozott pontok számolása</vt:lpstr>
      <vt:lpstr>PowerPoint-bemutató</vt:lpstr>
      <vt:lpstr>PowerPoint-bemutató</vt:lpstr>
      <vt:lpstr>A felvételi pontok aránya minden kezdő nyelvi osztályba</vt:lpstr>
      <vt:lpstr>A hozott pontok számolása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Fontos időpontok</vt:lpstr>
      <vt:lpstr>Információk az eredményekről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FELVÉTELI TÁJÉKOZTATÓ</dc:title>
  <dc:creator>Balázs Lászlóné</dc:creator>
  <cp:lastModifiedBy>Nagy Andrea</cp:lastModifiedBy>
  <cp:revision>340</cp:revision>
  <dcterms:created xsi:type="dcterms:W3CDTF">2010-09-05T13:33:20Z</dcterms:created>
  <dcterms:modified xsi:type="dcterms:W3CDTF">2023-09-15T11:26:44Z</dcterms:modified>
</cp:coreProperties>
</file>