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9" r:id="rId5"/>
    <p:sldId id="260" r:id="rId6"/>
    <p:sldId id="280" r:id="rId7"/>
    <p:sldId id="277" r:id="rId8"/>
    <p:sldId id="278" r:id="rId9"/>
    <p:sldId id="262" r:id="rId10"/>
    <p:sldId id="263" r:id="rId11"/>
    <p:sldId id="266" r:id="rId12"/>
    <p:sldId id="265" r:id="rId13"/>
    <p:sldId id="268" r:id="rId14"/>
    <p:sldId id="282" r:id="rId15"/>
    <p:sldId id="283" r:id="rId16"/>
    <p:sldId id="270" r:id="rId17"/>
    <p:sldId id="275" r:id="rId18"/>
    <p:sldId id="276" r:id="rId19"/>
    <p:sldId id="257" r:id="rId20"/>
    <p:sldId id="284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4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01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9093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499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082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666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186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892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918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1986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291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96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A33F2-CF49-4B76-BDFD-C5BE549E9050}" type="datetimeFigureOut">
              <a:rPr lang="hu-HU" smtClean="0"/>
              <a:t>2022. 09. 15.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6E86C-3ECA-434B-A8B3-707654EAF8B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89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ktatas.hu/kozneveles/meresek/digitalis_orszagos_meresek/lebonyolitas/tudnivalok_idei_orsz_meresekrol_2022_2023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03200" y="350982"/>
            <a:ext cx="6077527" cy="1034473"/>
          </a:xfrm>
        </p:spPr>
        <p:txBody>
          <a:bodyPr>
            <a:normAutofit/>
          </a:bodyPr>
          <a:lstStyle/>
          <a:p>
            <a:r>
              <a:rPr lang="hu-HU" dirty="0" smtClean="0"/>
              <a:t>Szülői választmány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04800" y="5809672"/>
            <a:ext cx="4876800" cy="840509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Huszárné Kádár Ibolya</a:t>
            </a:r>
          </a:p>
          <a:p>
            <a:r>
              <a:rPr lang="hu-HU" dirty="0" smtClean="0"/>
              <a:t>intézményvezető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926" y="1884994"/>
            <a:ext cx="2746074" cy="305549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8211127" y="6271491"/>
            <a:ext cx="3463637" cy="480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/>
              <a:t>2022. szeptember 13.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27" y="350982"/>
            <a:ext cx="3554276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Számaink 2022/23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838200" y="1378888"/>
            <a:ext cx="4731327" cy="5338001"/>
          </a:xfrm>
        </p:spPr>
        <p:txBody>
          <a:bodyPr>
            <a:normAutofit lnSpcReduction="10000"/>
          </a:bodyPr>
          <a:lstStyle/>
          <a:p>
            <a:pPr marL="533400" indent="-533400">
              <a:defRPr/>
            </a:pPr>
            <a:r>
              <a:rPr lang="hu-HU" dirty="0"/>
              <a:t>Osztályok száma: 18     </a:t>
            </a:r>
          </a:p>
          <a:p>
            <a:pPr marL="533400" indent="-533400">
              <a:defRPr/>
            </a:pPr>
            <a:r>
              <a:rPr lang="hu-HU" dirty="0"/>
              <a:t>Tanulók </a:t>
            </a:r>
            <a:r>
              <a:rPr lang="hu-HU" dirty="0" smtClean="0"/>
              <a:t>száma:643</a:t>
            </a:r>
            <a:endParaRPr lang="hu-HU" dirty="0"/>
          </a:p>
          <a:p>
            <a:pPr marL="533400" indent="-533400">
              <a:defRPr/>
            </a:pPr>
            <a:r>
              <a:rPr lang="hu-HU" dirty="0"/>
              <a:t>Ebből </a:t>
            </a:r>
            <a:r>
              <a:rPr lang="hu-HU" dirty="0" smtClean="0"/>
              <a:t>kilencedikes:155</a:t>
            </a:r>
            <a:endParaRPr lang="hu-HU" dirty="0"/>
          </a:p>
          <a:p>
            <a:pPr marL="533400" indent="-533400">
              <a:defRPr/>
            </a:pPr>
            <a:r>
              <a:rPr lang="hu-HU" dirty="0"/>
              <a:t>Kollégisták </a:t>
            </a:r>
            <a:r>
              <a:rPr lang="hu-HU" dirty="0" smtClean="0"/>
              <a:t>száma:321 (?)</a:t>
            </a:r>
          </a:p>
          <a:p>
            <a:pPr marL="533400" indent="-533400">
              <a:defRPr/>
            </a:pPr>
            <a:r>
              <a:rPr lang="hu-HU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Engedélyezett </a:t>
            </a:r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intézményi</a:t>
            </a:r>
          </a:p>
          <a:p>
            <a:pPr marL="0" indent="0">
              <a:buNone/>
              <a:defRPr/>
            </a:pPr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hu-HU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órakeret:</a:t>
            </a:r>
            <a:r>
              <a:rPr lang="hu-HU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1479</a:t>
            </a:r>
            <a:r>
              <a:rPr lang="hu-HU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             </a:t>
            </a:r>
            <a:endParaRPr lang="hu-HU" dirty="0" smtClean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buNone/>
              <a:defRPr/>
            </a:pPr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( </a:t>
            </a:r>
            <a:r>
              <a:rPr lang="hu-HU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2021/22-ben:1512,5</a:t>
            </a:r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)</a:t>
            </a:r>
            <a:endParaRPr lang="hu-HU" dirty="0" smtClean="0"/>
          </a:p>
          <a:p>
            <a:pPr marL="533400" indent="-533400">
              <a:defRPr/>
            </a:pPr>
            <a:r>
              <a:rPr lang="hu-HU" dirty="0" smtClean="0"/>
              <a:t>BTMN:19</a:t>
            </a:r>
          </a:p>
          <a:p>
            <a:pPr marL="533400" indent="-533400">
              <a:defRPr/>
            </a:pPr>
            <a:r>
              <a:rPr lang="hu-HU" dirty="0" smtClean="0"/>
              <a:t>SNI:4</a:t>
            </a:r>
          </a:p>
          <a:p>
            <a:pPr marL="533400" indent="-533400">
              <a:defRPr/>
            </a:pPr>
            <a:r>
              <a:rPr lang="hu-HU" dirty="0" smtClean="0"/>
              <a:t>Testnevelési felmentések folyamatban-kiemelt ellenőrzés</a:t>
            </a:r>
            <a:endParaRPr lang="hu-HU" dirty="0"/>
          </a:p>
          <a:p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5569527" y="193964"/>
            <a:ext cx="6622473" cy="6664036"/>
          </a:xfrm>
        </p:spPr>
        <p:txBody>
          <a:bodyPr>
            <a:normAutofit lnSpcReduction="10000"/>
          </a:bodyPr>
          <a:lstStyle/>
          <a:p>
            <a:pPr marL="533400" indent="-533400">
              <a:defRPr/>
            </a:pPr>
            <a:r>
              <a:rPr lang="hu-HU" dirty="0"/>
              <a:t>Tanári státuszok száma:65,5</a:t>
            </a:r>
          </a:p>
          <a:p>
            <a:pPr marL="0" indent="0">
              <a:buNone/>
              <a:defRPr/>
            </a:pPr>
            <a:r>
              <a:rPr lang="hu-HU" dirty="0" smtClean="0"/>
              <a:t>(Tanári </a:t>
            </a:r>
            <a:r>
              <a:rPr lang="hu-HU" dirty="0"/>
              <a:t>státuszok </a:t>
            </a:r>
            <a:r>
              <a:rPr lang="hu-HU" dirty="0" smtClean="0"/>
              <a:t>száma 2020-ban</a:t>
            </a:r>
            <a:r>
              <a:rPr lang="hu-HU" dirty="0"/>
              <a:t>: </a:t>
            </a:r>
            <a:r>
              <a:rPr lang="hu-HU" dirty="0" smtClean="0"/>
              <a:t>68,5)</a:t>
            </a:r>
            <a:endParaRPr lang="hu-HU" dirty="0"/>
          </a:p>
          <a:p>
            <a:pPr marL="0" indent="0">
              <a:buNone/>
              <a:defRPr/>
            </a:pPr>
            <a:r>
              <a:rPr lang="hu-HU" dirty="0" smtClean="0"/>
              <a:t> </a:t>
            </a:r>
          </a:p>
          <a:p>
            <a:pPr marL="0" indent="0">
              <a:buNone/>
              <a:defRPr/>
            </a:pPr>
            <a:r>
              <a:rPr lang="hu-HU" dirty="0" smtClean="0"/>
              <a:t>Tantárgyfelosztási kényszerek</a:t>
            </a:r>
          </a:p>
          <a:p>
            <a:pPr marL="0" indent="0">
              <a:buNone/>
              <a:defRPr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smtClean="0"/>
              <a:t>Speciális területek:</a:t>
            </a:r>
          </a:p>
          <a:p>
            <a:r>
              <a:rPr lang="hu-HU" dirty="0" smtClean="0"/>
              <a:t>Iskolapszichológus (0, 5 státusz)</a:t>
            </a:r>
          </a:p>
          <a:p>
            <a:r>
              <a:rPr lang="hu-HU" dirty="0" smtClean="0"/>
              <a:t>Fejlesztő pedagógus </a:t>
            </a:r>
          </a:p>
          <a:p>
            <a:r>
              <a:rPr lang="hu-HU" dirty="0" smtClean="0"/>
              <a:t>Mentálhigiéné</a:t>
            </a:r>
            <a:endParaRPr lang="hu-HU" dirty="0"/>
          </a:p>
        </p:txBody>
      </p:sp>
      <p:sp>
        <p:nvSpPr>
          <p:cNvPr id="7" name="Lefelé nyíl 6"/>
          <p:cNvSpPr/>
          <p:nvPr/>
        </p:nvSpPr>
        <p:spPr>
          <a:xfrm>
            <a:off x="8374795" y="1027906"/>
            <a:ext cx="381000" cy="350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35" y="2320719"/>
            <a:ext cx="4132721" cy="18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88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245"/>
          </a:xfrm>
        </p:spPr>
        <p:txBody>
          <a:bodyPr/>
          <a:lstStyle/>
          <a:p>
            <a:r>
              <a:rPr lang="hu-HU" dirty="0" smtClean="0"/>
              <a:t>Tárgyi feltételeink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249382" y="1376218"/>
            <a:ext cx="5770418" cy="4800745"/>
          </a:xfrm>
        </p:spPr>
        <p:txBody>
          <a:bodyPr/>
          <a:lstStyle/>
          <a:p>
            <a:r>
              <a:rPr lang="hu-HU" dirty="0" smtClean="0"/>
              <a:t>Jelentősebb nyári felújítás nem volt</a:t>
            </a:r>
          </a:p>
          <a:p>
            <a:r>
              <a:rPr lang="hu-HU" dirty="0" smtClean="0"/>
              <a:t>Állagmegóvás mindhárom épületben</a:t>
            </a:r>
          </a:p>
          <a:p>
            <a:r>
              <a:rPr lang="hu-HU" dirty="0" smtClean="0"/>
              <a:t>13 db projektor (EFOP-3.2.4-16-2016-00001)</a:t>
            </a:r>
          </a:p>
          <a:p>
            <a:endParaRPr lang="hu-HU" dirty="0" smtClean="0">
              <a:solidFill>
                <a:srgbClr val="6F473B"/>
              </a:solidFill>
            </a:endParaRPr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6645896" y="273377"/>
            <a:ext cx="4707903" cy="6419654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Pályázati lehetőségek kihasználása</a:t>
            </a:r>
          </a:p>
          <a:p>
            <a:r>
              <a:rPr lang="hu-HU" dirty="0"/>
              <a:t>Nemzeti Tehetségprogram keretében </a:t>
            </a:r>
            <a:r>
              <a:rPr lang="hu-HU" b="1" dirty="0"/>
              <a:t>4.100.000 Ft-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2" r="20065"/>
          <a:stretch/>
        </p:blipFill>
        <p:spPr>
          <a:xfrm>
            <a:off x="725474" y="3387643"/>
            <a:ext cx="4025635" cy="306516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390" y="2434586"/>
            <a:ext cx="3878818" cy="401822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/>
          <a:srcRect l="26250" t="47647" r="33437" b="-1"/>
          <a:stretch/>
        </p:blipFill>
        <p:spPr>
          <a:xfrm>
            <a:off x="5348342" y="3017085"/>
            <a:ext cx="2086815" cy="20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78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0111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tanév kiemelt feladatai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838200" y="1025236"/>
            <a:ext cx="5181600" cy="5832764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Tanulmányi mutatók stabilizálása</a:t>
            </a:r>
          </a:p>
          <a:p>
            <a:r>
              <a:rPr lang="hu-HU" dirty="0" smtClean="0"/>
              <a:t>Pályaorientáció</a:t>
            </a:r>
          </a:p>
          <a:p>
            <a:r>
              <a:rPr lang="hu-HU" dirty="0" smtClean="0"/>
              <a:t>Pályázati források keresése</a:t>
            </a:r>
          </a:p>
          <a:p>
            <a:r>
              <a:rPr lang="hu-HU" dirty="0" smtClean="0"/>
              <a:t>Sikeres beiskolázás</a:t>
            </a:r>
          </a:p>
          <a:p>
            <a:r>
              <a:rPr lang="hu-HU" dirty="0" smtClean="0"/>
              <a:t>Közösségi szolgálat</a:t>
            </a:r>
          </a:p>
          <a:p>
            <a:r>
              <a:rPr lang="hu-HU" dirty="0" smtClean="0"/>
              <a:t>Tehetségpont akkreditáció</a:t>
            </a:r>
          </a:p>
          <a:p>
            <a:r>
              <a:rPr lang="hu-HU" dirty="0" smtClean="0"/>
              <a:t>Vállalkozóbarát iskolai</a:t>
            </a:r>
          </a:p>
          <a:p>
            <a:pPr>
              <a:buNone/>
            </a:pPr>
            <a:r>
              <a:rPr lang="hu-HU" dirty="0" smtClean="0"/>
              <a:t>környezet kialakítása</a:t>
            </a:r>
          </a:p>
          <a:p>
            <a:r>
              <a:rPr lang="hu-HU" dirty="0" smtClean="0"/>
              <a:t>Fenntarthatósági szemlélet</a:t>
            </a:r>
          </a:p>
          <a:p>
            <a:r>
              <a:rPr lang="hu-HU" dirty="0" smtClean="0"/>
              <a:t>Közösségi élmények biztosítása</a:t>
            </a:r>
          </a:p>
          <a:p>
            <a:pPr marL="0" indent="0">
              <a:buNone/>
            </a:pPr>
            <a:r>
              <a:rPr lang="hu-HU" dirty="0" smtClean="0"/>
              <a:t>(vendégjárás, projektnapok, kimozdulás…)</a:t>
            </a:r>
          </a:p>
          <a:p>
            <a:r>
              <a:rPr lang="hu-HU" dirty="0" smtClean="0"/>
              <a:t>Prevenció</a:t>
            </a:r>
          </a:p>
          <a:p>
            <a:endParaRPr lang="hu-HU" dirty="0" smtClean="0"/>
          </a:p>
          <a:p>
            <a:pPr>
              <a:buNone/>
            </a:pPr>
            <a:endParaRPr lang="hu-HU" dirty="0" smtClean="0"/>
          </a:p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7615" y="1553614"/>
            <a:ext cx="5181600" cy="38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67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év újdonságai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338606"/>
            <a:ext cx="5181600" cy="5519394"/>
          </a:xfrm>
        </p:spPr>
        <p:txBody>
          <a:bodyPr/>
          <a:lstStyle/>
          <a:p>
            <a:r>
              <a:rPr lang="hu-HU" dirty="0" smtClean="0"/>
              <a:t>Nemzeti Alaptanterv bevezetése felmenő rendszerben (11. évfolyam)</a:t>
            </a:r>
          </a:p>
          <a:p>
            <a:r>
              <a:rPr lang="hu-HU" dirty="0" smtClean="0"/>
              <a:t>Megjelentek az új érettségi követelmények (2024-től egységes, addig az előrehozott érettségikre vonatkozik )</a:t>
            </a:r>
          </a:p>
          <a:p>
            <a:r>
              <a:rPr lang="hu-HU" dirty="0" smtClean="0"/>
              <a:t>Felkészülés a felsőoktatási pontszámítás változására</a:t>
            </a:r>
          </a:p>
          <a:p>
            <a:r>
              <a:rPr lang="hu-HU" dirty="0" smtClean="0"/>
              <a:t>Új kollégiumi rend (pedagógiai felügyelők)</a:t>
            </a:r>
          </a:p>
          <a:p>
            <a:r>
              <a:rPr lang="hu-HU" dirty="0" smtClean="0"/>
              <a:t>Folyamatos mérések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8400" y="153972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34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555673" y="0"/>
            <a:ext cx="6636326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6F473B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1279" y="109305"/>
            <a:ext cx="3789576" cy="618101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Mérések 2022/23</a:t>
            </a:r>
            <a:endParaRPr lang="hu-HU" sz="32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62891" y="977634"/>
            <a:ext cx="10515600" cy="5712541"/>
          </a:xfrm>
        </p:spPr>
        <p:txBody>
          <a:bodyPr>
            <a:normAutofit fontScale="92500" lnSpcReduction="20000"/>
          </a:bodyPr>
          <a:lstStyle/>
          <a:p>
            <a:r>
              <a:rPr lang="hu-HU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Tanév </a:t>
            </a:r>
            <a:r>
              <a:rPr lang="hu-HU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rendje -</a:t>
            </a:r>
            <a:r>
              <a:rPr lang="hu-HU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22./2022. </a:t>
            </a:r>
            <a:r>
              <a:rPr lang="hu-HU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(</a:t>
            </a:r>
            <a:r>
              <a:rPr lang="hu-HU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VII. 28.) BM-rendelet</a:t>
            </a:r>
          </a:p>
          <a:p>
            <a:r>
              <a:rPr lang="hu-HU" b="1" dirty="0">
                <a:latin typeface="Adobe Devanagari" panose="02040503050201020203" pitchFamily="18" charset="0"/>
                <a:cs typeface="Adobe Devanagari" panose="02040503050201020203" pitchFamily="18" charset="0"/>
                <a:hlinkClick r:id="rId2"/>
              </a:rPr>
              <a:t>https://</a:t>
            </a:r>
            <a:r>
              <a:rPr lang="hu-HU" b="1" dirty="0" smtClean="0">
                <a:latin typeface="Adobe Devanagari" panose="02040503050201020203" pitchFamily="18" charset="0"/>
                <a:cs typeface="Adobe Devanagari" panose="02040503050201020203" pitchFamily="18" charset="0"/>
                <a:hlinkClick r:id="rId2"/>
              </a:rPr>
              <a:t>www.oktatas.hu/kozneveles/meresek/digitalis_orszagos_meresek/lebonyolitas/tudnivalok_idei_orsz_meresekrol_2022_2023</a:t>
            </a:r>
            <a:endParaRPr lang="hu-HU" b="1" dirty="0" smtClean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hu-HU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Újdonságok:</a:t>
            </a:r>
          </a:p>
          <a:p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Bemeneti mérés:</a:t>
            </a:r>
            <a:r>
              <a:rPr lang="hu-HU" b="1" dirty="0"/>
              <a:t> </a:t>
            </a:r>
            <a:r>
              <a:rPr lang="hu-HU" dirty="0"/>
              <a:t>10. évfolyamon 2022. szeptember 26. – október </a:t>
            </a:r>
            <a:r>
              <a:rPr lang="hu-HU" dirty="0" smtClean="0"/>
              <a:t>7.</a:t>
            </a:r>
          </a:p>
          <a:p>
            <a:pPr marL="0" indent="0">
              <a:buNone/>
            </a:pPr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(Adatszolgáltatás: 2022. szeptember 23.)</a:t>
            </a:r>
          </a:p>
          <a:p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Kimeneti mérés: </a:t>
            </a:r>
            <a:r>
              <a:rPr lang="hu-HU" dirty="0" smtClean="0"/>
              <a:t> </a:t>
            </a:r>
            <a:r>
              <a:rPr lang="hu-HU" dirty="0"/>
              <a:t>9., 10., 11. </a:t>
            </a:r>
            <a:r>
              <a:rPr lang="hu-HU" dirty="0" smtClean="0"/>
              <a:t>évfolyamon </a:t>
            </a:r>
            <a:r>
              <a:rPr lang="hu-HU" b="1" dirty="0" smtClean="0"/>
              <a:t> </a:t>
            </a:r>
            <a:r>
              <a:rPr lang="hu-HU" dirty="0"/>
              <a:t>2023. március 6. – június </a:t>
            </a:r>
            <a:r>
              <a:rPr lang="hu-HU" dirty="0" smtClean="0"/>
              <a:t>9.</a:t>
            </a:r>
            <a:endParaRPr lang="hu-HU" dirty="0" smtClean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buNone/>
            </a:pPr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(Évfolyamoknál a </a:t>
            </a:r>
            <a:r>
              <a:rPr lang="nb-NO" dirty="0">
                <a:latin typeface="Adobe Devanagari" panose="02040503050201020203"/>
              </a:rPr>
              <a:t>20/2012. (VIII. 31.) EMMI rendelet 79. § (6) bekezdésében </a:t>
            </a:r>
            <a:r>
              <a:rPr lang="nb-NO" dirty="0" smtClean="0">
                <a:latin typeface="Adobe Devanagari" panose="02040503050201020203"/>
              </a:rPr>
              <a:t>meghatározottakat</a:t>
            </a:r>
            <a:r>
              <a:rPr lang="hu-HU" dirty="0" smtClean="0"/>
              <a:t> kell figyelembe venni)</a:t>
            </a:r>
          </a:p>
          <a:p>
            <a:pPr marL="0" indent="0">
              <a:buNone/>
            </a:pPr>
            <a:r>
              <a:rPr lang="hu-HU" dirty="0" smtClean="0"/>
              <a:t>(Adatszolgáltatás:2022. november 30.)</a:t>
            </a:r>
          </a:p>
          <a:p>
            <a:pPr marL="0" indent="0">
              <a:buNone/>
            </a:pPr>
            <a:r>
              <a:rPr lang="hu-HU" b="1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Ami marad</a:t>
            </a:r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:</a:t>
            </a:r>
          </a:p>
          <a:p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Mérési területek: szövegértés, matematika, természettudomány</a:t>
            </a:r>
          </a:p>
          <a:p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2 nap gyerekenként </a:t>
            </a:r>
          </a:p>
          <a:p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online</a:t>
            </a:r>
          </a:p>
          <a:p>
            <a:endParaRPr lang="hu-HU" b="1" dirty="0" smtClean="0">
              <a:solidFill>
                <a:srgbClr val="6F473B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707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5157"/>
          </a:xfrm>
        </p:spPr>
        <p:txBody>
          <a:bodyPr/>
          <a:lstStyle/>
          <a:p>
            <a:r>
              <a:rPr lang="hu-HU" dirty="0" smtClean="0"/>
              <a:t>Milyen tanévre készülünk?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140282"/>
            <a:ext cx="10515600" cy="5581029"/>
          </a:xfrm>
        </p:spPr>
        <p:txBody>
          <a:bodyPr/>
          <a:lstStyle/>
          <a:p>
            <a:r>
              <a:rPr lang="hu-HU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Tanév rendje 2022/23, 5</a:t>
            </a:r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.§:</a:t>
            </a:r>
          </a:p>
          <a:p>
            <a:endParaRPr lang="hu-HU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hu-HU" dirty="0" smtClean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Járványhelyzet:</a:t>
            </a:r>
          </a:p>
          <a:p>
            <a:endParaRPr lang="hu-HU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hu-HU" dirty="0" smtClean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hu-HU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hu-HU" dirty="0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A tanév rendjét a </a:t>
            </a:r>
            <a:r>
              <a:rPr lang="hu-HU" smtClean="0">
                <a:latin typeface="Adobe Devanagari" panose="02040503050201020203" pitchFamily="18" charset="0"/>
                <a:cs typeface="Adobe Devanagari" panose="02040503050201020203" pitchFamily="18" charset="0"/>
              </a:rPr>
              <a:t>fenntartó jóváhagyta</a:t>
            </a:r>
            <a:endParaRPr lang="hu-HU" dirty="0" smtClean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buNone/>
            </a:pPr>
            <a:endParaRPr lang="hu-HU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t="17647"/>
          <a:stretch/>
        </p:blipFill>
        <p:spPr>
          <a:xfrm>
            <a:off x="326092" y="1693333"/>
            <a:ext cx="11162743" cy="1106311"/>
          </a:xfrm>
          <a:prstGeom prst="rect">
            <a:avLst/>
          </a:prstGeom>
        </p:spPr>
      </p:pic>
      <p:pic>
        <p:nvPicPr>
          <p:cNvPr id="6" name="Kép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1"/>
          <a:stretch/>
        </p:blipFill>
        <p:spPr bwMode="auto">
          <a:xfrm>
            <a:off x="838200" y="3194756"/>
            <a:ext cx="10515600" cy="1512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076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Szerencsés évkezdés, év eleji örömök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04800" y="1451728"/>
            <a:ext cx="4050384" cy="4725235"/>
          </a:xfrm>
        </p:spPr>
        <p:txBody>
          <a:bodyPr/>
          <a:lstStyle/>
          <a:p>
            <a:r>
              <a:rPr lang="hu-HU" dirty="0" smtClean="0"/>
              <a:t>Nyári tábor-AJTP</a:t>
            </a:r>
          </a:p>
          <a:p>
            <a:r>
              <a:rPr lang="hu-HU" dirty="0" smtClean="0"/>
              <a:t> Nyelvi felkészítés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768444" y="1825625"/>
            <a:ext cx="4585355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          Verébtábor (augusztus)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689" y="2545287"/>
            <a:ext cx="3878344" cy="387834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88" y="3458244"/>
            <a:ext cx="3804875" cy="285365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/>
          <a:srcRect t="15425" r="29854"/>
          <a:stretch/>
        </p:blipFill>
        <p:spPr>
          <a:xfrm>
            <a:off x="3982097" y="1451728"/>
            <a:ext cx="2997814" cy="3614485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4888584" y="5401559"/>
            <a:ext cx="1625339" cy="62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Zánka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0593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Nyolcadikos </a:t>
            </a:r>
            <a:r>
              <a:rPr lang="hu-HU" dirty="0" err="1" smtClean="0"/>
              <a:t>tájékoztatónk</a:t>
            </a:r>
            <a:r>
              <a:rPr lang="hu-HU" dirty="0" smtClean="0"/>
              <a:t> (szeptember 06.)</a:t>
            </a:r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Nyílt napok:</a:t>
            </a:r>
          </a:p>
          <a:p>
            <a:r>
              <a:rPr lang="hu-HU" dirty="0" smtClean="0"/>
              <a:t>Szeptember 19.</a:t>
            </a:r>
          </a:p>
          <a:p>
            <a:r>
              <a:rPr lang="hu-HU" dirty="0" smtClean="0"/>
              <a:t>Szeptember 20</a:t>
            </a:r>
          </a:p>
          <a:p>
            <a:r>
              <a:rPr lang="hu-HU" dirty="0" smtClean="0"/>
              <a:t>Szeptember 26.</a:t>
            </a:r>
          </a:p>
          <a:p>
            <a:pPr marL="0" indent="0">
              <a:buNone/>
            </a:pPr>
            <a:r>
              <a:rPr lang="hu-HU" dirty="0" smtClean="0"/>
              <a:t>AJTP szülői tájékoztató és nyílt nap</a:t>
            </a:r>
          </a:p>
          <a:p>
            <a:r>
              <a:rPr lang="hu-HU" dirty="0" smtClean="0"/>
              <a:t>Szeptember 22. 9. 30.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49272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1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1912" y="365125"/>
            <a:ext cx="4797778" cy="978253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Kirándulások</a:t>
            </a:r>
            <a:br>
              <a:rPr lang="hu-HU" dirty="0" smtClean="0"/>
            </a:br>
            <a:r>
              <a:rPr lang="hu-HU" dirty="0" smtClean="0"/>
              <a:t> (szeptember 08-10.)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950" y="90310"/>
            <a:ext cx="4063049" cy="304728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043"/>
            <a:ext cx="3899508" cy="292575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t="18701" b="26778"/>
          <a:stretch/>
        </p:blipFill>
        <p:spPr>
          <a:xfrm>
            <a:off x="4158985" y="1613953"/>
            <a:ext cx="3576224" cy="329838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/>
          <a:srcRect l="15084" r="10885" b="28138"/>
          <a:stretch/>
        </p:blipFill>
        <p:spPr>
          <a:xfrm>
            <a:off x="8263214" y="3630127"/>
            <a:ext cx="3522385" cy="256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53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Jó egészséget, teljes tanévet kívánunk!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486" y="1825625"/>
            <a:ext cx="51376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30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Visszatekintés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641" y="1462187"/>
            <a:ext cx="6853287" cy="5139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866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Felhasznált fényképek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/>
              <a:t>Balázs Attila</a:t>
            </a:r>
          </a:p>
          <a:p>
            <a:r>
              <a:rPr lang="hu-HU" dirty="0" smtClean="0"/>
              <a:t>Kelemen Tamás</a:t>
            </a:r>
          </a:p>
          <a:p>
            <a:r>
              <a:rPr lang="hu-HU" dirty="0" smtClean="0"/>
              <a:t>Dr. Papp Angéla</a:t>
            </a:r>
          </a:p>
          <a:p>
            <a:r>
              <a:rPr lang="hu-HU" dirty="0" err="1" smtClean="0"/>
              <a:t>Sipeki</a:t>
            </a:r>
            <a:r>
              <a:rPr lang="hu-HU" dirty="0" smtClean="0"/>
              <a:t> Péter</a:t>
            </a:r>
          </a:p>
          <a:p>
            <a:r>
              <a:rPr lang="hu-HU" dirty="0" smtClean="0"/>
              <a:t>Sipos László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98071" y="1825625"/>
            <a:ext cx="39298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56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Visszatekintés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349" y="1285845"/>
            <a:ext cx="7032396" cy="54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7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Általános tantestületi dicséreteben részesülők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864" y="1871657"/>
            <a:ext cx="10493719" cy="416149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352148" y="5891753"/>
            <a:ext cx="2611225" cy="810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Végzősök nélkül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185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Visszatekintés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565" y="1246311"/>
            <a:ext cx="7154946" cy="536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63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Visszatekintés-érettségik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61"/>
          <a:stretch/>
        </p:blipFill>
        <p:spPr>
          <a:xfrm>
            <a:off x="1159497" y="1403187"/>
            <a:ext cx="8861195" cy="52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6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Visszatekintés-Felsőoktatási felvételi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812" y="2172012"/>
            <a:ext cx="9977863" cy="267336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00687"/>
            <a:ext cx="441388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77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Képzési területek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83" r="8287"/>
          <a:stretch/>
        </p:blipFill>
        <p:spPr>
          <a:xfrm>
            <a:off x="452486" y="1389031"/>
            <a:ext cx="7635711" cy="465608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384" y="4195280"/>
            <a:ext cx="4734654" cy="233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24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Nyolcadikos beiskolázás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701964" y="5569527"/>
            <a:ext cx="4950691" cy="701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Jelentkezők száma tanulmányi területenként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7370618" y="5661891"/>
            <a:ext cx="3879273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Teljesítmények osztálykódonként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74773"/>
            <a:ext cx="5115622" cy="383671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592" y="1690688"/>
            <a:ext cx="5094402" cy="382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54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5780</TotalTime>
  <Words>297</Words>
  <Application>Microsoft Office PowerPoint</Application>
  <PresentationFormat>Szélesvásznú</PresentationFormat>
  <Paragraphs>108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5" baseType="lpstr">
      <vt:lpstr>Adobe Devanagari</vt:lpstr>
      <vt:lpstr>Arial</vt:lpstr>
      <vt:lpstr>Calibri</vt:lpstr>
      <vt:lpstr>Calibri Light</vt:lpstr>
      <vt:lpstr>Office-téma</vt:lpstr>
      <vt:lpstr>Szülői választmány</vt:lpstr>
      <vt:lpstr>Visszatekintés</vt:lpstr>
      <vt:lpstr>Visszatekintés</vt:lpstr>
      <vt:lpstr>Általános tantestületi dicséreteben részesülők</vt:lpstr>
      <vt:lpstr>Visszatekintés</vt:lpstr>
      <vt:lpstr>Visszatekintés-érettségik</vt:lpstr>
      <vt:lpstr>Visszatekintés-Felsőoktatási felvételi</vt:lpstr>
      <vt:lpstr>Képzési területek</vt:lpstr>
      <vt:lpstr>Nyolcadikos beiskolázás</vt:lpstr>
      <vt:lpstr>Számaink 2022/23</vt:lpstr>
      <vt:lpstr>Tárgyi feltételeink</vt:lpstr>
      <vt:lpstr>A tanév kiemelt feladatai</vt:lpstr>
      <vt:lpstr>Az év újdonságai</vt:lpstr>
      <vt:lpstr>Mérések 2022/23</vt:lpstr>
      <vt:lpstr>Milyen tanévre készülünk?</vt:lpstr>
      <vt:lpstr> Szerencsés évkezdés, év eleji örömök</vt:lpstr>
      <vt:lpstr>Nyolcadikos tájékoztatónk (szeptember 06.)</vt:lpstr>
      <vt:lpstr>Kirándulások  (szeptember 08-10.)</vt:lpstr>
      <vt:lpstr>Jó egészséget, teljes tanévet kívánunk!</vt:lpstr>
      <vt:lpstr>Felhasznált fényképek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Szülői választmány</dc:title>
  <dc:creator>Huszárné Kádár Ibolya</dc:creator>
  <cp:lastModifiedBy>Huszárné Kádár Ibolya</cp:lastModifiedBy>
  <cp:revision>33</cp:revision>
  <dcterms:created xsi:type="dcterms:W3CDTF">2021-09-13T16:41:12Z</dcterms:created>
  <dcterms:modified xsi:type="dcterms:W3CDTF">2022-09-15T08:17:36Z</dcterms:modified>
</cp:coreProperties>
</file>