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71" r:id="rId16"/>
    <p:sldId id="272" r:id="rId17"/>
    <p:sldId id="278" r:id="rId18"/>
    <p:sldId id="273" r:id="rId19"/>
    <p:sldId id="275" r:id="rId20"/>
    <p:sldId id="276" r:id="rId21"/>
    <p:sldId id="277" r:id="rId22"/>
    <p:sldId id="274" r:id="rId23"/>
    <p:sldId id="257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285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543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4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218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457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512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262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85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112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241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5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33F2-CF49-4B76-BDFD-C5BE549E9050}" type="datetimeFigureOut">
              <a:rPr lang="hu-HU" smtClean="0"/>
              <a:t>2021. 09. 14.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70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t="-269" r="13944" b="-2105"/>
          <a:stretch/>
        </p:blipFill>
        <p:spPr>
          <a:xfrm>
            <a:off x="4235116" y="-56276"/>
            <a:ext cx="7956884" cy="70610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72227" y="3277604"/>
            <a:ext cx="4968552" cy="2659016"/>
          </a:xfrm>
          <a:prstGeom prst="rect">
            <a:avLst/>
          </a:prstGeom>
          <a:solidFill>
            <a:srgbClr val="E0D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93040" y="2732956"/>
            <a:ext cx="6118087" cy="2067339"/>
          </a:xfrm>
        </p:spPr>
        <p:txBody>
          <a:bodyPr>
            <a:normAutofit/>
          </a:bodyPr>
          <a:lstStyle/>
          <a:p>
            <a:pPr algn="r"/>
            <a:r>
              <a:rPr lang="hu-HU" sz="4800" dirty="0" smtClean="0"/>
              <a:t>SZÜLŐI VÁLASZTMÁNY</a:t>
            </a:r>
            <a:endParaRPr lang="hu-HU" sz="4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087946" y="4919439"/>
            <a:ext cx="3737113" cy="72365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Huszárné Kádár Ibolya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intézményvezető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295" y="5386919"/>
            <a:ext cx="1411705" cy="157077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13091" y="6241122"/>
            <a:ext cx="3463637" cy="480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2021. szeptember 14.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75910" y="273115"/>
            <a:ext cx="4792579" cy="55021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Tárgyi feltételeink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308734" y="1568723"/>
            <a:ext cx="5770418" cy="4800745"/>
          </a:xfrm>
        </p:spPr>
        <p:txBody>
          <a:bodyPr/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Jelentősebb nyári felújítás nem volt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Állagmegóvás mindhárom épületben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Technikaiak  sok feladatot elvégeztek a </a:t>
            </a: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covid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alatt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Komoly viharkárok</a:t>
            </a: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46555" y="951665"/>
            <a:ext cx="4300014" cy="326408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388346" y="5200748"/>
            <a:ext cx="3394607" cy="100822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Gépkocsi beszerzése  AJTP-forrásból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957" y="3776590"/>
            <a:ext cx="3765209" cy="286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111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A tanév kiemelt feladatai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1025236"/>
            <a:ext cx="5181600" cy="5151727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Tanulmányi mutatók stabilizálása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Felzárkóztatás az év eleji mérések alapján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Pályaorientáció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Pályázati források keresése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Sikeres beiskolázás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Közösségi szolgálat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Tehetségpont feladatok</a:t>
            </a:r>
          </a:p>
          <a:p>
            <a:pPr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teljesítése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Vállalkozóbarát iskolai</a:t>
            </a:r>
          </a:p>
          <a:p>
            <a:pPr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környezet kialakítása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b="26327"/>
          <a:stretch/>
        </p:blipFill>
        <p:spPr>
          <a:xfrm>
            <a:off x="6864928" y="3925828"/>
            <a:ext cx="4979710" cy="2751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15498" t="17595" r="15636" b="27973"/>
          <a:stretch/>
        </p:blipFill>
        <p:spPr>
          <a:xfrm>
            <a:off x="6864928" y="596034"/>
            <a:ext cx="4979710" cy="293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59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706" y="589715"/>
            <a:ext cx="53340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Postcovid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feladatok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51284" y="1511008"/>
            <a:ext cx="5546558" cy="5005889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6F473B"/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 Pedagógiai program célkitűzései mellett specialitások: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Év eleji tudásszintmérés, ismétlés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Ennek alapján (kollégiumi) felzárkóztató foglalkozások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Tanulók mentális állapotának felmérése, nyomon követése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Közösségeink újraépítése-munkaközösségi vállalások, projektek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Házibajnokságok,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Zig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-Zug Pódium, ZIG Galéria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Közösségi szolgálat arányos ütemezése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Felkészülés az esetleges zárlatra (Ez lehet részleges is)  </a:t>
            </a:r>
            <a:endParaRPr lang="hu-HU" dirty="0" smtClean="0">
              <a:solidFill>
                <a:schemeClr val="accent2">
                  <a:lumMod val="50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Bullying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                       </a:t>
            </a:r>
            <a:endParaRPr lang="hu-HU" dirty="0">
              <a:solidFill>
                <a:schemeClr val="accent2">
                  <a:lumMod val="50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3484" y="3421773"/>
            <a:ext cx="4126832" cy="3095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84" y="181053"/>
            <a:ext cx="4126832" cy="309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36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49316" y="349084"/>
            <a:ext cx="5482389" cy="62948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Az év újdonságai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Nemzeti Alaptanterv bevezetése felmenő rendszerben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Megjelentek az új érettségi követelmények (2024-től egységes, addig az előrehozott érettségikre vonatkozik )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Kompetenciamérés új tartalma(természettudomány is) és formája (online)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0510" y="1825625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34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59402" y="413536"/>
            <a:ext cx="8305800" cy="72573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Szerencsés évkezdés, év eleji örömök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62526" y="1296236"/>
            <a:ext cx="5235376" cy="805280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Nyári tábor-AJTP nyelvi felkészítés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77147" y="1296236"/>
            <a:ext cx="4415589" cy="805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Verébtábor (június 28-29)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598" y="2415440"/>
            <a:ext cx="3779848" cy="279221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446" y="2407165"/>
            <a:ext cx="2621378" cy="27922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r="986"/>
          <a:stretch/>
        </p:blipFill>
        <p:spPr>
          <a:xfrm>
            <a:off x="259543" y="2258478"/>
            <a:ext cx="5339151" cy="30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16773" y="272511"/>
            <a:ext cx="3733800" cy="1078664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Zánkai utazás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38200" y="20581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6573253" y="1155031"/>
            <a:ext cx="5181600" cy="753979"/>
          </a:xfrm>
        </p:spPr>
        <p:txBody>
          <a:bodyPr/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… és hetedikes AJTP tábor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26" y="1993844"/>
            <a:ext cx="5387246" cy="41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89948" y="180397"/>
            <a:ext cx="4728411" cy="110389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Évnyitó „feles”-</a:t>
            </a:r>
            <a:r>
              <a:rPr lang="hu-HU" dirty="0" err="1" smtClean="0"/>
              <a:t>ben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424"/>
          <a:stretch/>
        </p:blipFill>
        <p:spPr>
          <a:xfrm>
            <a:off x="776280" y="1459778"/>
            <a:ext cx="10515600" cy="298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145" y="4617885"/>
            <a:ext cx="3302641" cy="212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10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524626" y="365125"/>
            <a:ext cx="7295147" cy="87011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Külföldi nyelvtanulási program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Tempus Közalapítvány - YouTub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57" y="1825625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Pályázat a csoportos kiutazás pilot-programban való részvételre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Az országban 2 gimnázium kapott lehetőséget </a:t>
            </a:r>
          </a:p>
          <a:p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Iserlohn</a:t>
            </a:r>
            <a:endParaRPr lang="hu-H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16  11. évfolyamos diák+ 2 tanár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2021. szeptember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7527" y="750137"/>
            <a:ext cx="10654874" cy="998454"/>
          </a:xfrm>
        </p:spPr>
        <p:txBody>
          <a:bodyPr>
            <a:noAutofit/>
          </a:bodyPr>
          <a:lstStyle/>
          <a:p>
            <a:pPr algn="ctr"/>
            <a:r>
              <a:rPr lang="hu-HU" sz="3200" dirty="0"/>
              <a:t>Új programunk: Magyar Tudományos Akadémia ALUMNI </a:t>
            </a:r>
            <a:r>
              <a:rPr lang="hu-HU" sz="3200" dirty="0" smtClean="0"/>
              <a:t>-Dr. Sivadó Máté MTA</a:t>
            </a:r>
            <a:br>
              <a:rPr lang="hu-HU" sz="3200" dirty="0" smtClean="0"/>
            </a:br>
            <a:r>
              <a:rPr lang="hu-HU" sz="3200" dirty="0" smtClean="0"/>
              <a:t>(Nemzeti Közszolgálati Egyetem) szeptember 03.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833" y="1945697"/>
            <a:ext cx="5403946" cy="405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38" y="1945697"/>
            <a:ext cx="2894971" cy="405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69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2416" y="216910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Nyolcadikos </a:t>
            </a:r>
            <a:r>
              <a:rPr lang="hu-HU" dirty="0" err="1" smtClean="0"/>
              <a:t>tájékoztatónk</a:t>
            </a:r>
            <a:r>
              <a:rPr lang="hu-HU" dirty="0" smtClean="0"/>
              <a:t> (szeptember 07.)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987893" y="2029312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21519"/>
          <a:stretch/>
        </p:blipFill>
        <p:spPr>
          <a:xfrm>
            <a:off x="431055" y="3176693"/>
            <a:ext cx="5443272" cy="320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églalap 5"/>
          <p:cNvSpPr/>
          <p:nvPr/>
        </p:nvSpPr>
        <p:spPr>
          <a:xfrm>
            <a:off x="1005054" y="2106555"/>
            <a:ext cx="4295274" cy="63925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Nyílt nap 2021. szeptember 21-22.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3067" y="310468"/>
            <a:ext cx="10515600" cy="700104"/>
          </a:xfrm>
        </p:spPr>
        <p:txBody>
          <a:bodyPr>
            <a:normAutofit/>
          </a:bodyPr>
          <a:lstStyle/>
          <a:p>
            <a:pPr algn="ctr"/>
            <a:r>
              <a:rPr lang="hu-HU" sz="4000" dirty="0" smtClean="0"/>
              <a:t> Visszatekintés- a 2020-21-eskülönös tanév</a:t>
            </a:r>
            <a:endParaRPr lang="hu-HU" sz="4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008" y="3537998"/>
            <a:ext cx="3053340" cy="3053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455" y="1130148"/>
            <a:ext cx="3658446" cy="2317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39" y="1119876"/>
            <a:ext cx="3588522" cy="232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églalap 6"/>
          <p:cNvSpPr/>
          <p:nvPr/>
        </p:nvSpPr>
        <p:spPr>
          <a:xfrm>
            <a:off x="9435461" y="5678035"/>
            <a:ext cx="2305612" cy="87689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Karantéma alkotói pályázat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347" y="3557020"/>
            <a:ext cx="3588521" cy="305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0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79055"/>
            <a:ext cx="3548912" cy="1801090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Kirándulások</a:t>
            </a:r>
            <a:br>
              <a:rPr lang="hu-HU" sz="3200" dirty="0" smtClean="0"/>
            </a:br>
            <a:r>
              <a:rPr lang="hu-HU" sz="3200" dirty="0" smtClean="0"/>
              <a:t> (szeptember 08-12.)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332"/>
          <a:stretch/>
        </p:blipFill>
        <p:spPr>
          <a:xfrm>
            <a:off x="3747277" y="259954"/>
            <a:ext cx="4417880" cy="2407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594" y="4057196"/>
            <a:ext cx="3308240" cy="2481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" b="11188"/>
          <a:stretch/>
        </p:blipFill>
        <p:spPr>
          <a:xfrm>
            <a:off x="8363522" y="259954"/>
            <a:ext cx="3194384" cy="360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96" y="2888127"/>
            <a:ext cx="3777368" cy="377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43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9532" y="1199316"/>
            <a:ext cx="4886105" cy="87011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Újra nyit a Zrínyis Galéria is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9535" y="365125"/>
            <a:ext cx="4124265" cy="581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13" y="2939875"/>
            <a:ext cx="5763545" cy="324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63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12218" r="12728"/>
          <a:stretch/>
        </p:blipFill>
        <p:spPr>
          <a:xfrm>
            <a:off x="2421629" y="1138021"/>
            <a:ext cx="3574473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04292" y="284419"/>
            <a:ext cx="5505784" cy="576984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Oltás, járvány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1907"/>
          <a:stretch/>
        </p:blipFill>
        <p:spPr>
          <a:xfrm>
            <a:off x="814502" y="3819957"/>
            <a:ext cx="5181600" cy="264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6332621" y="284420"/>
            <a:ext cx="5181600" cy="6396138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Az EMMI aug. 26-i levele az irányadó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Rendezvények: 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484/2020. (XI. 10.) Korm. rendelet</a:t>
            </a:r>
            <a:endParaRPr lang="hu-H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Tanárok 98%-a oltott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Gyerekek 65%-a oltott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Tájékoztatási rendszer működik</a:t>
            </a:r>
          </a:p>
          <a:p>
            <a:r>
              <a:rPr lang="hu-HU" dirty="0" err="1" smtClean="0">
                <a:solidFill>
                  <a:schemeClr val="accent2">
                    <a:lumMod val="50000"/>
                  </a:schemeClr>
                </a:solidFill>
              </a:rPr>
              <a:t>Covid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fül az oldalunkon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Figyeljék a KRÉTÁ-t is! 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Kérjük, hívják fel a gyerekek figyelmét az alapvető egészségügyi szabályok fokozott betartására!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1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Jó egészséget, szép tanévet kívánunk!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476" y="1328318"/>
            <a:ext cx="6317047" cy="473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33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00136" y="300958"/>
            <a:ext cx="5819274" cy="64552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Visszatekintés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115" y="1204985"/>
            <a:ext cx="7374989" cy="508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8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53063" y="429294"/>
            <a:ext cx="4680284" cy="709696"/>
          </a:xfrm>
        </p:spPr>
        <p:txBody>
          <a:bodyPr/>
          <a:lstStyle/>
          <a:p>
            <a:pPr algn="ctr"/>
            <a:r>
              <a:rPr lang="hu-HU" dirty="0" smtClean="0"/>
              <a:t>Visszatekintés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740" y="1717963"/>
            <a:ext cx="10980530" cy="4329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32221" y="381167"/>
            <a:ext cx="5594684" cy="805949"/>
          </a:xfrm>
        </p:spPr>
        <p:txBody>
          <a:bodyPr/>
          <a:lstStyle/>
          <a:p>
            <a:pPr algn="ctr"/>
            <a:r>
              <a:rPr lang="hu-HU" dirty="0" smtClean="0"/>
              <a:t>Visszatekintés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13" t="10892" r="19701" b="7810"/>
          <a:stretch/>
        </p:blipFill>
        <p:spPr>
          <a:xfrm>
            <a:off x="7134362" y="2127198"/>
            <a:ext cx="4341978" cy="334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5157" t="6389" r="4068" b="5543"/>
          <a:stretch/>
        </p:blipFill>
        <p:spPr>
          <a:xfrm>
            <a:off x="694672" y="1523999"/>
            <a:ext cx="6253018" cy="454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95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991" y="1585480"/>
            <a:ext cx="636941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714" y="2070894"/>
            <a:ext cx="4507346" cy="3380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3565235" y="316999"/>
            <a:ext cx="5594684" cy="805949"/>
          </a:xfrm>
        </p:spPr>
        <p:txBody>
          <a:bodyPr/>
          <a:lstStyle/>
          <a:p>
            <a:pPr algn="ctr"/>
            <a:r>
              <a:rPr lang="hu-HU" dirty="0" smtClean="0"/>
              <a:t>Visszatekintés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26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82194" y="392503"/>
            <a:ext cx="6252411" cy="805949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Nyolcadikos beiskolázás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964" y="1812890"/>
            <a:ext cx="5550152" cy="340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églalap 4"/>
          <p:cNvSpPr/>
          <p:nvPr/>
        </p:nvSpPr>
        <p:spPr>
          <a:xfrm>
            <a:off x="1001694" y="5310909"/>
            <a:ext cx="4950691" cy="7019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Jelentkezők száma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9399" t="21653" r="8592" b="6168"/>
          <a:stretch/>
        </p:blipFill>
        <p:spPr>
          <a:xfrm>
            <a:off x="6554646" y="1819563"/>
            <a:ext cx="5159919" cy="340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églalap 6"/>
          <p:cNvSpPr/>
          <p:nvPr/>
        </p:nvSpPr>
        <p:spPr>
          <a:xfrm>
            <a:off x="7194968" y="5310909"/>
            <a:ext cx="3879273" cy="6096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Jelentkezések száma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Számaink 2021/22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1588655"/>
            <a:ext cx="5181600" cy="4784436"/>
          </a:xfrm>
        </p:spPr>
        <p:txBody>
          <a:bodyPr>
            <a:normAutofit/>
          </a:bodyPr>
          <a:lstStyle/>
          <a:p>
            <a:pPr marL="533400" indent="-533400">
              <a:defRPr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Osztályok száma: 18     </a:t>
            </a:r>
          </a:p>
          <a:p>
            <a:pPr marL="533400" indent="-533400">
              <a:defRPr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Tanulók száma:638</a:t>
            </a:r>
          </a:p>
          <a:p>
            <a:pPr marL="533400" indent="-533400">
              <a:defRPr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Ebből kilencedikes:150</a:t>
            </a:r>
          </a:p>
          <a:p>
            <a:pPr marL="533400" indent="-533400">
              <a:defRPr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Kollégisták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száma:318</a:t>
            </a:r>
            <a:endParaRPr lang="hu-H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3400" indent="-533400">
              <a:defRPr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BTMN:21</a:t>
            </a:r>
            <a:endParaRPr lang="hu-H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3400" indent="-533400">
              <a:defRPr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SNI:4</a:t>
            </a:r>
            <a:endParaRPr lang="hu-H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3400" indent="-533400">
              <a:defRPr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Testnevelési felmentések folyamatban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5569527" y="193964"/>
            <a:ext cx="6622473" cy="6664036"/>
          </a:xfrm>
        </p:spPr>
        <p:txBody>
          <a:bodyPr>
            <a:normAutofit/>
          </a:bodyPr>
          <a:lstStyle/>
          <a:p>
            <a:pPr marL="533400" indent="-533400">
              <a:defRPr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Tanári státuszok száma:65,5</a:t>
            </a:r>
          </a:p>
          <a:p>
            <a:pPr marL="533400" indent="-533400">
              <a:defRPr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Tanári státuszok </a:t>
            </a: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száma 2020-ban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: 68,5</a:t>
            </a:r>
          </a:p>
          <a:p>
            <a:pPr marL="0" indent="0">
              <a:buNone/>
              <a:defRPr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Tantárgyfelosztási kényszerek</a:t>
            </a:r>
          </a:p>
          <a:p>
            <a:pPr marL="0" indent="0">
              <a:buNone/>
              <a:defRPr/>
            </a:pP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Speciális területek: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Iskolapszichológus (0, 5 státusz)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Fejlesztő pedagógus 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Mentálhigiéné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Lefelé nyíl 6"/>
          <p:cNvSpPr/>
          <p:nvPr/>
        </p:nvSpPr>
        <p:spPr>
          <a:xfrm>
            <a:off x="8308706" y="1413164"/>
            <a:ext cx="381000" cy="350982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346" y="2696979"/>
            <a:ext cx="4132721" cy="183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9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3552" y="413770"/>
            <a:ext cx="5642811" cy="854075"/>
          </a:xfrm>
        </p:spPr>
        <p:txBody>
          <a:bodyPr/>
          <a:lstStyle/>
          <a:p>
            <a:pPr algn="r"/>
            <a:r>
              <a:rPr lang="hu-HU" dirty="0" smtClean="0"/>
              <a:t>Nyugdíjba vonulnak 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522" y="3232723"/>
            <a:ext cx="3134031" cy="33124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855" y="1948209"/>
            <a:ext cx="2952508" cy="33721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07" y="237306"/>
            <a:ext cx="3322079" cy="29954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133" y="2134118"/>
            <a:ext cx="3000375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6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ig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. egyéni séma">
      <a:majorFont>
        <a:latin typeface="Adobe Devanagari"/>
        <a:ea typeface=""/>
        <a:cs typeface=""/>
      </a:majorFont>
      <a:minorFont>
        <a:latin typeface="Adobe Devanagari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gtéma" id="{B32B871E-08DC-4228-9F4D-9E8F2E00EB39}" vid="{03D211F7-DB2B-48C5-9CF2-81517F039A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zigtéma</Template>
  <TotalTime>376</TotalTime>
  <Words>366</Words>
  <Application>Microsoft Office PowerPoint</Application>
  <PresentationFormat>Szélesvásznú</PresentationFormat>
  <Paragraphs>92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6" baseType="lpstr">
      <vt:lpstr>Adobe Devanagari</vt:lpstr>
      <vt:lpstr>Arial</vt:lpstr>
      <vt:lpstr>zigtéma</vt:lpstr>
      <vt:lpstr>SZÜLŐI VÁLASZTMÁNY</vt:lpstr>
      <vt:lpstr> Visszatekintés- a 2020-21-eskülönös tanév</vt:lpstr>
      <vt:lpstr>Visszatekintés</vt:lpstr>
      <vt:lpstr>Visszatekintés</vt:lpstr>
      <vt:lpstr>Visszatekintés</vt:lpstr>
      <vt:lpstr>Visszatekintés</vt:lpstr>
      <vt:lpstr>Nyolcadikos beiskolázás</vt:lpstr>
      <vt:lpstr>Számaink 2021/22</vt:lpstr>
      <vt:lpstr>Nyugdíjba vonulnak </vt:lpstr>
      <vt:lpstr>Tárgyi feltételeink</vt:lpstr>
      <vt:lpstr>A tanév kiemelt feladatai</vt:lpstr>
      <vt:lpstr>Postcovid feladatok</vt:lpstr>
      <vt:lpstr>Az év újdonságai</vt:lpstr>
      <vt:lpstr> Szerencsés évkezdés, év eleji örömök</vt:lpstr>
      <vt:lpstr>Zánkai utazás</vt:lpstr>
      <vt:lpstr>Évnyitó „feles”-ben</vt:lpstr>
      <vt:lpstr>Külföldi nyelvtanulási program</vt:lpstr>
      <vt:lpstr>Új programunk: Magyar Tudományos Akadémia ALUMNI -Dr. Sivadó Máté MTA (Nemzeti Közszolgálati Egyetem) szeptember 03. </vt:lpstr>
      <vt:lpstr>Nyolcadikos tájékoztatónk (szeptember 07.)</vt:lpstr>
      <vt:lpstr>Kirándulások  (szeptember 08-12.)</vt:lpstr>
      <vt:lpstr>Újra nyit a Zrínyis Galéria is</vt:lpstr>
      <vt:lpstr>Oltás, járvány</vt:lpstr>
      <vt:lpstr>Jó egészséget, szép tanévet kívánunk!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Szülői választmány</dc:title>
  <dc:creator>Huszárné Kádár Ibolya</dc:creator>
  <cp:lastModifiedBy>Huszárné Kádár Ibolya</cp:lastModifiedBy>
  <cp:revision>27</cp:revision>
  <dcterms:created xsi:type="dcterms:W3CDTF">2021-09-13T16:41:12Z</dcterms:created>
  <dcterms:modified xsi:type="dcterms:W3CDTF">2021-09-14T11:00:15Z</dcterms:modified>
</cp:coreProperties>
</file>