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287" r:id="rId5"/>
    <p:sldId id="288" r:id="rId6"/>
    <p:sldId id="289" r:id="rId7"/>
    <p:sldId id="290" r:id="rId8"/>
    <p:sldId id="291" r:id="rId9"/>
    <p:sldId id="258" r:id="rId10"/>
    <p:sldId id="281" r:id="rId11"/>
    <p:sldId id="282" r:id="rId12"/>
    <p:sldId id="259" r:id="rId13"/>
    <p:sldId id="260" r:id="rId14"/>
    <p:sldId id="284" r:id="rId15"/>
    <p:sldId id="262" r:id="rId16"/>
    <p:sldId id="283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85" r:id="rId29"/>
    <p:sldId id="274" r:id="rId30"/>
    <p:sldId id="275" r:id="rId31"/>
    <p:sldId id="277" r:id="rId32"/>
    <p:sldId id="276" r:id="rId33"/>
    <p:sldId id="278" r:id="rId34"/>
    <p:sldId id="279" r:id="rId35"/>
    <p:sldId id="280" r:id="rId3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BB74-A25F-43E6-8307-A48F7F668F6C}" type="datetimeFigureOut">
              <a:rPr lang="hu-HU" smtClean="0"/>
              <a:t>2020.06.17.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1A1A-636B-4923-8682-BC36B0519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3562922"/>
      </p:ext>
    </p:extLst>
  </p:cSld>
  <p:clrMapOvr>
    <a:masterClrMapping/>
  </p:clrMapOvr>
  <p:transition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BB74-A25F-43E6-8307-A48F7F668F6C}" type="datetimeFigureOut">
              <a:rPr lang="hu-HU" smtClean="0"/>
              <a:t>2020.06.17.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1A1A-636B-4923-8682-BC36B0519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6180028"/>
      </p:ext>
    </p:extLst>
  </p:cSld>
  <p:clrMapOvr>
    <a:masterClrMapping/>
  </p:clrMapOvr>
  <p:transition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BB74-A25F-43E6-8307-A48F7F668F6C}" type="datetimeFigureOut">
              <a:rPr lang="hu-HU" smtClean="0"/>
              <a:t>2020.06.17.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1A1A-636B-4923-8682-BC36B0519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4143307"/>
      </p:ext>
    </p:extLst>
  </p:cSld>
  <p:clrMapOvr>
    <a:masterClrMapping/>
  </p:clrMapOvr>
  <p:transition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BB74-A25F-43E6-8307-A48F7F668F6C}" type="datetimeFigureOut">
              <a:rPr lang="hu-HU" smtClean="0"/>
              <a:t>2020.06.17.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1A1A-636B-4923-8682-BC36B0519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3545917"/>
      </p:ext>
    </p:extLst>
  </p:cSld>
  <p:clrMapOvr>
    <a:masterClrMapping/>
  </p:clrMapOvr>
  <p:transition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BB74-A25F-43E6-8307-A48F7F668F6C}" type="datetimeFigureOut">
              <a:rPr lang="hu-HU" smtClean="0"/>
              <a:t>2020.06.17.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1A1A-636B-4923-8682-BC36B0519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0610981"/>
      </p:ext>
    </p:extLst>
  </p:cSld>
  <p:clrMapOvr>
    <a:masterClrMapping/>
  </p:clrMapOvr>
  <p:transition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BB74-A25F-43E6-8307-A48F7F668F6C}" type="datetimeFigureOut">
              <a:rPr lang="hu-HU" smtClean="0"/>
              <a:t>2020.06.17.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1A1A-636B-4923-8682-BC36B0519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6898851"/>
      </p:ext>
    </p:extLst>
  </p:cSld>
  <p:clrMapOvr>
    <a:masterClrMapping/>
  </p:clrMapOvr>
  <p:transition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BB74-A25F-43E6-8307-A48F7F668F6C}" type="datetimeFigureOut">
              <a:rPr lang="hu-HU" smtClean="0"/>
              <a:t>2020.06.17.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1A1A-636B-4923-8682-BC36B0519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8144955"/>
      </p:ext>
    </p:extLst>
  </p:cSld>
  <p:clrMapOvr>
    <a:masterClrMapping/>
  </p:clrMapOvr>
  <p:transition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BB74-A25F-43E6-8307-A48F7F668F6C}" type="datetimeFigureOut">
              <a:rPr lang="hu-HU" smtClean="0"/>
              <a:t>2020.06.17.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1A1A-636B-4923-8682-BC36B0519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8857158"/>
      </p:ext>
    </p:extLst>
  </p:cSld>
  <p:clrMapOvr>
    <a:masterClrMapping/>
  </p:clrMapOvr>
  <p:transition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BB74-A25F-43E6-8307-A48F7F668F6C}" type="datetimeFigureOut">
              <a:rPr lang="hu-HU" smtClean="0"/>
              <a:t>2020.06.17.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1A1A-636B-4923-8682-BC36B0519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7135157"/>
      </p:ext>
    </p:extLst>
  </p:cSld>
  <p:clrMapOvr>
    <a:masterClrMapping/>
  </p:clrMapOvr>
  <p:transition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BB74-A25F-43E6-8307-A48F7F668F6C}" type="datetimeFigureOut">
              <a:rPr lang="hu-HU" smtClean="0"/>
              <a:t>2020.06.17.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1A1A-636B-4923-8682-BC36B0519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7540600"/>
      </p:ext>
    </p:extLst>
  </p:cSld>
  <p:clrMapOvr>
    <a:masterClrMapping/>
  </p:clrMapOvr>
  <p:transition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BBB74-A25F-43E6-8307-A48F7F668F6C}" type="datetimeFigureOut">
              <a:rPr lang="hu-HU" smtClean="0"/>
              <a:t>2020.06.17.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C1A1A-636B-4923-8682-BC36B0519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6458883"/>
      </p:ext>
    </p:extLst>
  </p:cSld>
  <p:clrMapOvr>
    <a:masterClrMapping/>
  </p:clrMapOvr>
  <p:transition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BBB74-A25F-43E6-8307-A48F7F668F6C}" type="datetimeFigureOut">
              <a:rPr lang="hu-HU" smtClean="0"/>
              <a:t>2020.06.17.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C1A1A-636B-4923-8682-BC36B05190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355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ut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56138" y="378373"/>
            <a:ext cx="8802414" cy="1736437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accent2"/>
                </a:solidFill>
                <a:latin typeface="Bodoni MT" panose="02070603080606020203" pitchFamily="18" charset="0"/>
              </a:rPr>
              <a:t>Eredményeink </a:t>
            </a:r>
            <a:br>
              <a:rPr lang="hu-HU" dirty="0" smtClean="0">
                <a:solidFill>
                  <a:schemeClr val="accent2"/>
                </a:solidFill>
                <a:latin typeface="Bodoni MT" panose="02070603080606020203" pitchFamily="18" charset="0"/>
              </a:rPr>
            </a:br>
            <a:r>
              <a:rPr lang="hu-HU" sz="4400" dirty="0" smtClean="0">
                <a:latin typeface="Bell MT" panose="02020503060305020303" pitchFamily="18" charset="0"/>
              </a:rPr>
              <a:t>2019/2020</a:t>
            </a:r>
            <a:endParaRPr lang="hu-HU" sz="4400" dirty="0">
              <a:latin typeface="Bell MT" panose="02020503060305020303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38899" y="2114810"/>
            <a:ext cx="3436892" cy="4190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005551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87626"/>
            <a:ext cx="10515600" cy="1325563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Zrínyi Ilona-emlékérem</a:t>
            </a:r>
            <a:b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</a:br>
            <a:r>
              <a:rPr lang="hu-HU" sz="3600" dirty="0" smtClean="0">
                <a:latin typeface="Bell MT" panose="02020503060305020303" pitchFamily="18" charset="0"/>
              </a:rPr>
              <a:t>Máté-Tóth Zsófia (12.D)</a:t>
            </a:r>
            <a:endParaRPr lang="hu-HU" dirty="0">
              <a:latin typeface="Bell MT" panose="02020503060305020303" pitchFamily="18" charset="0"/>
            </a:endParaRPr>
          </a:p>
        </p:txBody>
      </p:sp>
      <p:pic>
        <p:nvPicPr>
          <p:cNvPr id="1026" name="Picture 2" descr="A képen a következők lehetnek: 1 személy, mosolyog, égbolt, közeli és túra/szabadtér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43" y="1908664"/>
            <a:ext cx="2885138" cy="433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A képen a következők lehetnek: 1 személ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15" y="2533684"/>
            <a:ext cx="4166700" cy="3084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0997242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26439" y="737793"/>
            <a:ext cx="6711964" cy="900029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Legjobb érettségizők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38403" y="1927396"/>
            <a:ext cx="1865849" cy="2798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A képen a következők lehetnek: 1 személy, közel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53" y="1992189"/>
            <a:ext cx="1815445" cy="2706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A képen a következők lehetnek: 1 személy, közel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48" y="1934909"/>
            <a:ext cx="1815566" cy="2727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0" name="Picture 6" descr="A képen a következők lehetnek: 1 személy, közel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64" y="1991047"/>
            <a:ext cx="1792113" cy="2671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2" name="Picture 8" descr="A képen a következők lehetnek: 1 személy, szemüveg és közel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27" y="1972981"/>
            <a:ext cx="1723514" cy="2744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églalap 6"/>
          <p:cNvSpPr/>
          <p:nvPr/>
        </p:nvSpPr>
        <p:spPr>
          <a:xfrm>
            <a:off x="587433" y="4841735"/>
            <a:ext cx="2212484" cy="498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  <a:latin typeface="Bell MT" panose="02020503060305020303" pitchFamily="18" charset="0"/>
              </a:rPr>
              <a:t>Erdei Nikolett </a:t>
            </a:r>
            <a:endParaRPr lang="hu-HU" dirty="0">
              <a:solidFill>
                <a:schemeClr val="tx1"/>
              </a:solidFill>
              <a:latin typeface="Bell MT" panose="02020503060305020303" pitchFamily="18" charset="0"/>
            </a:endParaRPr>
          </a:p>
          <a:p>
            <a:pPr algn="ctr"/>
            <a:r>
              <a:rPr lang="hu-HU" dirty="0" smtClean="0">
                <a:solidFill>
                  <a:schemeClr val="tx1"/>
                </a:solidFill>
                <a:latin typeface="Bell MT" panose="02020503060305020303" pitchFamily="18" charset="0"/>
              </a:rPr>
              <a:t>12.A</a:t>
            </a:r>
            <a:endParaRPr lang="hu-HU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798423" y="4841735"/>
            <a:ext cx="2209616" cy="581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  <a:latin typeface="Bell MT" panose="02020503060305020303" pitchFamily="18" charset="0"/>
              </a:rPr>
              <a:t>Papp Laura-Katinka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  <a:latin typeface="Bell MT" panose="02020503060305020303" pitchFamily="18" charset="0"/>
              </a:rPr>
              <a:t>12.B</a:t>
            </a:r>
            <a:endParaRPr lang="hu-HU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5205064" y="4841735"/>
            <a:ext cx="1967345" cy="581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  <a:latin typeface="Bell MT" panose="02020503060305020303" pitchFamily="18" charset="0"/>
              </a:rPr>
              <a:t>Bálint Eszter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  <a:latin typeface="Bell MT" panose="02020503060305020303" pitchFamily="18" charset="0"/>
              </a:rPr>
              <a:t>12.C</a:t>
            </a:r>
            <a:endParaRPr lang="hu-HU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7324409" y="4760916"/>
            <a:ext cx="1939636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>
                <a:solidFill>
                  <a:schemeClr val="tx1"/>
                </a:solidFill>
                <a:latin typeface="Bell MT" panose="02020503060305020303" pitchFamily="18" charset="0"/>
              </a:rPr>
              <a:t>Éberhardt</a:t>
            </a:r>
            <a:r>
              <a:rPr lang="hu-HU" dirty="0" smtClean="0">
                <a:solidFill>
                  <a:schemeClr val="tx1"/>
                </a:solidFill>
                <a:latin typeface="Bell MT" panose="02020503060305020303" pitchFamily="18" charset="0"/>
              </a:rPr>
              <a:t> Eszter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  <a:latin typeface="Bell MT" panose="02020503060305020303" pitchFamily="18" charset="0"/>
              </a:rPr>
              <a:t>12.D</a:t>
            </a:r>
            <a:endParaRPr lang="hu-HU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9285237" y="4841735"/>
            <a:ext cx="2216727" cy="498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  <a:latin typeface="Bell MT" panose="02020503060305020303" pitchFamily="18" charset="0"/>
              </a:rPr>
              <a:t>Molnár Anna 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  <a:latin typeface="Bell MT" panose="02020503060305020303" pitchFamily="18" charset="0"/>
              </a:rPr>
              <a:t>12.E</a:t>
            </a:r>
            <a:endParaRPr lang="hu-HU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86275"/>
      </p:ext>
    </p:extLst>
  </p:cSld>
  <p:clrMapOvr>
    <a:masterClrMapping/>
  </p:clrMapOvr>
  <p:transition>
    <p:cut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33448" y="641026"/>
            <a:ext cx="8229600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000" dirty="0">
                <a:solidFill>
                  <a:schemeClr val="accent2"/>
                </a:solidFill>
                <a:latin typeface="Bell MT" panose="02020503060305020303" pitchFamily="18" charset="0"/>
              </a:rPr>
              <a:t>Országos/megyei versenyeredmények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47024" y="2608689"/>
            <a:ext cx="6010976" cy="21997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OKTV spanyol nyelvből </a:t>
            </a:r>
            <a:endParaRPr lang="hu-HU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19. helyezett </a:t>
            </a:r>
          </a:p>
          <a:p>
            <a:pPr marL="0" indent="0" algn="ctr">
              <a:buNone/>
            </a:pPr>
            <a:r>
              <a:rPr lang="hu-HU" dirty="0" err="1" smtClean="0">
                <a:latin typeface="Bell MT" panose="02020503060305020303" pitchFamily="18" charset="0"/>
              </a:rPr>
              <a:t>Metzner</a:t>
            </a:r>
            <a:r>
              <a:rPr lang="hu-HU" dirty="0" smtClean="0">
                <a:latin typeface="Bell MT" panose="02020503060305020303" pitchFamily="18" charset="0"/>
              </a:rPr>
              <a:t> Fanni 12. E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Felkészítő tanár: Trencsényi Anita</a:t>
            </a:r>
            <a:endParaRPr lang="hu-HU" dirty="0">
              <a:latin typeface="Bell MT" panose="02020503060305020303" pitchFamily="18" charset="0"/>
            </a:endParaRPr>
          </a:p>
        </p:txBody>
      </p:sp>
      <p:pic>
        <p:nvPicPr>
          <p:cNvPr id="6" name="Picture 2" descr="A képen a következők lehetnek: 1 személy, közeli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064" y="1491642"/>
            <a:ext cx="3020586" cy="4433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3294175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33600" y="499137"/>
            <a:ext cx="8229600" cy="56395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Országos francia nyelvi verseny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422067" y="1426417"/>
            <a:ext cx="4692624" cy="46433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Dankó </a:t>
            </a:r>
            <a:r>
              <a:rPr lang="hu-HU" dirty="0">
                <a:latin typeface="Bell MT" panose="02020503060305020303" pitchFamily="18" charset="0"/>
              </a:rPr>
              <a:t>Nóra Virág 9.B  </a:t>
            </a:r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4</a:t>
            </a:r>
            <a:r>
              <a:rPr lang="hu-HU" dirty="0">
                <a:latin typeface="Bell MT" panose="02020503060305020303" pitchFamily="18" charset="0"/>
              </a:rPr>
              <a:t>. helyezett </a:t>
            </a:r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Felkészítő tanár:</a:t>
            </a:r>
          </a:p>
          <a:p>
            <a:pPr marL="0" indent="0" algn="ctr">
              <a:buNone/>
            </a:pPr>
            <a:r>
              <a:rPr lang="hu-HU" dirty="0" err="1" smtClean="0">
                <a:latin typeface="Bell MT" panose="02020503060305020303" pitchFamily="18" charset="0"/>
              </a:rPr>
              <a:t>Figuláné</a:t>
            </a:r>
            <a:r>
              <a:rPr lang="hu-HU" dirty="0" smtClean="0">
                <a:latin typeface="Bell MT" panose="02020503060305020303" pitchFamily="18" charset="0"/>
              </a:rPr>
              <a:t> </a:t>
            </a:r>
            <a:r>
              <a:rPr lang="hu-HU" dirty="0" err="1" smtClean="0">
                <a:latin typeface="Bell MT" panose="02020503060305020303" pitchFamily="18" charset="0"/>
              </a:rPr>
              <a:t>Chriszt</a:t>
            </a:r>
            <a:r>
              <a:rPr lang="hu-HU" dirty="0" smtClean="0">
                <a:latin typeface="Bell MT" panose="02020503060305020303" pitchFamily="18" charset="0"/>
              </a:rPr>
              <a:t> Gabriella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 </a:t>
            </a:r>
            <a:endParaRPr lang="hu-HU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err="1">
                <a:latin typeface="Bell MT" panose="02020503060305020303" pitchFamily="18" charset="0"/>
              </a:rPr>
              <a:t>Mendler</a:t>
            </a:r>
            <a:r>
              <a:rPr lang="hu-HU" dirty="0">
                <a:latin typeface="Bell MT" panose="02020503060305020303" pitchFamily="18" charset="0"/>
              </a:rPr>
              <a:t> Réka 9. Ny/D  </a:t>
            </a:r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4.helyezett</a:t>
            </a:r>
            <a:endParaRPr lang="hu-HU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Mező </a:t>
            </a:r>
            <a:r>
              <a:rPr lang="hu-HU" dirty="0">
                <a:latin typeface="Bell MT" panose="02020503060305020303" pitchFamily="18" charset="0"/>
              </a:rPr>
              <a:t>Dorottya 9. Ny/D </a:t>
            </a:r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 5. helyezett </a:t>
            </a:r>
            <a:r>
              <a:rPr lang="hu-HU" dirty="0"/>
              <a:t> 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231067" y="1426417"/>
            <a:ext cx="4191000" cy="2134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>
                <a:latin typeface="Bell MT" panose="02020503060305020303" pitchFamily="18" charset="0"/>
              </a:rPr>
              <a:t>Kovács Kevin </a:t>
            </a:r>
            <a:r>
              <a:rPr lang="hu-HU" dirty="0" smtClean="0">
                <a:latin typeface="Bell MT" panose="02020503060305020303" pitchFamily="18" charset="0"/>
              </a:rPr>
              <a:t>10.B</a:t>
            </a:r>
            <a:r>
              <a:rPr lang="hu-HU" dirty="0">
                <a:latin typeface="Bell MT" panose="02020503060305020303" pitchFamily="18" charset="0"/>
              </a:rPr>
              <a:t>  </a:t>
            </a:r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1</a:t>
            </a:r>
            <a:r>
              <a:rPr lang="hu-HU" dirty="0">
                <a:latin typeface="Bell MT" panose="02020503060305020303" pitchFamily="18" charset="0"/>
              </a:rPr>
              <a:t>. helyezett </a:t>
            </a:r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Felkészítő tanár: </a:t>
            </a:r>
          </a:p>
          <a:p>
            <a:pPr marL="0" indent="0" algn="ctr">
              <a:buNone/>
            </a:pPr>
            <a:r>
              <a:rPr lang="hu-HU" dirty="0" err="1" smtClean="0">
                <a:latin typeface="Bell MT" panose="02020503060305020303" pitchFamily="18" charset="0"/>
              </a:rPr>
              <a:t>Figuláné</a:t>
            </a:r>
            <a:r>
              <a:rPr lang="hu-HU" dirty="0" smtClean="0">
                <a:latin typeface="Bell MT" panose="02020503060305020303" pitchFamily="18" charset="0"/>
              </a:rPr>
              <a:t> </a:t>
            </a:r>
            <a:r>
              <a:rPr lang="hu-HU" dirty="0" err="1" smtClean="0">
                <a:latin typeface="Bell MT" panose="02020503060305020303" pitchFamily="18" charset="0"/>
              </a:rPr>
              <a:t>Chriszt</a:t>
            </a:r>
            <a:r>
              <a:rPr lang="hu-HU" dirty="0" smtClean="0">
                <a:latin typeface="Bell MT" panose="02020503060305020303" pitchFamily="18" charset="0"/>
              </a:rPr>
              <a:t> Gabriella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443" y="3560976"/>
            <a:ext cx="2908248" cy="2793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928492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29000" y="507016"/>
            <a:ext cx="5181600" cy="817288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Nyelvi versenyek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00064" y="1466194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Bálint Eszter 12. c  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9. helyezett  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a </a:t>
            </a:r>
            <a:r>
              <a:rPr lang="hu-HU" dirty="0" err="1" smtClean="0">
                <a:latin typeface="Bell MT" panose="02020503060305020303" pitchFamily="18" charset="0"/>
              </a:rPr>
              <a:t>Mentors</a:t>
            </a:r>
            <a:r>
              <a:rPr lang="hu-HU" dirty="0" smtClean="0">
                <a:latin typeface="Bell MT" panose="02020503060305020303" pitchFamily="18" charset="0"/>
              </a:rPr>
              <a:t>  országos digitális versenyen német nyelvből</a:t>
            </a:r>
          </a:p>
          <a:p>
            <a:pPr algn="ctr"/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Felkészítő tanár: 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Eszenyi Viktória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    </a:t>
            </a:r>
          </a:p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05321" y="1466194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>
                <a:latin typeface="Bell MT" panose="02020503060305020303" pitchFamily="18" charset="0"/>
              </a:rPr>
              <a:t>Gyulai </a:t>
            </a:r>
            <a:r>
              <a:rPr lang="hu-HU" dirty="0" smtClean="0">
                <a:latin typeface="Bell MT" panose="02020503060305020303" pitchFamily="18" charset="0"/>
              </a:rPr>
              <a:t>Dorina(10.C)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Pápai </a:t>
            </a:r>
            <a:r>
              <a:rPr lang="hu-HU" dirty="0">
                <a:latin typeface="Bell MT" panose="02020503060305020303" pitchFamily="18" charset="0"/>
              </a:rPr>
              <a:t>német </a:t>
            </a:r>
            <a:r>
              <a:rPr lang="hu-HU" dirty="0" smtClean="0">
                <a:latin typeface="Bell MT" panose="02020503060305020303" pitchFamily="18" charset="0"/>
              </a:rPr>
              <a:t>verseny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 </a:t>
            </a:r>
            <a:r>
              <a:rPr lang="hu-HU" dirty="0">
                <a:latin typeface="Bell MT" panose="02020503060305020303" pitchFamily="18" charset="0"/>
              </a:rPr>
              <a:t>4. </a:t>
            </a:r>
            <a:r>
              <a:rPr lang="hu-HU" dirty="0" smtClean="0">
                <a:latin typeface="Bell MT" panose="02020503060305020303" pitchFamily="18" charset="0"/>
              </a:rPr>
              <a:t>helyezett</a:t>
            </a:r>
          </a:p>
          <a:p>
            <a:pPr marL="0" indent="0" algn="ctr">
              <a:buNone/>
            </a:pPr>
            <a:r>
              <a:rPr lang="hu-HU" dirty="0" err="1" smtClean="0">
                <a:latin typeface="Bell MT" panose="02020503060305020303" pitchFamily="18" charset="0"/>
              </a:rPr>
              <a:t>Reading</a:t>
            </a:r>
            <a:r>
              <a:rPr lang="hu-HU" dirty="0" smtClean="0">
                <a:latin typeface="Bell MT" panose="02020503060305020303" pitchFamily="18" charset="0"/>
              </a:rPr>
              <a:t> </a:t>
            </a:r>
            <a:r>
              <a:rPr lang="hu-HU" dirty="0">
                <a:latin typeface="Bell MT" panose="02020503060305020303" pitchFamily="18" charset="0"/>
              </a:rPr>
              <a:t>in English </a:t>
            </a:r>
            <a:r>
              <a:rPr lang="hu-HU" dirty="0" err="1">
                <a:latin typeface="Bell MT" panose="02020503060305020303" pitchFamily="18" charset="0"/>
              </a:rPr>
              <a:t>Competition</a:t>
            </a:r>
            <a:r>
              <a:rPr lang="hu-HU" dirty="0">
                <a:latin typeface="Bell MT" panose="02020503060305020303" pitchFamily="18" charset="0"/>
              </a:rPr>
              <a:t> 1. helyezett a negyedik kategóriában</a:t>
            </a:r>
          </a:p>
        </p:txBody>
      </p:sp>
      <p:pic>
        <p:nvPicPr>
          <p:cNvPr id="5" name="Picture 2" descr="A képen a következők lehetnek: 1 személy, közel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2078" y="4051855"/>
            <a:ext cx="1459172" cy="2175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8296251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770679" y="3916773"/>
            <a:ext cx="3848507" cy="1892561"/>
          </a:xfrm>
        </p:spPr>
        <p:txBody>
          <a:bodyPr>
            <a:noAutofit/>
          </a:bodyPr>
          <a:lstStyle/>
          <a:p>
            <a:pPr algn="ctr"/>
            <a:r>
              <a:rPr lang="hu-HU" sz="2800" dirty="0">
                <a:latin typeface="Bell MT" panose="02020503060305020303" pitchFamily="18" charset="0"/>
              </a:rPr>
              <a:t>Stockholmi Ifjúsági </a:t>
            </a:r>
            <a:r>
              <a:rPr lang="hu-HU" sz="2800" dirty="0" smtClean="0">
                <a:latin typeface="Bell MT" panose="02020503060305020303" pitchFamily="18" charset="0"/>
              </a:rPr>
              <a:t/>
            </a:r>
            <a:br>
              <a:rPr lang="hu-HU" sz="2800" dirty="0" smtClean="0">
                <a:latin typeface="Bell MT" panose="02020503060305020303" pitchFamily="18" charset="0"/>
              </a:rPr>
            </a:br>
            <a:r>
              <a:rPr lang="hu-HU" sz="2800" dirty="0" smtClean="0">
                <a:latin typeface="Bell MT" panose="02020503060305020303" pitchFamily="18" charset="0"/>
              </a:rPr>
              <a:t>Vízdíj </a:t>
            </a:r>
            <a:r>
              <a:rPr lang="hu-HU" sz="2800" dirty="0">
                <a:latin typeface="Bell MT" panose="02020503060305020303" pitchFamily="18" charset="0"/>
              </a:rPr>
              <a:t>országos döntője</a:t>
            </a:r>
            <a:r>
              <a:rPr lang="hu-HU" sz="2800" dirty="0" smtClean="0">
                <a:latin typeface="Bell MT" panose="02020503060305020303" pitchFamily="18" charset="0"/>
              </a:rPr>
              <a:t>:</a:t>
            </a:r>
            <a:br>
              <a:rPr lang="hu-HU" sz="2800" dirty="0" smtClean="0">
                <a:latin typeface="Bell MT" panose="02020503060305020303" pitchFamily="18" charset="0"/>
              </a:rPr>
            </a:br>
            <a:r>
              <a:rPr lang="hu-HU" sz="2800" dirty="0" err="1" smtClean="0">
                <a:latin typeface="Bell MT" panose="02020503060305020303" pitchFamily="18" charset="0"/>
              </a:rPr>
              <a:t>Barnóth</a:t>
            </a:r>
            <a:r>
              <a:rPr lang="hu-HU" sz="2800" dirty="0" smtClean="0">
                <a:latin typeface="Bell MT" panose="02020503060305020303" pitchFamily="18" charset="0"/>
              </a:rPr>
              <a:t> Lili</a:t>
            </a:r>
            <a:br>
              <a:rPr lang="hu-HU" sz="2800" dirty="0" smtClean="0">
                <a:latin typeface="Bell MT" panose="02020503060305020303" pitchFamily="18" charset="0"/>
              </a:rPr>
            </a:br>
            <a:r>
              <a:rPr lang="hu-HU" sz="2800" dirty="0" smtClean="0">
                <a:latin typeface="Bell MT" panose="02020503060305020303" pitchFamily="18" charset="0"/>
              </a:rPr>
              <a:t>Zsigó </a:t>
            </a:r>
            <a:r>
              <a:rPr lang="hu-HU" sz="2800" dirty="0">
                <a:latin typeface="Bell MT" panose="02020503060305020303" pitchFamily="18" charset="0"/>
              </a:rPr>
              <a:t>Zsálya Borbála </a:t>
            </a:r>
            <a:r>
              <a:rPr lang="hu-HU" sz="2800" dirty="0" smtClean="0">
                <a:latin typeface="Bell MT" panose="02020503060305020303" pitchFamily="18" charset="0"/>
              </a:rPr>
              <a:t/>
            </a:r>
            <a:br>
              <a:rPr lang="hu-HU" sz="2800" dirty="0" smtClean="0">
                <a:latin typeface="Bell MT" panose="02020503060305020303" pitchFamily="18" charset="0"/>
              </a:rPr>
            </a:br>
            <a:r>
              <a:rPr lang="hu-HU" sz="2800" dirty="0" smtClean="0">
                <a:latin typeface="Bell MT" panose="02020503060305020303" pitchFamily="18" charset="0"/>
              </a:rPr>
              <a:t>10</a:t>
            </a:r>
            <a:r>
              <a:rPr lang="hu-HU" sz="2800" dirty="0">
                <a:latin typeface="Bell MT" panose="02020503060305020303" pitchFamily="18" charset="0"/>
              </a:rPr>
              <a:t>. B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157" y="726979"/>
            <a:ext cx="2947504" cy="524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661" y="2988910"/>
            <a:ext cx="3970771" cy="2978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A képen a következők lehetnek: 2 ember, álló emberek, fa és túra/szabadtér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660" y="755352"/>
            <a:ext cx="3970771" cy="2233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A képen a következők lehetnek: képerny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679" y="755352"/>
            <a:ext cx="3592459" cy="2694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0676226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98278" y="-12675"/>
            <a:ext cx="5594131" cy="1325563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Sziporka matematika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08078" y="1330682"/>
            <a:ext cx="4003991" cy="4807560"/>
          </a:xfrm>
          <a:prstGeom prst="rect">
            <a:avLst/>
          </a:prstGeo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9290" y="1103020"/>
            <a:ext cx="4016377" cy="5262885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28605" y="401056"/>
            <a:ext cx="3269673" cy="701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Felkészítő tanár: 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</a:rPr>
              <a:t>Sánta József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0957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332657"/>
            <a:ext cx="8229600" cy="800715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Robotika-Esztár kupa, FLL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964325" y="1849131"/>
            <a:ext cx="4348655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dirty="0">
                <a:latin typeface="Bell MT" panose="02020503060305020303" pitchFamily="18" charset="0"/>
              </a:rPr>
              <a:t>Kovács </a:t>
            </a:r>
            <a:r>
              <a:rPr lang="hu-HU" dirty="0" smtClean="0">
                <a:latin typeface="Bell MT" panose="02020503060305020303" pitchFamily="18" charset="0"/>
              </a:rPr>
              <a:t>Máté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Papp Bence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Somogyi Boglárka</a:t>
            </a:r>
          </a:p>
          <a:p>
            <a:pPr marL="0" indent="0" algn="ctr">
              <a:buNone/>
            </a:pPr>
            <a:r>
              <a:rPr lang="hu-HU" dirty="0">
                <a:latin typeface="Bell MT" panose="02020503060305020303" pitchFamily="18" charset="0"/>
              </a:rPr>
              <a:t>Nagy </a:t>
            </a:r>
            <a:r>
              <a:rPr lang="hu-HU" dirty="0" smtClean="0">
                <a:latin typeface="Bell MT" panose="02020503060305020303" pitchFamily="18" charset="0"/>
              </a:rPr>
              <a:t>László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Bíró Dániel</a:t>
            </a:r>
          </a:p>
          <a:p>
            <a:pPr marL="0" indent="0" algn="ctr">
              <a:buNone/>
            </a:pPr>
            <a:r>
              <a:rPr lang="hu-HU" dirty="0" err="1" smtClean="0">
                <a:latin typeface="Bell MT" panose="02020503060305020303" pitchFamily="18" charset="0"/>
              </a:rPr>
              <a:t>Remeczki</a:t>
            </a:r>
            <a:r>
              <a:rPr lang="hu-HU" dirty="0" smtClean="0">
                <a:latin typeface="Bell MT" panose="02020503060305020303" pitchFamily="18" charset="0"/>
              </a:rPr>
              <a:t> </a:t>
            </a:r>
            <a:r>
              <a:rPr lang="hu-HU" dirty="0">
                <a:latin typeface="Bell MT" panose="02020503060305020303" pitchFamily="18" charset="0"/>
              </a:rPr>
              <a:t>Petra </a:t>
            </a:r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(1. és 2. hely)</a:t>
            </a:r>
          </a:p>
          <a:p>
            <a:pPr marL="0" indent="0" algn="ctr">
              <a:buNone/>
            </a:pPr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Felkészítő : Polyák Martin</a:t>
            </a:r>
            <a:endParaRPr lang="hu-HU" dirty="0">
              <a:latin typeface="Bell MT" panose="02020503060305020303" pitchFamily="18" charset="0"/>
            </a:endParaRPr>
          </a:p>
        </p:txBody>
      </p:sp>
      <p:pic>
        <p:nvPicPr>
          <p:cNvPr id="5" name="Picture 2" descr="A képen a következők lehetnek: 6 ember, , mosolygó emberek, ülő emberek és belső té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565" y="1358682"/>
            <a:ext cx="5021092" cy="2440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565" y="4024800"/>
            <a:ext cx="5021092" cy="2440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42267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17683" y="530668"/>
            <a:ext cx="8229600" cy="924712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Természettudományos</a:t>
            </a:r>
            <a:r>
              <a:rPr lang="hu-HU" dirty="0" smtClean="0"/>
              <a:t> </a:t>
            </a:r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verseny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32483" y="2188231"/>
            <a:ext cx="5181600" cy="435133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hu-HU" dirty="0">
                <a:latin typeface="Bell MT" panose="02020503060305020303" pitchFamily="18" charset="0"/>
              </a:rPr>
              <a:t>A Debreceni Egyetemen részt vettünk az EFOP 3.4.4.-16-2017-00023 pályázat keretében szervezett Természettudományos Versenyen, ahol a </a:t>
            </a:r>
            <a:r>
              <a:rPr lang="hu-HU" b="1" dirty="0" err="1">
                <a:latin typeface="Bell MT" panose="02020503060305020303" pitchFamily="18" charset="0"/>
              </a:rPr>
              <a:t>Krajcsik</a:t>
            </a:r>
            <a:r>
              <a:rPr lang="hu-HU" b="1" dirty="0">
                <a:latin typeface="Bell MT" panose="02020503060305020303" pitchFamily="18" charset="0"/>
              </a:rPr>
              <a:t> Péter Viktor, Pető Roland és Szekeres Dániel </a:t>
            </a:r>
            <a:r>
              <a:rPr lang="hu-HU" dirty="0">
                <a:latin typeface="Bell MT" panose="02020503060305020303" pitchFamily="18" charset="0"/>
              </a:rPr>
              <a:t>alkotta csapatunk II. helyezést ért el.</a:t>
            </a:r>
          </a:p>
        </p:txBody>
      </p:sp>
      <p:pic>
        <p:nvPicPr>
          <p:cNvPr id="49154" name="Picture 2" descr="A képen a következők lehetnek: 7 ember, , mosolygó emberek, álló emberek, cipők és belső té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3" y="2046342"/>
            <a:ext cx="5268493" cy="3951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1796752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64776" y="204951"/>
            <a:ext cx="5814848" cy="898636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Szép magyar beszéd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20663" y="1308539"/>
            <a:ext cx="2866193" cy="4687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artalom helye 2"/>
          <p:cNvSpPr>
            <a:spLocks noGrp="1"/>
          </p:cNvSpPr>
          <p:nvPr>
            <p:ph sz="half" idx="2"/>
          </p:nvPr>
        </p:nvSpPr>
        <p:spPr>
          <a:xfrm>
            <a:off x="5856890" y="3138308"/>
            <a:ext cx="5181600" cy="1027934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err="1" smtClean="0">
                <a:latin typeface="Bell MT" panose="02020503060305020303" pitchFamily="18" charset="0"/>
              </a:rPr>
              <a:t>Reha</a:t>
            </a:r>
            <a:r>
              <a:rPr lang="hu-HU" dirty="0" smtClean="0">
                <a:latin typeface="Bell MT" panose="02020503060305020303" pitchFamily="18" charset="0"/>
              </a:rPr>
              <a:t> Nikolett (11.A) 3. helyezett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Felkészítő tanára: Soós Noémi</a:t>
            </a:r>
            <a:endParaRPr lang="hu-HU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925365"/>
      </p:ext>
    </p:extLst>
  </p:cSld>
  <p:clrMapOvr>
    <a:masterClrMapping/>
  </p:clrMapOvr>
  <p:transition>
    <p:cut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17987" y="815208"/>
            <a:ext cx="8229600" cy="635918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Tanulmányi mutatók: létszámok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99" y="2069796"/>
            <a:ext cx="5892088" cy="354152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92" y="2069795"/>
            <a:ext cx="5707942" cy="354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1734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39108" y="601812"/>
            <a:ext cx="9417269" cy="810964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dirty="0">
                <a:solidFill>
                  <a:schemeClr val="accent2"/>
                </a:solidFill>
                <a:latin typeface="Bell MT" panose="02020503060305020303" pitchFamily="18" charset="0"/>
              </a:rPr>
              <a:t>"Európa ifjú költője" elnevezésű műfordítóverseny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838200" y="1486885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Lakatos </a:t>
            </a:r>
            <a:r>
              <a:rPr lang="hu-HU" dirty="0">
                <a:latin typeface="Bell MT" panose="02020503060305020303" pitchFamily="18" charset="0"/>
              </a:rPr>
              <a:t>Viktória (12.D) országos 3. helyen végzett, </a:t>
            </a:r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err="1" smtClean="0">
                <a:latin typeface="Bell MT" panose="02020503060305020303" pitchFamily="18" charset="0"/>
              </a:rPr>
              <a:t>Humicskó</a:t>
            </a:r>
            <a:r>
              <a:rPr lang="hu-HU" dirty="0" smtClean="0">
                <a:latin typeface="Bell MT" panose="02020503060305020303" pitchFamily="18" charset="0"/>
              </a:rPr>
              <a:t> </a:t>
            </a:r>
            <a:r>
              <a:rPr lang="hu-HU" dirty="0">
                <a:latin typeface="Bell MT" panose="02020503060305020303" pitchFamily="18" charset="0"/>
              </a:rPr>
              <a:t>Gabriella (12.D) 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Fodor </a:t>
            </a:r>
            <a:r>
              <a:rPr lang="hu-HU" dirty="0">
                <a:latin typeface="Bell MT" panose="02020503060305020303" pitchFamily="18" charset="0"/>
              </a:rPr>
              <a:t>Fanni (11.D) </a:t>
            </a:r>
            <a:r>
              <a:rPr lang="hu-HU" dirty="0" smtClean="0">
                <a:latin typeface="Bell MT" panose="02020503060305020303" pitchFamily="18" charset="0"/>
              </a:rPr>
              <a:t>elismerő </a:t>
            </a:r>
            <a:r>
              <a:rPr lang="hu-HU" dirty="0">
                <a:latin typeface="Bell MT" panose="02020503060305020303" pitchFamily="18" charset="0"/>
              </a:rPr>
              <a:t>oklevelet </a:t>
            </a:r>
            <a:r>
              <a:rPr lang="hu-HU" dirty="0" smtClean="0">
                <a:latin typeface="Bell MT" panose="02020503060305020303" pitchFamily="18" charset="0"/>
              </a:rPr>
              <a:t>kapott</a:t>
            </a:r>
          </a:p>
          <a:p>
            <a:pPr marL="0" indent="0" algn="ctr">
              <a:buNone/>
            </a:pPr>
            <a:endParaRPr lang="hu-HU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>
                <a:latin typeface="Bell MT" panose="02020503060305020303" pitchFamily="18" charset="0"/>
              </a:rPr>
              <a:t>Felkészítő tanár: </a:t>
            </a:r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Takácsné </a:t>
            </a:r>
            <a:r>
              <a:rPr lang="hu-HU" dirty="0" err="1">
                <a:latin typeface="Bell MT" panose="02020503060305020303" pitchFamily="18" charset="0"/>
              </a:rPr>
              <a:t>Galatóczki</a:t>
            </a:r>
            <a:r>
              <a:rPr lang="hu-HU" dirty="0">
                <a:latin typeface="Bell MT" panose="02020503060305020303" pitchFamily="18" charset="0"/>
              </a:rPr>
              <a:t> Rita</a:t>
            </a:r>
          </a:p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7743" y="1825625"/>
            <a:ext cx="4898478" cy="3673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918056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476672"/>
            <a:ext cx="8229600" cy="792088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„Tudomány, ami összeköt”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36834" y="2298073"/>
            <a:ext cx="5181600" cy="2982858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Orosz Melitta 12. C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A Pécsi Tudományegyetem </a:t>
            </a:r>
          </a:p>
          <a:p>
            <a:pPr marL="0" indent="0" algn="ctr">
              <a:buNone/>
            </a:pPr>
            <a:r>
              <a:rPr lang="hu-HU" dirty="0">
                <a:latin typeface="Bell MT" panose="02020503060305020303" pitchFamily="18" charset="0"/>
              </a:rPr>
              <a:t>e</a:t>
            </a:r>
            <a:r>
              <a:rPr lang="hu-HU" dirty="0" smtClean="0">
                <a:latin typeface="Bell MT" panose="02020503060305020303" pitchFamily="18" charset="0"/>
              </a:rPr>
              <a:t>lismerő oklevelében részesült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Felkészítő tanára: </a:t>
            </a:r>
          </a:p>
          <a:p>
            <a:pPr marL="0" indent="0" algn="ctr">
              <a:buNone/>
            </a:pPr>
            <a:r>
              <a:rPr lang="hu-HU" dirty="0" err="1" smtClean="0">
                <a:latin typeface="Bell MT" panose="02020503060305020303" pitchFamily="18" charset="0"/>
              </a:rPr>
              <a:t>Siklódi-Baglyos</a:t>
            </a:r>
            <a:r>
              <a:rPr lang="hu-HU" dirty="0" smtClean="0">
                <a:latin typeface="Bell MT" panose="02020503060305020303" pitchFamily="18" charset="0"/>
              </a:rPr>
              <a:t> Beáta</a:t>
            </a:r>
            <a:endParaRPr lang="hu-HU" dirty="0">
              <a:latin typeface="Bell MT" panose="02020503060305020303" pitchFamily="18" charset="0"/>
            </a:endParaRPr>
          </a:p>
        </p:txBody>
      </p:sp>
      <p:pic>
        <p:nvPicPr>
          <p:cNvPr id="5" name="Picture 4" descr="https://scontent.fbud4-1.fna.fbcdn.net/v/t1.0-9/s960x960/88347121_2579753782240652_8156025208705122304_o.jpg?_nc_cat=100&amp;_nc_sid=8024bb&amp;_nc_ohc=Im6ReGp_y3sAX8sxiNp&amp;_nc_ht=scontent.fbud4-1.fna&amp;_nc_tp=7&amp;oh=737e2fee2a14d8e7b10b6db7df7c68a0&amp;oe=5F09EF5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755" y="1572558"/>
            <a:ext cx="3297704" cy="4433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1146011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04999" y="442623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Kulturális eredmények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36312" y="1782254"/>
            <a:ext cx="3941378" cy="291587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hu-HU" dirty="0">
                <a:latin typeface="Bell MT" panose="02020503060305020303" pitchFamily="18" charset="0"/>
              </a:rPr>
              <a:t>A Nyíregyházi Egyetem </a:t>
            </a:r>
            <a:r>
              <a:rPr lang="hu-HU" dirty="0" smtClean="0">
                <a:latin typeface="Bell MT" panose="02020503060305020303" pitchFamily="18" charset="0"/>
              </a:rPr>
              <a:t>VI</a:t>
            </a:r>
            <a:r>
              <a:rPr lang="hu-HU" dirty="0">
                <a:latin typeface="Bell MT" panose="02020503060305020303" pitchFamily="18" charset="0"/>
              </a:rPr>
              <a:t>. zenei </a:t>
            </a:r>
            <a:r>
              <a:rPr lang="hu-HU" dirty="0" smtClean="0">
                <a:latin typeface="Bell MT" panose="02020503060305020303" pitchFamily="18" charset="0"/>
              </a:rPr>
              <a:t>versenyén elért eredmények:</a:t>
            </a:r>
          </a:p>
          <a:p>
            <a:pPr marL="0" indent="0" algn="ctr">
              <a:buNone/>
            </a:pPr>
            <a:r>
              <a:rPr lang="hu-HU" b="1" dirty="0" smtClean="0">
                <a:latin typeface="Bell MT" panose="02020503060305020303" pitchFamily="18" charset="0"/>
              </a:rPr>
              <a:t>Bartha Anikó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zenetörténet </a:t>
            </a:r>
            <a:r>
              <a:rPr lang="hu-HU" dirty="0">
                <a:latin typeface="Bell MT" panose="02020503060305020303" pitchFamily="18" charset="0"/>
              </a:rPr>
              <a:t>és néprajz </a:t>
            </a:r>
            <a:r>
              <a:rPr lang="hu-HU" dirty="0" smtClean="0">
                <a:latin typeface="Bell MT" panose="02020503060305020303" pitchFamily="18" charset="0"/>
              </a:rPr>
              <a:t>kategória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 </a:t>
            </a:r>
            <a:r>
              <a:rPr lang="hu-HU" dirty="0">
                <a:latin typeface="Bell MT" panose="02020503060305020303" pitchFamily="18" charset="0"/>
              </a:rPr>
              <a:t>2. korcsoport: I. hely,</a:t>
            </a:r>
          </a:p>
          <a:p>
            <a:pPr marL="0" indent="0" algn="ctr">
              <a:buNone/>
            </a:pPr>
            <a:r>
              <a:rPr lang="hu-HU" b="1" dirty="0" err="1">
                <a:latin typeface="Bell MT" panose="02020503060305020303" pitchFamily="18" charset="0"/>
              </a:rPr>
              <a:t>Bereznai</a:t>
            </a:r>
            <a:r>
              <a:rPr lang="hu-HU" b="1" dirty="0">
                <a:latin typeface="Bell MT" panose="02020503060305020303" pitchFamily="18" charset="0"/>
              </a:rPr>
              <a:t> Boglárka és Lipcsei Hajnalka 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zenetörténet </a:t>
            </a:r>
            <a:r>
              <a:rPr lang="hu-HU" dirty="0">
                <a:latin typeface="Bell MT" panose="02020503060305020303" pitchFamily="18" charset="0"/>
              </a:rPr>
              <a:t>és néprajz kategória </a:t>
            </a:r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2</a:t>
            </a:r>
            <a:r>
              <a:rPr lang="hu-HU" dirty="0">
                <a:latin typeface="Bell MT" panose="02020503060305020303" pitchFamily="18" charset="0"/>
              </a:rPr>
              <a:t>. korcsoport: II. </a:t>
            </a:r>
            <a:r>
              <a:rPr lang="hu-HU" dirty="0" smtClean="0">
                <a:latin typeface="Bell MT" panose="02020503060305020303" pitchFamily="18" charset="0"/>
              </a:rPr>
              <a:t>hely</a:t>
            </a:r>
            <a:endParaRPr lang="hu-HU" dirty="0">
              <a:latin typeface="Bell MT" panose="02020503060305020303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01381" y="1765329"/>
            <a:ext cx="3066437" cy="3962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2299421" y="4812733"/>
            <a:ext cx="49111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err="1" smtClean="0">
                <a:latin typeface="Bell MT" panose="02020503060305020303" pitchFamily="18" charset="0"/>
              </a:rPr>
              <a:t>Vécsey-Vásárhelyi</a:t>
            </a:r>
            <a:r>
              <a:rPr lang="hu-HU" sz="2000" dirty="0" smtClean="0">
                <a:latin typeface="Bell MT" panose="02020503060305020303" pitchFamily="18" charset="0"/>
              </a:rPr>
              <a:t> Országos Kamara Néptánc és Népdaléneklési Versenyen</a:t>
            </a:r>
          </a:p>
          <a:p>
            <a:pPr algn="ctr"/>
            <a:endParaRPr lang="hu-HU" sz="2000" dirty="0" smtClean="0">
              <a:latin typeface="Bell MT" panose="02020503060305020303" pitchFamily="18" charset="0"/>
            </a:endParaRPr>
          </a:p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Czuczor Ramóna </a:t>
            </a:r>
            <a:r>
              <a:rPr lang="hu-HU" sz="2000" dirty="0" smtClean="0">
                <a:latin typeface="Bell MT" panose="02020503060305020303" pitchFamily="18" charset="0"/>
              </a:rPr>
              <a:t>3. helyezést ért el és </a:t>
            </a:r>
            <a:r>
              <a:rPr lang="hu-HU" sz="2000" b="1" dirty="0" smtClean="0">
                <a:latin typeface="Bell MT" panose="02020503060305020303" pitchFamily="18" charset="0"/>
              </a:rPr>
              <a:t>Bartha Anikó </a:t>
            </a:r>
            <a:r>
              <a:rPr lang="hu-HU" sz="2000" dirty="0" smtClean="0">
                <a:latin typeface="Bell MT" panose="02020503060305020303" pitchFamily="18" charset="0"/>
              </a:rPr>
              <a:t>különdíjat kap.</a:t>
            </a:r>
            <a:endParaRPr lang="hu-HU" sz="2000" dirty="0">
              <a:latin typeface="Bell MT" panose="02020503060305020303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477690" y="1765329"/>
            <a:ext cx="38354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Bell MT" panose="02020503060305020303" pitchFamily="18" charset="0"/>
              </a:rPr>
              <a:t>Lipcsei Hajnalka 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zenetörténet és néprajz kategória 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2. korcsoport: KÜLÖNDÍJ</a:t>
            </a:r>
          </a:p>
          <a:p>
            <a:pPr algn="ctr"/>
            <a:r>
              <a:rPr lang="hu-HU" sz="2000" b="1" dirty="0">
                <a:latin typeface="Bell MT" panose="02020503060305020303" pitchFamily="18" charset="0"/>
              </a:rPr>
              <a:t>Czuczor Ramóna 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népi hangszer kategória 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1. korcsoport: II. hely, népdaléneklés: II. hely</a:t>
            </a:r>
          </a:p>
        </p:txBody>
      </p:sp>
    </p:spTree>
    <p:extLst>
      <p:ext uri="{BB962C8B-B14F-4D97-AF65-F5344CB8AC3E}">
        <p14:creationId xmlns:p14="http://schemas.microsoft.com/office/powerpoint/2010/main" val="340620356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49669" y="483370"/>
            <a:ext cx="8229600" cy="852704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Kulturális eredmények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793826" y="3151236"/>
            <a:ext cx="4847897" cy="1042391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err="1" smtClean="0">
                <a:latin typeface="Bell MT" panose="02020503060305020303" pitchFamily="18" charset="0"/>
              </a:rPr>
              <a:t>Zalatnay</a:t>
            </a:r>
            <a:r>
              <a:rPr lang="hu-HU" dirty="0" smtClean="0">
                <a:latin typeface="Bell MT" panose="02020503060305020303" pitchFamily="18" charset="0"/>
              </a:rPr>
              <a:t> Gréta </a:t>
            </a:r>
          </a:p>
          <a:p>
            <a:pPr marL="0" indent="0" algn="ctr">
              <a:buNone/>
            </a:pPr>
            <a:r>
              <a:rPr lang="hu-HU" dirty="0" err="1" smtClean="0">
                <a:latin typeface="Bell MT" panose="02020503060305020303" pitchFamily="18" charset="0"/>
              </a:rPr>
              <a:t>Like</a:t>
            </a:r>
            <a:r>
              <a:rPr lang="hu-HU" dirty="0" smtClean="0">
                <a:latin typeface="Bell MT" panose="02020503060305020303" pitchFamily="18" charset="0"/>
              </a:rPr>
              <a:t> 2. helyezés</a:t>
            </a:r>
            <a:endParaRPr lang="hu-HU" dirty="0">
              <a:latin typeface="Bell MT" panose="02020503060305020303" pitchFamily="18" charset="0"/>
            </a:endParaRPr>
          </a:p>
        </p:txBody>
      </p:sp>
      <p:pic>
        <p:nvPicPr>
          <p:cNvPr id="70658" name="Picture 2" descr="A képen a következők lehetnek: 1 személ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014" y="1543154"/>
            <a:ext cx="2619641" cy="465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1768155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33159" y="656791"/>
            <a:ext cx="10501745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 Kulturális eredmények- SÉTA média program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84940" y="4038911"/>
            <a:ext cx="5654973" cy="2308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2538249" y="1385498"/>
            <a:ext cx="7348356" cy="23036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Sajtó és a tanulás</a:t>
            </a:r>
            <a:endParaRPr lang="hu-HU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Gyulai Dorina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Somos Zsuzsanna Sára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Felkészítő tanár: 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Dr. </a:t>
            </a:r>
            <a:r>
              <a:rPr lang="hu-HU" dirty="0" err="1" smtClean="0">
                <a:latin typeface="Bell MT" panose="02020503060305020303" pitchFamily="18" charset="0"/>
              </a:rPr>
              <a:t>Onderné</a:t>
            </a:r>
            <a:r>
              <a:rPr lang="hu-HU" dirty="0" smtClean="0">
                <a:latin typeface="Bell MT" panose="02020503060305020303" pitchFamily="18" charset="0"/>
              </a:rPr>
              <a:t> Szilágyi Tímea</a:t>
            </a:r>
            <a:endParaRPr lang="hu-HU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44356"/>
      </p:ext>
    </p:extLst>
  </p:cSld>
  <p:clrMapOvr>
    <a:masterClrMapping/>
  </p:clrMapOvr>
  <p:transition>
    <p:cut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6618" y="223237"/>
            <a:ext cx="11064766" cy="848820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Magyarország jó tanulója-jó sportolója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817245" y="1996098"/>
            <a:ext cx="3941740" cy="1125475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Révész Regina 9.D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Spartacus Torna Club</a:t>
            </a:r>
          </a:p>
          <a:p>
            <a:pPr marL="0" indent="0" algn="ctr">
              <a:buNone/>
            </a:pPr>
            <a:endParaRPr lang="hu-HU" dirty="0"/>
          </a:p>
        </p:txBody>
      </p:sp>
      <p:pic>
        <p:nvPicPr>
          <p:cNvPr id="5122" name="Picture 2" descr="Nem érhető el leírás a fényképhez.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3" t="4248" r="5632"/>
          <a:stretch/>
        </p:blipFill>
        <p:spPr bwMode="auto">
          <a:xfrm>
            <a:off x="6013431" y="1275084"/>
            <a:ext cx="3290852" cy="5158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51428"/>
          <a:stretch/>
        </p:blipFill>
        <p:spPr>
          <a:xfrm>
            <a:off x="3389587" y="3576855"/>
            <a:ext cx="2369398" cy="2856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5873355"/>
      </p:ext>
    </p:extLst>
  </p:cSld>
  <p:clrMapOvr>
    <a:masterClrMapping/>
  </p:clrMapOvr>
  <p:transition>
    <p:cut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92469" y="1240116"/>
            <a:ext cx="5215378" cy="708688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Aerobic diákolimpia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673772" y="2645431"/>
            <a:ext cx="5181600" cy="2336472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Fehér </a:t>
            </a:r>
            <a:r>
              <a:rPr lang="hu-HU" dirty="0">
                <a:latin typeface="Bell MT" panose="02020503060305020303" pitchFamily="18" charset="0"/>
              </a:rPr>
              <a:t>Petra (11.D) </a:t>
            </a:r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a </a:t>
            </a:r>
            <a:r>
              <a:rPr lang="hu-HU" dirty="0">
                <a:latin typeface="Bell MT" panose="02020503060305020303" pitchFamily="18" charset="0"/>
              </a:rPr>
              <a:t>nyíregyházi Spartacus Torna Club sportolójaként "felnőtt </a:t>
            </a:r>
            <a:r>
              <a:rPr lang="hu-HU" dirty="0" err="1">
                <a:latin typeface="Bell MT" panose="02020503060305020303" pitchFamily="18" charset="0"/>
              </a:rPr>
              <a:t>basic</a:t>
            </a:r>
            <a:r>
              <a:rPr lang="hu-HU" dirty="0">
                <a:latin typeface="Bell MT" panose="02020503060305020303" pitchFamily="18" charset="0"/>
              </a:rPr>
              <a:t>" kategóriában </a:t>
            </a:r>
            <a:r>
              <a:rPr lang="hu-HU" dirty="0" smtClean="0">
                <a:latin typeface="Bell MT" panose="02020503060305020303" pitchFamily="18" charset="0"/>
              </a:rPr>
              <a:t>országos </a:t>
            </a:r>
            <a:r>
              <a:rPr lang="hu-HU" dirty="0">
                <a:latin typeface="Bell MT" panose="02020503060305020303" pitchFamily="18" charset="0"/>
              </a:rPr>
              <a:t>2. </a:t>
            </a:r>
            <a:r>
              <a:rPr lang="hu-HU" dirty="0" smtClean="0">
                <a:latin typeface="Bell MT" panose="02020503060305020303" pitchFamily="18" charset="0"/>
              </a:rPr>
              <a:t>helyezést </a:t>
            </a:r>
            <a:r>
              <a:rPr lang="hu-HU" dirty="0">
                <a:latin typeface="Bell MT" panose="02020503060305020303" pitchFamily="18" charset="0"/>
              </a:rPr>
              <a:t>ért </a:t>
            </a:r>
            <a:r>
              <a:rPr lang="hu-HU" dirty="0" smtClean="0">
                <a:latin typeface="Bell MT" panose="02020503060305020303" pitchFamily="18" charset="0"/>
              </a:rPr>
              <a:t>el</a:t>
            </a:r>
            <a:endParaRPr lang="hu-HU" dirty="0">
              <a:latin typeface="Bell MT" panose="02020503060305020303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11887" y="796409"/>
            <a:ext cx="3587035" cy="5380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9051986"/>
      </p:ext>
    </p:extLst>
  </p:cSld>
  <p:clrMapOvr>
    <a:masterClrMapping/>
  </p:clrMapOvr>
  <p:transition>
    <p:cut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26615" y="33646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accent2"/>
                </a:solidFill>
                <a:latin typeface="Bell MT" panose="02020503060305020303" pitchFamily="18" charset="0"/>
              </a:rPr>
              <a:t>M</a:t>
            </a:r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egyei sportgála díjazottjai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pic>
        <p:nvPicPr>
          <p:cNvPr id="59394" name="Picture 2" descr="A képen a következők lehetnek: 2 ember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78"/>
          <a:stretch/>
        </p:blipFill>
        <p:spPr bwMode="auto">
          <a:xfrm>
            <a:off x="3029008" y="1300661"/>
            <a:ext cx="2722227" cy="4177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080349" y="5718903"/>
            <a:ext cx="1903029" cy="5153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400" dirty="0" smtClean="0">
                <a:latin typeface="Bell MT" panose="02020503060305020303" pitchFamily="18" charset="0"/>
              </a:rPr>
              <a:t>Laskai Írisz</a:t>
            </a:r>
            <a:endParaRPr lang="hu-HU" sz="2400" dirty="0">
              <a:latin typeface="Bell MT" panose="02020503060305020303" pitchFamily="18" charset="0"/>
            </a:endParaRPr>
          </a:p>
        </p:txBody>
      </p:sp>
      <p:pic>
        <p:nvPicPr>
          <p:cNvPr id="59396" name="Picture 4" descr="A képen a következők lehetnek: 4 ember, , mosolygó emberek, álló emberek és öltön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8" r="8784"/>
          <a:stretch/>
        </p:blipFill>
        <p:spPr bwMode="auto">
          <a:xfrm>
            <a:off x="5984541" y="1300661"/>
            <a:ext cx="4094647" cy="4177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églalap 4"/>
          <p:cNvSpPr/>
          <p:nvPr/>
        </p:nvSpPr>
        <p:spPr>
          <a:xfrm>
            <a:off x="3262312" y="5671272"/>
            <a:ext cx="2255617" cy="403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Bell MT" panose="02020503060305020303" pitchFamily="18" charset="0"/>
              </a:rPr>
              <a:t>Borza Laura</a:t>
            </a:r>
          </a:p>
        </p:txBody>
      </p:sp>
    </p:spTree>
    <p:extLst>
      <p:ext uri="{BB962C8B-B14F-4D97-AF65-F5344CB8AC3E}">
        <p14:creationId xmlns:p14="http://schemas.microsoft.com/office/powerpoint/2010/main" val="139825960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83976" y="470078"/>
            <a:ext cx="3071648" cy="959178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Tollaslabda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00807" y="1811743"/>
            <a:ext cx="5181600" cy="3392761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Vincze Gyöngyvér (10.D) tollaslabda megyei diákolimpia 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1. hely</a:t>
            </a:r>
          </a:p>
          <a:p>
            <a:pPr algn="ctr"/>
            <a:endParaRPr lang="hu-HU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Jakab Luca (11. D) tollaslabda megyei diákolimpia 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2. hely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8194" name="Picture 2" descr="Kids Girl Playing Badminton Isolated Stock Vector - Illustration ...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1"/>
          <a:stretch/>
        </p:blipFill>
        <p:spPr bwMode="auto">
          <a:xfrm>
            <a:off x="6847985" y="1987048"/>
            <a:ext cx="4376636" cy="3042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79341102"/>
      </p:ext>
    </p:extLst>
  </p:cSld>
  <p:clrMapOvr>
    <a:masterClrMapping/>
  </p:clrMapOvr>
  <p:transition>
    <p:cut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344049"/>
            <a:ext cx="8229600" cy="780696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Sportsikerek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2183523" y="1870677"/>
            <a:ext cx="4038600" cy="3757612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Ökölvívás (10.C</a:t>
            </a:r>
            <a:r>
              <a:rPr lang="hu-HU" dirty="0">
                <a:latin typeface="Bell MT" panose="02020503060305020303" pitchFamily="18" charset="0"/>
              </a:rPr>
              <a:t>) </a:t>
            </a:r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Varga </a:t>
            </a:r>
            <a:r>
              <a:rPr lang="hu-HU" dirty="0">
                <a:latin typeface="Bell MT" panose="02020503060305020303" pitchFamily="18" charset="0"/>
              </a:rPr>
              <a:t>Viktória </a:t>
            </a:r>
            <a:r>
              <a:rPr lang="hu-HU" dirty="0" smtClean="0">
                <a:latin typeface="Bell MT" panose="02020503060305020303" pitchFamily="18" charset="0"/>
              </a:rPr>
              <a:t>az országos </a:t>
            </a:r>
            <a:r>
              <a:rPr lang="hu-HU" dirty="0">
                <a:latin typeface="Bell MT" panose="02020503060305020303" pitchFamily="18" charset="0"/>
              </a:rPr>
              <a:t>ifjúsági bajnokságon 3. </a:t>
            </a:r>
            <a:r>
              <a:rPr lang="hu-HU" dirty="0" smtClean="0">
                <a:latin typeface="Bell MT" panose="02020503060305020303" pitchFamily="18" charset="0"/>
              </a:rPr>
              <a:t>helyen</a:t>
            </a:r>
            <a:endParaRPr lang="hu-HU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Illés </a:t>
            </a:r>
            <a:r>
              <a:rPr lang="hu-HU" dirty="0">
                <a:latin typeface="Bell MT" panose="02020503060305020303" pitchFamily="18" charset="0"/>
              </a:rPr>
              <a:t>Gréta </a:t>
            </a:r>
            <a:r>
              <a:rPr lang="hu-HU" dirty="0" smtClean="0">
                <a:latin typeface="Bell MT" panose="02020503060305020303" pitchFamily="18" charset="0"/>
              </a:rPr>
              <a:t>a junior 2</a:t>
            </a:r>
            <a:r>
              <a:rPr lang="hu-HU" dirty="0">
                <a:latin typeface="Bell MT" panose="02020503060305020303" pitchFamily="18" charset="0"/>
              </a:rPr>
              <a:t>. helyen </a:t>
            </a:r>
            <a:r>
              <a:rPr lang="hu-HU" dirty="0" smtClean="0">
                <a:latin typeface="Bell MT" panose="02020503060305020303" pitchFamily="18" charset="0"/>
              </a:rPr>
              <a:t>végzett</a:t>
            </a:r>
            <a:endParaRPr lang="hu-HU" dirty="0">
              <a:latin typeface="Bell MT" panose="02020503060305020303" pitchFamily="18" charset="0"/>
            </a:endParaRPr>
          </a:p>
        </p:txBody>
      </p:sp>
      <p:pic>
        <p:nvPicPr>
          <p:cNvPr id="61442" name="Picture 2" descr="A képen a következők lehetnek: 2 ember, , mosolygó emberek, álló emberek és belső té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225" y="1300848"/>
            <a:ext cx="3162820" cy="4897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2098946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10" y="272528"/>
            <a:ext cx="10570251" cy="622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7848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  Fiú kosárlabda </a:t>
            </a:r>
            <a:r>
              <a:rPr lang="hu-HU" dirty="0">
                <a:solidFill>
                  <a:schemeClr val="accent2"/>
                </a:solidFill>
                <a:latin typeface="Bell MT" panose="02020503060305020303" pitchFamily="18" charset="0"/>
              </a:rPr>
              <a:t>d</a:t>
            </a:r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iákolimpia megyei első hely, országos döntőbe jutott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92569" y="2235282"/>
            <a:ext cx="3886200" cy="2914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3069" y="2235282"/>
            <a:ext cx="3886200" cy="2914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églalap 3"/>
          <p:cNvSpPr/>
          <p:nvPr/>
        </p:nvSpPr>
        <p:spPr>
          <a:xfrm>
            <a:off x="6453914" y="5334486"/>
            <a:ext cx="389877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dirty="0">
                <a:solidFill>
                  <a:schemeClr val="tx1"/>
                </a:solidFill>
                <a:latin typeface="Bell MT" panose="02020503060305020303" pitchFamily="18" charset="0"/>
              </a:rPr>
              <a:t>Felkészítő tanár: Molnár Zoltán</a:t>
            </a:r>
          </a:p>
        </p:txBody>
      </p:sp>
    </p:spTree>
    <p:extLst>
      <p:ext uri="{BB962C8B-B14F-4D97-AF65-F5344CB8AC3E}">
        <p14:creationId xmlns:p14="http://schemas.microsoft.com/office/powerpoint/2010/main" val="782929218"/>
      </p:ext>
    </p:extLst>
  </p:cSld>
  <p:clrMapOvr>
    <a:masterClrMapping/>
  </p:clrMapOvr>
  <p:transition>
    <p:cut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75234" y="467605"/>
            <a:ext cx="3993931" cy="924712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Diákolimpia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762296" y="1772817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>
                <a:latin typeface="Bell MT" panose="02020503060305020303" pitchFamily="18" charset="0"/>
              </a:rPr>
              <a:t>A kosárlabda diákolimpia B33 megyei döntőjén lányaink </a:t>
            </a:r>
            <a:r>
              <a:rPr lang="hu-HU" dirty="0" smtClean="0">
                <a:latin typeface="Bell MT" panose="02020503060305020303" pitchFamily="18" charset="0"/>
              </a:rPr>
              <a:t>a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 </a:t>
            </a:r>
            <a:r>
              <a:rPr lang="hu-HU" dirty="0">
                <a:latin typeface="Bell MT" panose="02020503060305020303" pitchFamily="18" charset="0"/>
              </a:rPr>
              <a:t>2. helyen </a:t>
            </a:r>
            <a:r>
              <a:rPr lang="hu-HU" dirty="0" smtClean="0">
                <a:latin typeface="Bell MT" panose="02020503060305020303" pitchFamily="18" charset="0"/>
              </a:rPr>
              <a:t>végeztek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Országos elődöntő 6. hely</a:t>
            </a:r>
          </a:p>
          <a:p>
            <a:pPr marL="0" indent="0" algn="ctr">
              <a:buNone/>
            </a:pPr>
            <a:endParaRPr lang="hu-HU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>
                <a:latin typeface="Bell MT" panose="02020503060305020303" pitchFamily="18" charset="0"/>
              </a:rPr>
              <a:t>Csapattagok: </a:t>
            </a:r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Borza </a:t>
            </a:r>
            <a:r>
              <a:rPr lang="hu-HU" dirty="0">
                <a:latin typeface="Bell MT" panose="02020503060305020303" pitchFamily="18" charset="0"/>
              </a:rPr>
              <a:t>Laura, Erdei Nikolett, Jakab Luca, Mácsai Maja</a:t>
            </a:r>
          </a:p>
          <a:p>
            <a:endParaRPr lang="hu-HU" dirty="0"/>
          </a:p>
        </p:txBody>
      </p:sp>
      <p:pic>
        <p:nvPicPr>
          <p:cNvPr id="51202" name="Picture 2" descr="A képen a következők lehetnek: 4 ember, , mosolygó emberek, sportoló emberek, cipők és kosárlabdapály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772817"/>
            <a:ext cx="3144910" cy="4331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5421001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14952" y="518373"/>
            <a:ext cx="4451131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Fiú kézilabda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2207568" y="1358662"/>
            <a:ext cx="8002805" cy="1084994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Megyei 2. hely, országos elődöntő 3. hely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Felkészítő tanárok: Bartha Dénes, Molnár Zoltán</a:t>
            </a:r>
            <a:endParaRPr lang="hu-HU" dirty="0">
              <a:latin typeface="Bell MT" panose="02020503060305020303" pitchFamily="18" charset="0"/>
            </a:endParaRPr>
          </a:p>
        </p:txBody>
      </p:sp>
      <p:pic>
        <p:nvPicPr>
          <p:cNvPr id="72706" name="Picture 2" descr="A képen a következők lehetnek: 15 ember, kosárlabdapály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893" y="2647265"/>
            <a:ext cx="7563480" cy="3599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43367834"/>
      </p:ext>
    </p:extLst>
  </p:cSld>
  <p:clrMapOvr>
    <a:masterClrMapping/>
  </p:clrMapOvr>
  <p:transition>
    <p:cut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283779"/>
            <a:ext cx="8229600" cy="1387365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 Sport-női torna-megyei 2. hely</a:t>
            </a:r>
            <a:b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</a:b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703" t="14824" r="12474" b="11060"/>
          <a:stretch/>
        </p:blipFill>
        <p:spPr>
          <a:xfrm>
            <a:off x="1098810" y="2060847"/>
            <a:ext cx="5188344" cy="3705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479628" y="1720037"/>
            <a:ext cx="4650828" cy="4387581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Kohut Zsanett,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Fehér Petra, 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Sipos </a:t>
            </a:r>
            <a:r>
              <a:rPr lang="hu-HU" dirty="0">
                <a:latin typeface="Bell MT" panose="02020503060305020303" pitchFamily="18" charset="0"/>
              </a:rPr>
              <a:t>Dorina, </a:t>
            </a:r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Molnár </a:t>
            </a:r>
            <a:r>
              <a:rPr lang="hu-HU" dirty="0">
                <a:latin typeface="Bell MT" panose="02020503060305020303" pitchFamily="18" charset="0"/>
              </a:rPr>
              <a:t>Enikő, </a:t>
            </a:r>
            <a:endParaRPr lang="hu-HU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Ember </a:t>
            </a:r>
            <a:r>
              <a:rPr lang="hu-HU" dirty="0">
                <a:latin typeface="Bell MT" panose="02020503060305020303" pitchFamily="18" charset="0"/>
              </a:rPr>
              <a:t>Patrícia</a:t>
            </a:r>
            <a:r>
              <a:rPr lang="hu-HU" dirty="0" smtClean="0">
                <a:latin typeface="Bell MT" panose="02020503060305020303" pitchFamily="18" charset="0"/>
              </a:rPr>
              <a:t>,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Árokszállási Réka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Felkészítő tanár: 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Szabóné Kovács Gyöngyi</a:t>
            </a:r>
            <a:endParaRPr lang="hu-HU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8967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60428" y="440786"/>
            <a:ext cx="1944414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Foci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2117835" y="1166968"/>
            <a:ext cx="8229600" cy="1111833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Babus kupa 3. hely</a:t>
            </a:r>
          </a:p>
          <a:p>
            <a:pPr marL="0" indent="0" algn="ctr">
              <a:buNone/>
            </a:pPr>
            <a:r>
              <a:rPr lang="hu-HU" dirty="0" smtClean="0">
                <a:latin typeface="Bell MT" panose="02020503060305020303" pitchFamily="18" charset="0"/>
              </a:rPr>
              <a:t>Felkészítő tanár: Székely </a:t>
            </a:r>
            <a:r>
              <a:rPr lang="hu-HU" dirty="0">
                <a:latin typeface="Bell MT" panose="02020503060305020303" pitchFamily="18" charset="0"/>
              </a:rPr>
              <a:t>B</a:t>
            </a:r>
            <a:r>
              <a:rPr lang="hu-HU" dirty="0" smtClean="0">
                <a:latin typeface="Bell MT" panose="02020503060305020303" pitchFamily="18" charset="0"/>
              </a:rPr>
              <a:t>éla</a:t>
            </a:r>
            <a:endParaRPr lang="hu-HU" dirty="0">
              <a:latin typeface="Bell MT" panose="02020503060305020303" pitchFamily="18" charset="0"/>
            </a:endParaRPr>
          </a:p>
        </p:txBody>
      </p:sp>
      <p:pic>
        <p:nvPicPr>
          <p:cNvPr id="33794" name="Picture 2" descr="A képen a következők lehetnek: 9 ember, cipők, gyermek, kosárlabdapálya és belső té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779" y="2278801"/>
            <a:ext cx="5297711" cy="3973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72427681"/>
      </p:ext>
    </p:extLst>
  </p:cSld>
  <p:clrMapOvr>
    <a:masterClrMapping/>
  </p:clrMapOvr>
  <p:transition>
    <p:cut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65332" y="475611"/>
            <a:ext cx="2053444" cy="1325563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DÖK</a:t>
            </a:r>
            <a:endParaRPr lang="hu-HU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pic>
        <p:nvPicPr>
          <p:cNvPr id="84994" name="Picture 2" descr="A képen a következők lehetnek: 13 ember, , mosolygó emberek, ülő emberek és cipők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409" y="1901478"/>
            <a:ext cx="4044288" cy="303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Szövegdoboz 2"/>
          <p:cNvSpPr txBox="1"/>
          <p:nvPr/>
        </p:nvSpPr>
        <p:spPr>
          <a:xfrm>
            <a:off x="315311" y="1198883"/>
            <a:ext cx="24121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9.A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Molnár Eszter 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Balogh Abigél 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Nagy Rebeka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12380" y="2799321"/>
            <a:ext cx="201798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9.B</a:t>
            </a:r>
          </a:p>
          <a:p>
            <a:pPr algn="ctr"/>
            <a:r>
              <a:rPr lang="hu-HU" sz="2000" dirty="0" err="1">
                <a:latin typeface="Bell MT" panose="02020503060305020303" pitchFamily="18" charset="0"/>
              </a:rPr>
              <a:t>Klepács</a:t>
            </a:r>
            <a:r>
              <a:rPr lang="hu-HU" sz="2000" dirty="0">
                <a:latin typeface="Bell MT" panose="02020503060305020303" pitchFamily="18" charset="0"/>
              </a:rPr>
              <a:t> Klementina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Dankó Nóra Virág</a:t>
            </a:r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433552" y="4399759"/>
            <a:ext cx="217564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9. Ny/D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Árokszállási Réka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Káldi Száva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Hegyes Vilmos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Mező Dorottya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Nagy Bence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Tóth Noel </a:t>
            </a:r>
          </a:p>
          <a:p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2357347" y="3201260"/>
            <a:ext cx="26801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10.A</a:t>
            </a:r>
          </a:p>
          <a:p>
            <a:pPr algn="ctr"/>
            <a:r>
              <a:rPr lang="hu-HU" sz="2000" dirty="0" err="1">
                <a:latin typeface="Bell MT" panose="02020503060305020303" pitchFamily="18" charset="0"/>
              </a:rPr>
              <a:t>Gelegonya</a:t>
            </a:r>
            <a:r>
              <a:rPr lang="hu-HU" sz="2000" dirty="0">
                <a:latin typeface="Bell MT" panose="02020503060305020303" pitchFamily="18" charset="0"/>
              </a:rPr>
              <a:t> Dóra</a:t>
            </a:r>
          </a:p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374581" y="4230895"/>
            <a:ext cx="26959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10.B</a:t>
            </a:r>
          </a:p>
          <a:p>
            <a:pPr algn="ctr"/>
            <a:r>
              <a:rPr lang="hu-HU" sz="2000" dirty="0" err="1">
                <a:latin typeface="Bell MT" panose="02020503060305020303" pitchFamily="18" charset="0"/>
              </a:rPr>
              <a:t>Lipkovics</a:t>
            </a:r>
            <a:r>
              <a:rPr lang="hu-HU" sz="2000" dirty="0">
                <a:latin typeface="Bell MT" panose="02020503060305020303" pitchFamily="18" charset="0"/>
              </a:rPr>
              <a:t> Tamás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Csernus Regő</a:t>
            </a:r>
          </a:p>
          <a:p>
            <a:pPr algn="ctr"/>
            <a:r>
              <a:rPr lang="hu-HU" sz="2000" dirty="0" err="1">
                <a:latin typeface="Bell MT" panose="02020503060305020303" pitchFamily="18" charset="0"/>
              </a:rPr>
              <a:t>Sivadó</a:t>
            </a:r>
            <a:r>
              <a:rPr lang="hu-HU" sz="2000" dirty="0">
                <a:latin typeface="Bell MT" panose="02020503060305020303" pitchFamily="18" charset="0"/>
              </a:rPr>
              <a:t> Zita</a:t>
            </a:r>
          </a:p>
          <a:p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4912951" y="1198883"/>
            <a:ext cx="186526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10.D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Nagy Gréta</a:t>
            </a:r>
          </a:p>
          <a:p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805060" y="2129795"/>
            <a:ext cx="20810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11.B</a:t>
            </a:r>
          </a:p>
          <a:p>
            <a:pPr algn="ctr"/>
            <a:r>
              <a:rPr lang="hu-HU" sz="2000" dirty="0" smtClean="0">
                <a:latin typeface="Bell MT" panose="02020503060305020303" pitchFamily="18" charset="0"/>
              </a:rPr>
              <a:t>Páll </a:t>
            </a:r>
            <a:r>
              <a:rPr lang="hu-HU" sz="2000" dirty="0">
                <a:latin typeface="Bell MT" panose="02020503060305020303" pitchFamily="18" charset="0"/>
              </a:rPr>
              <a:t>Gábor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Márton Alexandra</a:t>
            </a:r>
          </a:p>
          <a:p>
            <a:pPr algn="ctr"/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722854" y="3611255"/>
            <a:ext cx="2333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11.C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Pető Roland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Verő Mihály</a:t>
            </a:r>
          </a:p>
          <a:p>
            <a:pPr algn="ctr"/>
            <a:endParaRPr lang="hu-HU" sz="2000" dirty="0">
              <a:latin typeface="Bell MT" panose="02020503060305020303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818776" y="4815803"/>
            <a:ext cx="219796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11.D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Kozák Mariann</a:t>
            </a:r>
          </a:p>
          <a:p>
            <a:pPr algn="ctr"/>
            <a:r>
              <a:rPr lang="hu-HU" sz="2000" dirty="0" err="1">
                <a:latin typeface="Bell MT" panose="02020503060305020303" pitchFamily="18" charset="0"/>
              </a:rPr>
              <a:t>Furda</a:t>
            </a:r>
            <a:r>
              <a:rPr lang="hu-HU" sz="2000" dirty="0">
                <a:latin typeface="Bell MT" panose="02020503060305020303" pitchFamily="18" charset="0"/>
              </a:rPr>
              <a:t> Fruzsina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Fodor Fanni</a:t>
            </a:r>
          </a:p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2408599" y="1935327"/>
            <a:ext cx="24594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9.D</a:t>
            </a:r>
          </a:p>
          <a:p>
            <a:pPr algn="ctr"/>
            <a:r>
              <a:rPr lang="hu-HU" sz="2000" dirty="0" err="1">
                <a:latin typeface="Bell MT" panose="02020503060305020303" pitchFamily="18" charset="0"/>
              </a:rPr>
              <a:t>Gavola</a:t>
            </a:r>
            <a:r>
              <a:rPr lang="hu-HU" sz="2000" dirty="0">
                <a:latin typeface="Bell MT" panose="02020503060305020303" pitchFamily="18" charset="0"/>
              </a:rPr>
              <a:t> </a:t>
            </a:r>
            <a:r>
              <a:rPr lang="hu-HU" sz="2000" dirty="0" smtClean="0">
                <a:latin typeface="Bell MT" panose="02020503060305020303" pitchFamily="18" charset="0"/>
              </a:rPr>
              <a:t>Bálint</a:t>
            </a:r>
            <a:endParaRPr lang="hu-HU" sz="2000" dirty="0">
              <a:latin typeface="Bell MT" panose="02020503060305020303" pitchFamily="18" charset="0"/>
            </a:endParaRP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Diószegi </a:t>
            </a:r>
            <a:r>
              <a:rPr lang="hu-HU" sz="2000" dirty="0" smtClean="0">
                <a:latin typeface="Bell MT" panose="02020503060305020303" pitchFamily="18" charset="0"/>
              </a:rPr>
              <a:t>Sára</a:t>
            </a:r>
            <a:endParaRPr lang="hu-HU" sz="2000" dirty="0">
              <a:latin typeface="Bell MT" panose="02020503060305020303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5979396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83" y="556307"/>
            <a:ext cx="11354178" cy="557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8942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40" y="398650"/>
            <a:ext cx="10381065" cy="611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56309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11" y="840086"/>
            <a:ext cx="11374776" cy="519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2167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053" y="509009"/>
            <a:ext cx="9932167" cy="583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5520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43" y="903147"/>
            <a:ext cx="11574531" cy="49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58244"/>
      </p:ext>
    </p:extLst>
  </p:cSld>
  <p:clrMapOvr>
    <a:masterClrMapping/>
  </p:clrMapOvr>
  <p:transition>
    <p:cut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8917" y="0"/>
            <a:ext cx="10515600" cy="1012771"/>
          </a:xfrm>
        </p:spPr>
        <p:txBody>
          <a:bodyPr>
            <a:normAutofit/>
          </a:bodyPr>
          <a:lstStyle/>
          <a:p>
            <a:pPr algn="ctr"/>
            <a:r>
              <a:rPr lang="hu-HU" sz="4000" dirty="0" smtClean="0">
                <a:solidFill>
                  <a:schemeClr val="accent2"/>
                </a:solidFill>
                <a:latin typeface="Bell MT" panose="02020503060305020303" pitchFamily="18" charset="0"/>
              </a:rPr>
              <a:t>Általános tantestületi dicséretben részesültek</a:t>
            </a:r>
            <a:endParaRPr lang="hu-HU" sz="4000" dirty="0">
              <a:solidFill>
                <a:schemeClr val="accent2"/>
              </a:solidFill>
              <a:latin typeface="Bell MT" panose="020205030603050203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20723" y="1174209"/>
            <a:ext cx="2522482" cy="530920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b="1" dirty="0" smtClean="0">
                <a:latin typeface="Bell MT" panose="02020503060305020303" pitchFamily="18" charset="0"/>
              </a:rPr>
              <a:t>9.A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dirty="0" err="1" smtClean="0">
                <a:latin typeface="Bell MT" panose="02020503060305020303" pitchFamily="18" charset="0"/>
              </a:rPr>
              <a:t>Gincsai</a:t>
            </a:r>
            <a:r>
              <a:rPr lang="hu-HU" sz="2000" dirty="0" smtClean="0">
                <a:latin typeface="Bell MT" panose="02020503060305020303" pitchFamily="18" charset="0"/>
              </a:rPr>
              <a:t> Zoltán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b="1" dirty="0" smtClean="0">
                <a:latin typeface="Bell MT" panose="02020503060305020303" pitchFamily="18" charset="0"/>
              </a:rPr>
              <a:t>9.B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dirty="0" smtClean="0">
                <a:latin typeface="Bell MT" panose="02020503060305020303" pitchFamily="18" charset="0"/>
              </a:rPr>
              <a:t>Somogyi Boglárka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b="1" dirty="0" smtClean="0">
                <a:latin typeface="Bell MT" panose="02020503060305020303" pitchFamily="18" charset="0"/>
              </a:rPr>
              <a:t>9.C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dirty="0">
                <a:latin typeface="Bell MT" panose="02020503060305020303" pitchFamily="18" charset="0"/>
              </a:rPr>
              <a:t>Gergely </a:t>
            </a:r>
            <a:r>
              <a:rPr lang="hu-HU" sz="2000" dirty="0" smtClean="0">
                <a:latin typeface="Bell MT" panose="02020503060305020303" pitchFamily="18" charset="0"/>
              </a:rPr>
              <a:t>Zsanett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dirty="0">
                <a:latin typeface="Bell MT" panose="02020503060305020303" pitchFamily="18" charset="0"/>
              </a:rPr>
              <a:t>Sőrés </a:t>
            </a:r>
            <a:r>
              <a:rPr lang="hu-HU" sz="2000" dirty="0" smtClean="0">
                <a:latin typeface="Bell MT" panose="02020503060305020303" pitchFamily="18" charset="0"/>
              </a:rPr>
              <a:t>Boglárka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dirty="0">
                <a:latin typeface="Bell MT" panose="02020503060305020303" pitchFamily="18" charset="0"/>
              </a:rPr>
              <a:t>Szoták Bianka</a:t>
            </a:r>
            <a:endParaRPr lang="hu-HU" sz="2000" dirty="0" smtClean="0">
              <a:latin typeface="Bell MT" panose="020205030603050203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b="1" dirty="0" smtClean="0">
                <a:latin typeface="Bell MT" panose="02020503060305020303" pitchFamily="18" charset="0"/>
              </a:rPr>
              <a:t>9.D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dirty="0">
                <a:latin typeface="Bell MT" panose="02020503060305020303" pitchFamily="18" charset="0"/>
              </a:rPr>
              <a:t>Kovács </a:t>
            </a:r>
            <a:r>
              <a:rPr lang="hu-HU" sz="2000" dirty="0" smtClean="0">
                <a:latin typeface="Bell MT" panose="02020503060305020303" pitchFamily="18" charset="0"/>
              </a:rPr>
              <a:t>Dominika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dirty="0">
                <a:latin typeface="Bell MT" panose="02020503060305020303" pitchFamily="18" charset="0"/>
              </a:rPr>
              <a:t>Lázár </a:t>
            </a:r>
            <a:r>
              <a:rPr lang="hu-HU" sz="2000" dirty="0" smtClean="0">
                <a:latin typeface="Bell MT" panose="02020503060305020303" pitchFamily="18" charset="0"/>
              </a:rPr>
              <a:t>Kristóf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dirty="0">
                <a:latin typeface="Bell MT" panose="02020503060305020303" pitchFamily="18" charset="0"/>
              </a:rPr>
              <a:t>Máté-Tóth </a:t>
            </a:r>
            <a:r>
              <a:rPr lang="hu-HU" sz="2000" dirty="0" smtClean="0">
                <a:latin typeface="Bell MT" panose="02020503060305020303" pitchFamily="18" charset="0"/>
              </a:rPr>
              <a:t>Eszter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dirty="0">
                <a:latin typeface="Bell MT" panose="02020503060305020303" pitchFamily="18" charset="0"/>
              </a:rPr>
              <a:t>Simon Gréta</a:t>
            </a:r>
            <a:endParaRPr lang="hu-HU" sz="2000" dirty="0" smtClean="0">
              <a:latin typeface="Bell MT" panose="020205030603050203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dirty="0">
                <a:latin typeface="Bell MT" panose="02020503060305020303" pitchFamily="18" charset="0"/>
              </a:rPr>
              <a:t>Terdik </a:t>
            </a:r>
            <a:r>
              <a:rPr lang="hu-HU" sz="2000" dirty="0" smtClean="0">
                <a:latin typeface="Bell MT" panose="02020503060305020303" pitchFamily="18" charset="0"/>
              </a:rPr>
              <a:t>Melinda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2000" b="1" dirty="0">
                <a:latin typeface="Bell MT" panose="02020503060305020303" pitchFamily="18" charset="0"/>
              </a:rPr>
              <a:t>9.Ny/D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2000" dirty="0">
                <a:latin typeface="Bell MT" panose="02020503060305020303" pitchFamily="18" charset="0"/>
              </a:rPr>
              <a:t>Kapitány Hanna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2000" dirty="0">
                <a:latin typeface="Bell MT" panose="02020503060305020303" pitchFamily="18" charset="0"/>
              </a:rPr>
              <a:t>Róka Eszter Lili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2000" dirty="0">
              <a:latin typeface="Bell MT" panose="02020503060305020303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342499" y="1174209"/>
            <a:ext cx="24725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10.A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Korányi </a:t>
            </a:r>
            <a:r>
              <a:rPr lang="hu-HU" sz="2000" dirty="0" smtClean="0">
                <a:latin typeface="Bell MT" panose="02020503060305020303" pitchFamily="18" charset="0"/>
              </a:rPr>
              <a:t>Virág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Nagy </a:t>
            </a:r>
            <a:r>
              <a:rPr lang="hu-HU" sz="2000" dirty="0" smtClean="0">
                <a:latin typeface="Bell MT" panose="02020503060305020303" pitchFamily="18" charset="0"/>
              </a:rPr>
              <a:t>Evelin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Szabó </a:t>
            </a:r>
            <a:r>
              <a:rPr lang="hu-HU" sz="2000" dirty="0" smtClean="0">
                <a:latin typeface="Bell MT" panose="02020503060305020303" pitchFamily="18" charset="0"/>
              </a:rPr>
              <a:t>Anikó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Szabó </a:t>
            </a:r>
            <a:r>
              <a:rPr lang="hu-HU" sz="2000" dirty="0" smtClean="0">
                <a:latin typeface="Bell MT" panose="02020503060305020303" pitchFamily="18" charset="0"/>
              </a:rPr>
              <a:t>Inez</a:t>
            </a:r>
          </a:p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10.B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Aranyosi </a:t>
            </a:r>
            <a:r>
              <a:rPr lang="hu-HU" sz="2000" dirty="0" smtClean="0">
                <a:latin typeface="Bell MT" panose="02020503060305020303" pitchFamily="18" charset="0"/>
              </a:rPr>
              <a:t>Réka</a:t>
            </a:r>
          </a:p>
          <a:p>
            <a:pPr algn="ctr"/>
            <a:r>
              <a:rPr lang="hu-HU" sz="2000" dirty="0" err="1">
                <a:latin typeface="Bell MT" panose="02020503060305020303" pitchFamily="18" charset="0"/>
              </a:rPr>
              <a:t>Barnóth</a:t>
            </a:r>
            <a:r>
              <a:rPr lang="hu-HU" sz="2000" dirty="0">
                <a:latin typeface="Bell MT" panose="02020503060305020303" pitchFamily="18" charset="0"/>
              </a:rPr>
              <a:t> </a:t>
            </a:r>
            <a:r>
              <a:rPr lang="hu-HU" sz="2000" dirty="0" smtClean="0">
                <a:latin typeface="Bell MT" panose="02020503060305020303" pitchFamily="18" charset="0"/>
              </a:rPr>
              <a:t>Lili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Gégény </a:t>
            </a:r>
            <a:r>
              <a:rPr lang="hu-HU" sz="2000" dirty="0" smtClean="0">
                <a:latin typeface="Bell MT" panose="02020503060305020303" pitchFamily="18" charset="0"/>
              </a:rPr>
              <a:t>Boglárka</a:t>
            </a:r>
          </a:p>
          <a:p>
            <a:pPr algn="ctr"/>
            <a:r>
              <a:rPr lang="hu-HU" sz="2000" dirty="0" err="1">
                <a:latin typeface="Bell MT" panose="02020503060305020303" pitchFamily="18" charset="0"/>
              </a:rPr>
              <a:t>Palsák</a:t>
            </a:r>
            <a:r>
              <a:rPr lang="hu-HU" sz="2000" dirty="0">
                <a:latin typeface="Bell MT" panose="02020503060305020303" pitchFamily="18" charset="0"/>
              </a:rPr>
              <a:t> </a:t>
            </a:r>
            <a:r>
              <a:rPr lang="hu-HU" sz="2000" dirty="0" smtClean="0">
                <a:latin typeface="Bell MT" panose="02020503060305020303" pitchFamily="18" charset="0"/>
              </a:rPr>
              <a:t>Barbara</a:t>
            </a:r>
          </a:p>
          <a:p>
            <a:pPr algn="ctr"/>
            <a:r>
              <a:rPr lang="hu-HU" sz="2000" dirty="0" err="1">
                <a:latin typeface="Bell MT" panose="02020503060305020303" pitchFamily="18" charset="0"/>
              </a:rPr>
              <a:t>Sivadó</a:t>
            </a:r>
            <a:r>
              <a:rPr lang="hu-HU" sz="2000" dirty="0">
                <a:latin typeface="Bell MT" panose="02020503060305020303" pitchFamily="18" charset="0"/>
              </a:rPr>
              <a:t> </a:t>
            </a:r>
            <a:r>
              <a:rPr lang="hu-HU" sz="2000" dirty="0" smtClean="0">
                <a:latin typeface="Bell MT" panose="02020503060305020303" pitchFamily="18" charset="0"/>
              </a:rPr>
              <a:t>Zita</a:t>
            </a:r>
          </a:p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10.D</a:t>
            </a:r>
          </a:p>
          <a:p>
            <a:pPr algn="ctr"/>
            <a:r>
              <a:rPr lang="hu-HU" sz="2000" dirty="0" err="1">
                <a:latin typeface="Bell MT" panose="02020503060305020303" pitchFamily="18" charset="0"/>
              </a:rPr>
              <a:t>Inzsöl</a:t>
            </a:r>
            <a:r>
              <a:rPr lang="hu-HU" sz="2000" dirty="0">
                <a:latin typeface="Bell MT" panose="02020503060305020303" pitchFamily="18" charset="0"/>
              </a:rPr>
              <a:t> </a:t>
            </a:r>
            <a:r>
              <a:rPr lang="hu-HU" sz="2000" dirty="0" smtClean="0">
                <a:latin typeface="Bell MT" panose="02020503060305020303" pitchFamily="18" charset="0"/>
              </a:rPr>
              <a:t>Zsombor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Tar Benjámin </a:t>
            </a:r>
            <a:r>
              <a:rPr lang="hu-HU" sz="2000" dirty="0" smtClean="0">
                <a:latin typeface="Bell MT" panose="02020503060305020303" pitchFamily="18" charset="0"/>
              </a:rPr>
              <a:t>Gergő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Torkos Lilla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4640323" y="1195631"/>
            <a:ext cx="25697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11.A</a:t>
            </a:r>
          </a:p>
          <a:p>
            <a:pPr algn="ctr"/>
            <a:r>
              <a:rPr lang="hu-HU" sz="2000" dirty="0" err="1">
                <a:latin typeface="Bell MT" panose="02020503060305020303" pitchFamily="18" charset="0"/>
              </a:rPr>
              <a:t>Kander</a:t>
            </a:r>
            <a:r>
              <a:rPr lang="hu-HU" sz="2000" dirty="0">
                <a:latin typeface="Bell MT" panose="02020503060305020303" pitchFamily="18" charset="0"/>
              </a:rPr>
              <a:t> </a:t>
            </a:r>
            <a:r>
              <a:rPr lang="hu-HU" sz="2000" dirty="0" smtClean="0">
                <a:latin typeface="Bell MT" panose="02020503060305020303" pitchFamily="18" charset="0"/>
              </a:rPr>
              <a:t>Levente</a:t>
            </a:r>
          </a:p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11.B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Bagoly </a:t>
            </a:r>
            <a:r>
              <a:rPr lang="hu-HU" sz="2000" dirty="0" smtClean="0">
                <a:latin typeface="Bell MT" panose="02020503060305020303" pitchFamily="18" charset="0"/>
              </a:rPr>
              <a:t>Zsófia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Kassai Boglárka </a:t>
            </a:r>
            <a:r>
              <a:rPr lang="hu-HU" sz="2000" dirty="0" smtClean="0">
                <a:latin typeface="Bell MT" panose="02020503060305020303" pitchFamily="18" charset="0"/>
              </a:rPr>
              <a:t>Dóra</a:t>
            </a:r>
          </a:p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11.C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Bukta </a:t>
            </a:r>
            <a:r>
              <a:rPr lang="hu-HU" sz="2000" dirty="0" smtClean="0">
                <a:latin typeface="Bell MT" panose="02020503060305020303" pitchFamily="18" charset="0"/>
              </a:rPr>
              <a:t>Kinga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Erdei </a:t>
            </a:r>
            <a:r>
              <a:rPr lang="hu-HU" sz="2000" dirty="0" smtClean="0">
                <a:latin typeface="Bell MT" panose="02020503060305020303" pitchFamily="18" charset="0"/>
              </a:rPr>
              <a:t>Krisztina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Gyulai </a:t>
            </a:r>
            <a:r>
              <a:rPr lang="hu-HU" sz="2000" dirty="0" smtClean="0">
                <a:latin typeface="Bell MT" panose="02020503060305020303" pitchFamily="18" charset="0"/>
              </a:rPr>
              <a:t>Dorina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Kocsis </a:t>
            </a:r>
            <a:r>
              <a:rPr lang="hu-HU" sz="2000" dirty="0" smtClean="0">
                <a:latin typeface="Bell MT" panose="02020503060305020303" pitchFamily="18" charset="0"/>
              </a:rPr>
              <a:t>Viktória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Lakatos </a:t>
            </a:r>
            <a:r>
              <a:rPr lang="hu-HU" sz="2000" dirty="0" smtClean="0">
                <a:latin typeface="Bell MT" panose="02020503060305020303" pitchFamily="18" charset="0"/>
              </a:rPr>
              <a:t>Levente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Somos Zsuzsanna </a:t>
            </a:r>
            <a:r>
              <a:rPr lang="hu-HU" sz="2000" dirty="0" smtClean="0">
                <a:latin typeface="Bell MT" panose="02020503060305020303" pitchFamily="18" charset="0"/>
              </a:rPr>
              <a:t>Sára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Verő </a:t>
            </a:r>
            <a:r>
              <a:rPr lang="hu-HU" sz="2000" dirty="0" smtClean="0">
                <a:latin typeface="Bell MT" panose="02020503060305020303" pitchFamily="18" charset="0"/>
              </a:rPr>
              <a:t>Mihály</a:t>
            </a:r>
          </a:p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11.D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Fodor </a:t>
            </a:r>
            <a:r>
              <a:rPr lang="hu-HU" sz="2000" dirty="0" smtClean="0">
                <a:latin typeface="Bell MT" panose="02020503060305020303" pitchFamily="18" charset="0"/>
              </a:rPr>
              <a:t>Fanni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Vastag Emese</a:t>
            </a:r>
            <a:endParaRPr lang="hu-HU" sz="2000" dirty="0" smtClean="0">
              <a:latin typeface="Bell MT" panose="02020503060305020303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210102" y="1205065"/>
            <a:ext cx="2314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12.A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Borza </a:t>
            </a:r>
            <a:r>
              <a:rPr lang="hu-HU" sz="2000" dirty="0" smtClean="0">
                <a:latin typeface="Bell MT" panose="02020503060305020303" pitchFamily="18" charset="0"/>
              </a:rPr>
              <a:t>Laura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Cserhalmi </a:t>
            </a:r>
            <a:r>
              <a:rPr lang="hu-HU" sz="2000" dirty="0" smtClean="0">
                <a:latin typeface="Bell MT" panose="02020503060305020303" pitchFamily="18" charset="0"/>
              </a:rPr>
              <a:t>Dorián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Erdei </a:t>
            </a:r>
            <a:r>
              <a:rPr lang="hu-HU" sz="2000" dirty="0" smtClean="0">
                <a:latin typeface="Bell MT" panose="02020503060305020303" pitchFamily="18" charset="0"/>
              </a:rPr>
              <a:t>Nikolett</a:t>
            </a:r>
          </a:p>
          <a:p>
            <a:pPr algn="ctr"/>
            <a:r>
              <a:rPr lang="hu-HU" sz="2000" dirty="0" err="1">
                <a:latin typeface="Bell MT" panose="02020503060305020303" pitchFamily="18" charset="0"/>
              </a:rPr>
              <a:t>Galgon</a:t>
            </a:r>
            <a:r>
              <a:rPr lang="hu-HU" sz="2000" dirty="0">
                <a:latin typeface="Bell MT" panose="02020503060305020303" pitchFamily="18" charset="0"/>
              </a:rPr>
              <a:t> </a:t>
            </a:r>
            <a:r>
              <a:rPr lang="hu-HU" sz="2000" dirty="0" smtClean="0">
                <a:latin typeface="Bell MT" panose="02020503060305020303" pitchFamily="18" charset="0"/>
              </a:rPr>
              <a:t>Hanna</a:t>
            </a:r>
          </a:p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12.B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Papp Laura </a:t>
            </a:r>
            <a:r>
              <a:rPr lang="hu-HU" sz="2000" dirty="0" smtClean="0">
                <a:latin typeface="Bell MT" panose="02020503060305020303" pitchFamily="18" charset="0"/>
              </a:rPr>
              <a:t>Katinka</a:t>
            </a:r>
          </a:p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12.C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Bálint </a:t>
            </a:r>
            <a:r>
              <a:rPr lang="hu-HU" sz="2000" dirty="0" smtClean="0">
                <a:latin typeface="Bell MT" panose="02020503060305020303" pitchFamily="18" charset="0"/>
              </a:rPr>
              <a:t>Eszter</a:t>
            </a:r>
          </a:p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12.D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Czuczor </a:t>
            </a:r>
            <a:r>
              <a:rPr lang="hu-HU" sz="2000" dirty="0" smtClean="0">
                <a:latin typeface="Bell MT" panose="02020503060305020303" pitchFamily="18" charset="0"/>
              </a:rPr>
              <a:t>Laura</a:t>
            </a:r>
          </a:p>
          <a:p>
            <a:pPr algn="ctr"/>
            <a:r>
              <a:rPr lang="hu-HU" sz="2000" dirty="0" err="1">
                <a:latin typeface="Bell MT" panose="02020503060305020303" pitchFamily="18" charset="0"/>
              </a:rPr>
              <a:t>Kropkó</a:t>
            </a:r>
            <a:r>
              <a:rPr lang="hu-HU" sz="2000" dirty="0">
                <a:latin typeface="Bell MT" panose="02020503060305020303" pitchFamily="18" charset="0"/>
              </a:rPr>
              <a:t> </a:t>
            </a:r>
            <a:r>
              <a:rPr lang="hu-HU" sz="2000" dirty="0" smtClean="0">
                <a:latin typeface="Bell MT" panose="02020503060305020303" pitchFamily="18" charset="0"/>
              </a:rPr>
              <a:t>Ádám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Lakatos </a:t>
            </a:r>
            <a:r>
              <a:rPr lang="hu-HU" sz="2000" dirty="0" smtClean="0">
                <a:latin typeface="Bell MT" panose="02020503060305020303" pitchFamily="18" charset="0"/>
              </a:rPr>
              <a:t>Viktória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Máté-Tóth  </a:t>
            </a:r>
            <a:r>
              <a:rPr lang="hu-HU" sz="2000" dirty="0" smtClean="0">
                <a:latin typeface="Bell MT" panose="02020503060305020303" pitchFamily="18" charset="0"/>
              </a:rPr>
              <a:t>Zsófia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Szilágyi </a:t>
            </a:r>
            <a:r>
              <a:rPr lang="hu-HU" sz="2000" dirty="0" smtClean="0">
                <a:latin typeface="Bell MT" panose="02020503060305020303" pitchFamily="18" charset="0"/>
              </a:rPr>
              <a:t>Szilvia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Virág </a:t>
            </a:r>
            <a:r>
              <a:rPr lang="hu-HU" sz="2000" dirty="0" smtClean="0">
                <a:latin typeface="Bell MT" panose="02020503060305020303" pitchFamily="18" charset="0"/>
              </a:rPr>
              <a:t>Zsuzsa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9492161" y="1205065"/>
            <a:ext cx="24278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Bell MT" panose="02020503060305020303" pitchFamily="18" charset="0"/>
              </a:rPr>
              <a:t>12.E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Bodnár </a:t>
            </a:r>
            <a:r>
              <a:rPr lang="hu-HU" sz="2000" dirty="0" smtClean="0">
                <a:latin typeface="Bell MT" panose="02020503060305020303" pitchFamily="18" charset="0"/>
              </a:rPr>
              <a:t>Bea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D. Nagy </a:t>
            </a:r>
            <a:r>
              <a:rPr lang="hu-HU" sz="2000" dirty="0" smtClean="0">
                <a:latin typeface="Bell MT" panose="02020503060305020303" pitchFamily="18" charset="0"/>
              </a:rPr>
              <a:t>Laura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Molnár </a:t>
            </a:r>
            <a:r>
              <a:rPr lang="hu-HU" sz="2000" dirty="0" smtClean="0">
                <a:latin typeface="Bell MT" panose="02020503060305020303" pitchFamily="18" charset="0"/>
              </a:rPr>
              <a:t>Anna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Molnár </a:t>
            </a:r>
            <a:r>
              <a:rPr lang="hu-HU" sz="2000" dirty="0" smtClean="0">
                <a:latin typeface="Bell MT" panose="02020503060305020303" pitchFamily="18" charset="0"/>
              </a:rPr>
              <a:t>Vanda</a:t>
            </a:r>
          </a:p>
          <a:p>
            <a:pPr algn="ctr"/>
            <a:r>
              <a:rPr lang="hu-HU" sz="2000" dirty="0">
                <a:latin typeface="Bell MT" panose="02020503060305020303" pitchFamily="18" charset="0"/>
              </a:rPr>
              <a:t>Somogyi </a:t>
            </a:r>
            <a:r>
              <a:rPr lang="hu-HU" sz="2000" dirty="0" smtClean="0">
                <a:latin typeface="Bell MT" panose="02020503060305020303" pitchFamily="18" charset="0"/>
              </a:rPr>
              <a:t>Mónika</a:t>
            </a:r>
          </a:p>
          <a:p>
            <a:pPr algn="ctr"/>
            <a:r>
              <a:rPr lang="hu-HU" sz="2000" dirty="0" err="1">
                <a:latin typeface="Bell MT" panose="02020503060305020303" pitchFamily="18" charset="0"/>
              </a:rPr>
              <a:t>Signorelli</a:t>
            </a:r>
            <a:r>
              <a:rPr lang="hu-HU" sz="2000" dirty="0">
                <a:latin typeface="Bell MT" panose="02020503060305020303" pitchFamily="18" charset="0"/>
              </a:rPr>
              <a:t> Barbara</a:t>
            </a:r>
          </a:p>
        </p:txBody>
      </p:sp>
    </p:spTree>
    <p:extLst>
      <p:ext uri="{BB962C8B-B14F-4D97-AF65-F5344CB8AC3E}">
        <p14:creationId xmlns:p14="http://schemas.microsoft.com/office/powerpoint/2010/main" val="381738672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748</Words>
  <Application>Microsoft Office PowerPoint</Application>
  <PresentationFormat>Szélesvásznú</PresentationFormat>
  <Paragraphs>254</Paragraphs>
  <Slides>35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1" baseType="lpstr">
      <vt:lpstr>Arial</vt:lpstr>
      <vt:lpstr>Bell MT</vt:lpstr>
      <vt:lpstr>Bodoni MT</vt:lpstr>
      <vt:lpstr>Calibri</vt:lpstr>
      <vt:lpstr>Calibri Light</vt:lpstr>
      <vt:lpstr>Office-téma</vt:lpstr>
      <vt:lpstr>Eredményeink  2019/2020</vt:lpstr>
      <vt:lpstr>Tanulmányi mutatók: létszámok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Általános tantestületi dicséretben részesültek</vt:lpstr>
      <vt:lpstr>Zrínyi Ilona-emlékérem Máté-Tóth Zsófia (12.D)</vt:lpstr>
      <vt:lpstr>Legjobb érettségizők</vt:lpstr>
      <vt:lpstr>Országos/megyei versenyeredmények</vt:lpstr>
      <vt:lpstr>Országos francia nyelvi verseny</vt:lpstr>
      <vt:lpstr>Nyelvi versenyek</vt:lpstr>
      <vt:lpstr>Stockholmi Ifjúsági  Vízdíj országos döntője: Barnóth Lili Zsigó Zsálya Borbála  10. B</vt:lpstr>
      <vt:lpstr>Sziporka matematika</vt:lpstr>
      <vt:lpstr>Robotika-Esztár kupa, FLL</vt:lpstr>
      <vt:lpstr>Természettudományos verseny</vt:lpstr>
      <vt:lpstr>Szép magyar beszéd</vt:lpstr>
      <vt:lpstr>"Európa ifjú költője" elnevezésű műfordítóverseny</vt:lpstr>
      <vt:lpstr>„Tudomány, ami összeköt”</vt:lpstr>
      <vt:lpstr>Kulturális eredmények</vt:lpstr>
      <vt:lpstr>Kulturális eredmények</vt:lpstr>
      <vt:lpstr> Kulturális eredmények- SÉTA média program</vt:lpstr>
      <vt:lpstr>Magyarország jó tanulója-jó sportolója</vt:lpstr>
      <vt:lpstr>Aerobic diákolimpia</vt:lpstr>
      <vt:lpstr>Megyei sportgála díjazottjai</vt:lpstr>
      <vt:lpstr>Tollaslabda</vt:lpstr>
      <vt:lpstr>Sportsikerek</vt:lpstr>
      <vt:lpstr>  Fiú kosárlabda diákolimpia megyei első hely, országos döntőbe jutott</vt:lpstr>
      <vt:lpstr>Diákolimpia</vt:lpstr>
      <vt:lpstr>Fiú kézilabda</vt:lpstr>
      <vt:lpstr> Sport-női torna-megyei 2. hely </vt:lpstr>
      <vt:lpstr>Foci</vt:lpstr>
      <vt:lpstr>DÖK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Eredményeink 2019/2020</dc:title>
  <dc:creator>Huszárné Kádár Ibolya</dc:creator>
  <cp:lastModifiedBy>admin</cp:lastModifiedBy>
  <cp:revision>43</cp:revision>
  <dcterms:created xsi:type="dcterms:W3CDTF">2020-06-15T19:18:41Z</dcterms:created>
  <dcterms:modified xsi:type="dcterms:W3CDTF">2020-06-17T10:19:16Z</dcterms:modified>
</cp:coreProperties>
</file>