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362" r:id="rId3"/>
    <p:sldId id="262" r:id="rId4"/>
    <p:sldId id="366" r:id="rId5"/>
    <p:sldId id="365" r:id="rId6"/>
    <p:sldId id="367" r:id="rId7"/>
    <p:sldId id="369" r:id="rId8"/>
    <p:sldId id="368" r:id="rId9"/>
    <p:sldId id="296" r:id="rId10"/>
    <p:sldId id="344" r:id="rId11"/>
    <p:sldId id="370" r:id="rId12"/>
    <p:sldId id="352" r:id="rId13"/>
    <p:sldId id="371" r:id="rId14"/>
    <p:sldId id="325" r:id="rId15"/>
    <p:sldId id="326" r:id="rId16"/>
    <p:sldId id="327" r:id="rId17"/>
    <p:sldId id="372" r:id="rId18"/>
    <p:sldId id="342" r:id="rId19"/>
    <p:sldId id="354" r:id="rId20"/>
    <p:sldId id="341" r:id="rId21"/>
    <p:sldId id="276" r:id="rId22"/>
    <p:sldId id="280" r:id="rId23"/>
    <p:sldId id="334"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65" d="100"/>
          <a:sy n="65" d="100"/>
        </p:scale>
        <p:origin x="134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1">
                  <a:lumMod val="75000"/>
                </a:schemeClr>
              </a:solidFill>
            </c:spPr>
            <c:extLst>
              <c:ext xmlns:c16="http://schemas.microsoft.com/office/drawing/2014/chart" uri="{C3380CC4-5D6E-409C-BE32-E72D297353CC}">
                <c16:uniqueId val="{00000001-1316-4B73-B162-7930B87C2DF8}"/>
              </c:ext>
            </c:extLst>
          </c:dPt>
          <c:dLbls>
            <c:spPr>
              <a:noFill/>
              <a:ln>
                <a:noFill/>
              </a:ln>
              <a:effectLst/>
            </c:spPr>
            <c:txPr>
              <a:bodyPr/>
              <a:lstStyle/>
              <a:p>
                <a:pPr>
                  <a:defRPr sz="2400"/>
                </a:pPr>
                <a:endParaRPr lang="hu-HU"/>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Munka1!$A$2:$A$5</c:f>
              <c:strCache>
                <c:ptCount val="4"/>
                <c:pt idx="0">
                  <c:v>osztályzatok</c:v>
                </c:pt>
                <c:pt idx="1">
                  <c:v>érettségi</c:v>
                </c:pt>
                <c:pt idx="2">
                  <c:v>vizsga</c:v>
                </c:pt>
                <c:pt idx="3">
                  <c:v>többletpontok</c:v>
                </c:pt>
              </c:strCache>
            </c:strRef>
          </c:cat>
          <c:val>
            <c:numRef>
              <c:f>Munka1!$B$2:$B$5</c:f>
              <c:numCache>
                <c:formatCode>General</c:formatCode>
                <c:ptCount val="4"/>
                <c:pt idx="0">
                  <c:v>100</c:v>
                </c:pt>
                <c:pt idx="1">
                  <c:v>100</c:v>
                </c:pt>
                <c:pt idx="2">
                  <c:v>200</c:v>
                </c:pt>
                <c:pt idx="3">
                  <c:v>100</c:v>
                </c:pt>
              </c:numCache>
            </c:numRef>
          </c:val>
          <c:extLst>
            <c:ext xmlns:c16="http://schemas.microsoft.com/office/drawing/2014/chart" uri="{C3380CC4-5D6E-409C-BE32-E72D297353CC}">
              <c16:uniqueId val="{00000002-1316-4B73-B162-7930B87C2DF8}"/>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5005262573164391"/>
          <c:y val="0.53457949116764802"/>
          <c:w val="0.34809085540203133"/>
          <c:h val="0.40843966055053715"/>
        </c:manualLayout>
      </c:layout>
      <c:overlay val="0"/>
      <c:txPr>
        <a:bodyPr/>
        <a:lstStyle/>
        <a:p>
          <a:pPr rtl="0">
            <a:defRPr sz="2400"/>
          </a:pPr>
          <a:endParaRPr lang="hu-HU"/>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12DEE-7019-4386-AAF4-026F90DD1D03}" type="datetimeFigureOut">
              <a:rPr lang="hu-HU" smtClean="0"/>
              <a:pPr/>
              <a:t>2020. 05. 04.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A0B2C-5FE2-4933-AF85-124D546DA3FB}" type="slidenum">
              <a:rPr lang="hu-HU" smtClean="0"/>
              <a:pPr/>
              <a:t>‹#›</a:t>
            </a:fld>
            <a:endParaRPr lang="hu-HU"/>
          </a:p>
        </p:txBody>
      </p:sp>
    </p:spTree>
    <p:extLst>
      <p:ext uri="{BB962C8B-B14F-4D97-AF65-F5344CB8AC3E}">
        <p14:creationId xmlns:p14="http://schemas.microsoft.com/office/powerpoint/2010/main" val="410880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5/4/2020</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5/4/2020</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5/4/2020</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1066800" y="304800"/>
            <a:ext cx="7543800" cy="1431925"/>
          </a:xfrm>
        </p:spPr>
        <p:txBody>
          <a:bodyPr/>
          <a:lstStyle/>
          <a:p>
            <a:r>
              <a:rPr lang="hu-HU" smtClean="0"/>
              <a:t>Mintacím szerkesztése</a:t>
            </a:r>
            <a:endParaRPr lang="hu-HU"/>
          </a:p>
        </p:txBody>
      </p:sp>
      <p:sp>
        <p:nvSpPr>
          <p:cNvPr id="3" name="Szöveg helye 2"/>
          <p:cNvSpPr>
            <a:spLocks noGrp="1"/>
          </p:cNvSpPr>
          <p:nvPr>
            <p:ph type="body" sz="half" idx="1"/>
          </p:nvPr>
        </p:nvSpPr>
        <p:spPr>
          <a:xfrm>
            <a:off x="1066800" y="1981200"/>
            <a:ext cx="36957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914900" y="1981200"/>
            <a:ext cx="3695700" cy="4114800"/>
          </a:xfrm>
        </p:spPr>
        <p:txBody>
          <a:bodyPr>
            <a:normAutofit/>
          </a:bodyPr>
          <a:lstStyle/>
          <a:p>
            <a:pPr lvl="0"/>
            <a:endParaRPr lang="hu-HU" noProof="0"/>
          </a:p>
        </p:txBody>
      </p:sp>
      <p:sp>
        <p:nvSpPr>
          <p:cNvPr id="5" name="Dátum helye 4"/>
          <p:cNvSpPr>
            <a:spLocks noGrp="1"/>
          </p:cNvSpPr>
          <p:nvPr>
            <p:ph type="dt" sz="half" idx="10"/>
          </p:nvPr>
        </p:nvSpPr>
        <p:spPr>
          <a:xfrm>
            <a:off x="1066800" y="6248400"/>
            <a:ext cx="1905000" cy="457200"/>
          </a:xfrm>
        </p:spPr>
        <p:txBody>
          <a:bodyPr/>
          <a:lstStyle>
            <a:lvl1pPr>
              <a:defRPr/>
            </a:lvl1pPr>
          </a:lstStyle>
          <a:p>
            <a:pPr>
              <a:defRPr/>
            </a:pPr>
            <a:r>
              <a:rPr lang="hu-HU"/>
              <a:t>2007.12.12.</a:t>
            </a:r>
          </a:p>
        </p:txBody>
      </p:sp>
      <p:sp>
        <p:nvSpPr>
          <p:cNvPr id="6" name="Élőláb helye 5"/>
          <p:cNvSpPr>
            <a:spLocks noGrp="1"/>
          </p:cNvSpPr>
          <p:nvPr>
            <p:ph type="ftr" sz="quarter" idx="11"/>
          </p:nvPr>
        </p:nvSpPr>
        <p:spPr>
          <a:xfrm>
            <a:off x="3429000" y="6248400"/>
            <a:ext cx="2895600" cy="457200"/>
          </a:xfrm>
        </p:spPr>
        <p:txBody>
          <a:bodyPr/>
          <a:lstStyle>
            <a:lvl1pPr>
              <a:defRPr/>
            </a:lvl1pPr>
          </a:lstStyle>
          <a:p>
            <a:pPr>
              <a:defRPr/>
            </a:pPr>
            <a:endParaRPr lang="hu-HU"/>
          </a:p>
        </p:txBody>
      </p:sp>
      <p:sp>
        <p:nvSpPr>
          <p:cNvPr id="7" name="Dia számának helye 6"/>
          <p:cNvSpPr>
            <a:spLocks noGrp="1"/>
          </p:cNvSpPr>
          <p:nvPr>
            <p:ph type="sldNum" sz="quarter" idx="12"/>
          </p:nvPr>
        </p:nvSpPr>
        <p:spPr>
          <a:xfrm>
            <a:off x="6705600" y="6248400"/>
            <a:ext cx="1905000" cy="457200"/>
          </a:xfrm>
        </p:spPr>
        <p:txBody>
          <a:bodyPr/>
          <a:lstStyle>
            <a:lvl1pPr>
              <a:defRPr/>
            </a:lvl1pPr>
          </a:lstStyle>
          <a:p>
            <a:pPr>
              <a:defRPr/>
            </a:pPr>
            <a:fld id="{0786008E-42CC-4B9D-A0A3-918676975F0B}" type="slidenum">
              <a:rPr lang="hu-HU"/>
              <a:pPr>
                <a:defRPr/>
              </a:pPr>
              <a:t>‹#›</a:t>
            </a:fld>
            <a:endParaRPr lang="hu-HU"/>
          </a:p>
        </p:txBody>
      </p:sp>
    </p:spTree>
    <p:extLst>
      <p:ext uri="{BB962C8B-B14F-4D97-AF65-F5344CB8AC3E}">
        <p14:creationId xmlns:p14="http://schemas.microsoft.com/office/powerpoint/2010/main" val="416487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5/4/2020</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C9B81F-C347-4BEF-BFDF-29C42F48304A}" type="datetimeFigureOut">
              <a:rPr lang="en-US" smtClean="0"/>
              <a:pPr/>
              <a:t>5/4/2020</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C9B81F-C347-4BEF-BFDF-29C42F48304A}" type="datetimeFigureOut">
              <a:rPr lang="en-US" smtClean="0"/>
              <a:pPr/>
              <a:t>5/4/2020</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C9B81F-C347-4BEF-BFDF-29C42F48304A}" type="datetimeFigureOut">
              <a:rPr lang="en-US" smtClean="0"/>
              <a:pPr/>
              <a:t>5/4/2020</a:t>
            </a:fld>
            <a:endParaRPr lang="en-US"/>
          </a:p>
        </p:txBody>
      </p:sp>
      <p:sp>
        <p:nvSpPr>
          <p:cNvPr id="8" name="Élőláb helye 7"/>
          <p:cNvSpPr>
            <a:spLocks noGrp="1"/>
          </p:cNvSpPr>
          <p:nvPr>
            <p:ph type="ftr" sz="quarter" idx="11"/>
          </p:nvPr>
        </p:nvSpPr>
        <p:spPr/>
        <p:txBody>
          <a:bodyPr/>
          <a:lstStyle/>
          <a:p>
            <a:endParaRPr kumimoji="0" lang="en-US" dirty="0"/>
          </a:p>
        </p:txBody>
      </p:sp>
      <p:sp>
        <p:nvSpPr>
          <p:cNvPr id="9" name="Dia számának helye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C9B81F-C347-4BEF-BFDF-29C42F48304A}" type="datetimeFigureOut">
              <a:rPr lang="en-US" smtClean="0"/>
              <a:pPr/>
              <a:t>5/4/2020</a:t>
            </a:fld>
            <a:endParaRPr lang="en-US"/>
          </a:p>
        </p:txBody>
      </p:sp>
      <p:sp>
        <p:nvSpPr>
          <p:cNvPr id="4" name="Élőláb helye 3"/>
          <p:cNvSpPr>
            <a:spLocks noGrp="1"/>
          </p:cNvSpPr>
          <p:nvPr>
            <p:ph type="ftr" sz="quarter" idx="11"/>
          </p:nvPr>
        </p:nvSpPr>
        <p:spPr/>
        <p:txBody>
          <a:bodyPr/>
          <a:lstStyle/>
          <a:p>
            <a:endParaRPr kumimoji="0" lang="en-US"/>
          </a:p>
        </p:txBody>
      </p:sp>
      <p:sp>
        <p:nvSpPr>
          <p:cNvPr id="5" name="Dia számának helye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C9B81F-C347-4BEF-BFDF-29C42F48304A}" type="datetimeFigureOut">
              <a:rPr lang="en-US" smtClean="0"/>
              <a:pPr/>
              <a:t>5/4/2020</a:t>
            </a:fld>
            <a:endParaRPr lang="en-US"/>
          </a:p>
        </p:txBody>
      </p:sp>
      <p:sp>
        <p:nvSpPr>
          <p:cNvPr id="3" name="Élőláb helye 2"/>
          <p:cNvSpPr>
            <a:spLocks noGrp="1"/>
          </p:cNvSpPr>
          <p:nvPr>
            <p:ph type="ftr" sz="quarter" idx="11"/>
          </p:nvPr>
        </p:nvSpPr>
        <p:spPr/>
        <p:txBody>
          <a:bodyPr/>
          <a:lstStyle/>
          <a:p>
            <a:endParaRPr kumimoji="0" lang="en-US"/>
          </a:p>
        </p:txBody>
      </p:sp>
      <p:sp>
        <p:nvSpPr>
          <p:cNvPr id="4" name="Dia számának helye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C9B81F-C347-4BEF-BFDF-29C42F48304A}" type="datetimeFigureOut">
              <a:rPr lang="en-US" smtClean="0"/>
              <a:pPr/>
              <a:t>5/4/2020</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C9B81F-C347-4BEF-BFDF-29C42F48304A}" type="datetimeFigureOut">
              <a:rPr lang="en-US" smtClean="0"/>
              <a:pPr/>
              <a:t>5/4/2020</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5/4/2020</a:t>
            </a:fld>
            <a:endParaRPr lang="en-US" dirty="0">
              <a:solidFill>
                <a:schemeClr val="tx2">
                  <a:shade val="90000"/>
                </a:scheme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felvi.hu/pub_bin/dload/FFT20K/tablazatok/FFT_2020K_2sz_tablaza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isz.hu/" TargetMode="External"/><Relationship Id="rId2" Type="http://schemas.openxmlformats.org/officeDocument/2006/relationships/hyperlink" Target="http://www.felvi.hu/" TargetMode="External"/><Relationship Id="rId1" Type="http://schemas.openxmlformats.org/officeDocument/2006/relationships/slideLayout" Target="../slideLayouts/slideLayout2.xml"/><Relationship Id="rId4" Type="http://schemas.openxmlformats.org/officeDocument/2006/relationships/hyperlink" Target="http://bkf.hu/tovabbtanulasikisoko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kormany.hu/download/0/cb/b1000/2021%20felv%C3%A9teli%20k%C3%B6vetelm%C3%A9nyek%2020191202.pdf#!DocumentBrow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ctr"/>
            <a:r>
              <a:rPr lang="hu-HU" sz="4000" dirty="0" smtClean="0">
                <a:latin typeface="+mn-lt"/>
              </a:rPr>
              <a:t>Tájékoztató </a:t>
            </a:r>
            <a:r>
              <a:rPr lang="hu-HU" sz="4000" dirty="0" err="1" smtClean="0">
                <a:latin typeface="+mn-lt"/>
              </a:rPr>
              <a:t>faktválasztáshoz</a:t>
            </a:r>
            <a:r>
              <a:rPr lang="hu-HU" sz="4000" dirty="0" smtClean="0">
                <a:latin typeface="+mn-lt"/>
              </a:rPr>
              <a:t> 2020.</a:t>
            </a:r>
            <a:endParaRPr lang="hu-HU" sz="4000" dirty="0">
              <a:solidFill>
                <a:schemeClr val="tx1"/>
              </a:solidFill>
              <a:effectLst/>
              <a:latin typeface="+mn-lt"/>
            </a:endParaRPr>
          </a:p>
        </p:txBody>
      </p:sp>
      <p:sp>
        <p:nvSpPr>
          <p:cNvPr id="3" name="Tartalom helye 2"/>
          <p:cNvSpPr>
            <a:spLocks noGrp="1"/>
          </p:cNvSpPr>
          <p:nvPr>
            <p:ph idx="1"/>
          </p:nvPr>
        </p:nvSpPr>
        <p:spPr/>
        <p:txBody>
          <a:bodyPr/>
          <a:lstStyle/>
          <a:p>
            <a:pPr marL="0" indent="0">
              <a:buNone/>
            </a:pPr>
            <a:r>
              <a:rPr lang="hu-HU" dirty="0"/>
              <a:t/>
            </a:r>
            <a:br>
              <a:rPr lang="hu-HU" dirty="0"/>
            </a:br>
            <a:endParaRPr lang="hu-HU" dirty="0"/>
          </a:p>
        </p:txBody>
      </p:sp>
      <p:pic>
        <p:nvPicPr>
          <p:cNvPr id="5" name="Picture 2" descr="http://igyirnankmi.hvg.hu/upload/2013/05/kerdojel-pir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293096"/>
            <a:ext cx="1852464" cy="1852465"/>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p:cNvPicPr>
            <a:picLocks noChangeAspect="1"/>
          </p:cNvPicPr>
          <p:nvPr/>
        </p:nvPicPr>
        <p:blipFill>
          <a:blip r:embed="rId3"/>
          <a:stretch>
            <a:fillRect/>
          </a:stretch>
        </p:blipFill>
        <p:spPr>
          <a:xfrm>
            <a:off x="2618384" y="2028662"/>
            <a:ext cx="5505099" cy="27363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Jár-e minden emelt szintű érettségiért többlet pont?</a:t>
            </a:r>
            <a:endParaRPr lang="hu-HU" dirty="0"/>
          </a:p>
        </p:txBody>
      </p:sp>
      <p:sp>
        <p:nvSpPr>
          <p:cNvPr id="3" name="Tartalom helye 2"/>
          <p:cNvSpPr>
            <a:spLocks noGrp="1"/>
          </p:cNvSpPr>
          <p:nvPr>
            <p:ph idx="1"/>
          </p:nvPr>
        </p:nvSpPr>
        <p:spPr>
          <a:xfrm>
            <a:off x="457200" y="1600200"/>
            <a:ext cx="8229600" cy="5257800"/>
          </a:xfrm>
        </p:spPr>
        <p:txBody>
          <a:bodyPr>
            <a:normAutofit lnSpcReduction="10000"/>
          </a:bodyPr>
          <a:lstStyle/>
          <a:p>
            <a:r>
              <a:rPr lang="hu-HU" sz="2400" dirty="0" smtClean="0"/>
              <a:t>Csak 45% fölött!</a:t>
            </a:r>
          </a:p>
          <a:p>
            <a:r>
              <a:rPr lang="hu-HU" sz="2400" dirty="0" smtClean="0"/>
              <a:t>A </a:t>
            </a:r>
            <a:r>
              <a:rPr lang="hu-HU" sz="2400" dirty="0"/>
              <a:t>felvételi követelményként előírt és az érettségi pont számításához előírt emelt szintű </a:t>
            </a:r>
            <a:r>
              <a:rPr lang="hu-HU" sz="2400" dirty="0">
                <a:hlinkClick r:id="rId2"/>
              </a:rPr>
              <a:t>érettségi vizsgatárgy</a:t>
            </a:r>
            <a:r>
              <a:rPr lang="hu-HU" sz="2400" dirty="0"/>
              <a:t> nem feltétlenül ugyanaz</a:t>
            </a:r>
            <a:r>
              <a:rPr lang="hu-HU" sz="2400" dirty="0" smtClean="0"/>
              <a:t>.</a:t>
            </a:r>
          </a:p>
          <a:p>
            <a:r>
              <a:rPr lang="hu-HU" sz="2400" dirty="0" smtClean="0"/>
              <a:t>Az emelt érettségi nem eredményez automatikusan tárgyanként 50 többletpontot!</a:t>
            </a:r>
          </a:p>
          <a:p>
            <a:r>
              <a:rPr lang="hu-HU" sz="2400" dirty="0" smtClean="0"/>
              <a:t>Csak akkor, ha az érettségi pontot abból számolják (szakmai többletpont)</a:t>
            </a:r>
          </a:p>
          <a:p>
            <a:r>
              <a:rPr lang="hu-HU" sz="2400" dirty="0" smtClean="0"/>
              <a:t>Az érettségi tárgyak felsorolása képzési területenként a </a:t>
            </a:r>
            <a:r>
              <a:rPr lang="hu-HU" sz="2400" i="1" dirty="0" smtClean="0"/>
              <a:t>Közleményben</a:t>
            </a:r>
            <a:r>
              <a:rPr lang="hu-HU" sz="2400" dirty="0" smtClean="0"/>
              <a:t> található</a:t>
            </a:r>
          </a:p>
          <a:p>
            <a:endParaRPr lang="hu-HU" sz="2400" dirty="0"/>
          </a:p>
          <a:p>
            <a:endParaRPr lang="hu-HU" sz="2400" dirty="0" smtClean="0"/>
          </a:p>
          <a:p>
            <a:pPr marL="0" indent="0">
              <a:buNone/>
            </a:pPr>
            <a:r>
              <a:rPr lang="hu-HU" sz="2400" dirty="0"/>
              <a:t> </a:t>
            </a:r>
            <a:r>
              <a:rPr lang="hu-HU" sz="2400" dirty="0" smtClean="0"/>
              <a:t>        A következő dián erre láthatunk egy konkrét példát</a:t>
            </a:r>
            <a:endParaRPr lang="hu-HU" sz="2400" dirty="0"/>
          </a:p>
        </p:txBody>
      </p:sp>
      <p:sp>
        <p:nvSpPr>
          <p:cNvPr id="4" name="Lefelé nyíl 3"/>
          <p:cNvSpPr/>
          <p:nvPr/>
        </p:nvSpPr>
        <p:spPr>
          <a:xfrm>
            <a:off x="4355976" y="537321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1034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945976"/>
          </a:xfrm>
        </p:spPr>
        <p:txBody>
          <a:bodyPr>
            <a:normAutofit fontScale="90000"/>
          </a:bodyPr>
          <a:lstStyle/>
          <a:p>
            <a:r>
              <a:rPr lang="hu-HU" sz="3200" dirty="0" smtClean="0"/>
              <a:t>Példa: Minta Rozália tanítói szakra jelentkezik</a:t>
            </a:r>
            <a:r>
              <a:rPr lang="hu-HU" sz="3200" smtClean="0"/>
              <a:t/>
            </a:r>
            <a:br>
              <a:rPr lang="hu-HU" sz="3200" smtClean="0"/>
            </a:br>
            <a:r>
              <a:rPr lang="hu-HU" sz="3200" smtClean="0"/>
              <a:t>                                                          (</a:t>
            </a:r>
            <a:r>
              <a:rPr lang="hu-HU" sz="2000" dirty="0" smtClean="0"/>
              <a:t>Dr. Bartáné </a:t>
            </a:r>
            <a:r>
              <a:rPr lang="hu-HU" sz="2000" dirty="0" err="1" smtClean="0"/>
              <a:t>Kustár</a:t>
            </a:r>
            <a:r>
              <a:rPr lang="hu-HU" sz="2000" dirty="0" smtClean="0"/>
              <a:t> Katalin diája</a:t>
            </a:r>
            <a:r>
              <a:rPr lang="hu-HU" sz="3200" dirty="0" smtClean="0"/>
              <a:t>)</a:t>
            </a:r>
            <a:endParaRPr lang="hu-HU" sz="3200" dirty="0"/>
          </a:p>
        </p:txBody>
      </p:sp>
      <p:sp>
        <p:nvSpPr>
          <p:cNvPr id="3" name="Tartalom helye 2"/>
          <p:cNvSpPr>
            <a:spLocks noGrp="1"/>
          </p:cNvSpPr>
          <p:nvPr>
            <p:ph idx="1"/>
          </p:nvPr>
        </p:nvSpPr>
        <p:spPr>
          <a:xfrm>
            <a:off x="457330" y="1556793"/>
            <a:ext cx="8229600" cy="4104456"/>
          </a:xfrm>
        </p:spPr>
        <p:txBody>
          <a:bodyPr>
            <a:normAutofit fontScale="85000" lnSpcReduction="20000"/>
          </a:bodyPr>
          <a:lstStyle/>
          <a:p>
            <a:pPr marL="0" indent="0">
              <a:buNone/>
            </a:pPr>
            <a:endParaRPr lang="hu-HU" dirty="0"/>
          </a:p>
          <a:p>
            <a:endParaRPr lang="hu-HU" dirty="0" smtClean="0"/>
          </a:p>
          <a:p>
            <a:endParaRPr lang="hu-HU" dirty="0"/>
          </a:p>
          <a:p>
            <a:endParaRPr lang="hu-HU" dirty="0" smtClean="0"/>
          </a:p>
          <a:p>
            <a:endParaRPr lang="hu-HU" dirty="0"/>
          </a:p>
          <a:p>
            <a:endParaRPr lang="hu-HU" dirty="0" smtClean="0"/>
          </a:p>
          <a:p>
            <a:endParaRPr lang="hu-HU" dirty="0"/>
          </a:p>
          <a:p>
            <a:pPr marL="0" indent="0">
              <a:buNone/>
            </a:pPr>
            <a:endParaRPr lang="hu-HU" dirty="0" smtClean="0"/>
          </a:p>
          <a:p>
            <a:endParaRPr lang="hu-HU" sz="1800" dirty="0" smtClean="0"/>
          </a:p>
          <a:p>
            <a:r>
              <a:rPr lang="hu-HU" sz="1800" dirty="0" smtClean="0"/>
              <a:t>Javaslat: </a:t>
            </a:r>
            <a:r>
              <a:rPr lang="hu-HU" sz="1800" b="1" dirty="0" smtClean="0">
                <a:solidFill>
                  <a:srgbClr val="FF0000"/>
                </a:solidFill>
              </a:rPr>
              <a:t>a szakhoz meghatározott érettségi tantárgyak valamelyikéből válasszon emelt szinten teljesítendőt</a:t>
            </a:r>
            <a:r>
              <a:rPr lang="hu-HU" sz="1800" dirty="0" smtClean="0"/>
              <a:t> ahhoz, hogy a többletpontot is megkapja!</a:t>
            </a:r>
            <a:endParaRPr lang="hu-HU" sz="18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01" b="8351"/>
          <a:stretch/>
        </p:blipFill>
        <p:spPr bwMode="auto">
          <a:xfrm>
            <a:off x="498399" y="1162632"/>
            <a:ext cx="794427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gyenes összekötő nyíllal 5"/>
          <p:cNvCxnSpPr/>
          <p:nvPr/>
        </p:nvCxnSpPr>
        <p:spPr>
          <a:xfrm>
            <a:off x="3779912" y="4293096"/>
            <a:ext cx="1584176"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Egyenes összekötő nyíllal 7"/>
          <p:cNvCxnSpPr/>
          <p:nvPr/>
        </p:nvCxnSpPr>
        <p:spPr>
          <a:xfrm>
            <a:off x="3779912" y="5013176"/>
            <a:ext cx="1584176"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Szövegdoboz 8"/>
          <p:cNvSpPr txBox="1"/>
          <p:nvPr/>
        </p:nvSpPr>
        <p:spPr>
          <a:xfrm>
            <a:off x="6498453" y="5275280"/>
            <a:ext cx="1944216"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u-HU" sz="1400" dirty="0" smtClean="0"/>
              <a:t>Érettségi pont: 78+79=157*2=314</a:t>
            </a:r>
            <a:endParaRPr lang="hu-HU" sz="1400" dirty="0"/>
          </a:p>
        </p:txBody>
      </p:sp>
      <p:cxnSp>
        <p:nvCxnSpPr>
          <p:cNvPr id="11" name="Egyenes összekötő nyíllal 10"/>
          <p:cNvCxnSpPr/>
          <p:nvPr/>
        </p:nvCxnSpPr>
        <p:spPr>
          <a:xfrm>
            <a:off x="7092280" y="4581127"/>
            <a:ext cx="432048"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Szövegdoboz 12"/>
          <p:cNvSpPr txBox="1"/>
          <p:nvPr/>
        </p:nvSpPr>
        <p:spPr>
          <a:xfrm>
            <a:off x="7602489" y="4427239"/>
            <a:ext cx="936104" cy="307777"/>
          </a:xfrm>
          <a:prstGeom prst="rect">
            <a:avLst/>
          </a:prstGeom>
          <a:noFill/>
          <a:ln>
            <a:solidFill>
              <a:srgbClr val="00B0F0"/>
            </a:solidFill>
          </a:ln>
        </p:spPr>
        <p:txBody>
          <a:bodyPr wrap="square" rtlCol="0">
            <a:spAutoFit/>
          </a:bodyPr>
          <a:lstStyle/>
          <a:p>
            <a:r>
              <a:rPr lang="hu-HU" sz="1400" dirty="0" smtClean="0"/>
              <a:t>+50 pont</a:t>
            </a:r>
            <a:endParaRPr lang="hu-HU" sz="1400" dirty="0"/>
          </a:p>
        </p:txBody>
      </p:sp>
      <p:cxnSp>
        <p:nvCxnSpPr>
          <p:cNvPr id="15" name="Egyenes összekötő 14"/>
          <p:cNvCxnSpPr/>
          <p:nvPr/>
        </p:nvCxnSpPr>
        <p:spPr>
          <a:xfrm>
            <a:off x="7596336" y="4215455"/>
            <a:ext cx="876401" cy="6480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Egyenes összekötő 16"/>
          <p:cNvCxnSpPr/>
          <p:nvPr/>
        </p:nvCxnSpPr>
        <p:spPr>
          <a:xfrm flipH="1">
            <a:off x="7644747" y="4186710"/>
            <a:ext cx="804394" cy="676817"/>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5" name="Téglalap 4"/>
          <p:cNvSpPr/>
          <p:nvPr/>
        </p:nvSpPr>
        <p:spPr>
          <a:xfrm>
            <a:off x="1043608" y="5949280"/>
            <a:ext cx="6840760" cy="772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 társadalomismeret emelt érettségivel teljesíti a felvételi  bemeneti elvárást, de nem jár érte 50 pont, mert az érettségi feltételek között nincs ott(zöld sáv)  </a:t>
            </a:r>
            <a:endParaRPr lang="hu-HU" dirty="0"/>
          </a:p>
        </p:txBody>
      </p:sp>
    </p:spTree>
    <p:extLst>
      <p:ext uri="{BB962C8B-B14F-4D97-AF65-F5344CB8AC3E}">
        <p14:creationId xmlns:p14="http://schemas.microsoft.com/office/powerpoint/2010/main" val="114889714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34082"/>
          </a:xfrm>
        </p:spPr>
        <p:txBody>
          <a:bodyPr>
            <a:normAutofit fontScale="90000"/>
          </a:bodyPr>
          <a:lstStyle/>
          <a:p>
            <a:r>
              <a:rPr lang="hu-HU" dirty="0" smtClean="0"/>
              <a:t>Amire még figyelni kell: ”És/vagy”</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2961794496"/>
              </p:ext>
            </p:extLst>
          </p:nvPr>
        </p:nvGraphicFramePr>
        <p:xfrm>
          <a:off x="179512" y="1417638"/>
          <a:ext cx="8712968" cy="6097744"/>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1310376074"/>
                    </a:ext>
                  </a:extLst>
                </a:gridCol>
                <a:gridCol w="6768752">
                  <a:extLst>
                    <a:ext uri="{9D8B030D-6E8A-4147-A177-3AD203B41FA5}">
                      <a16:colId xmlns:a16="http://schemas.microsoft.com/office/drawing/2014/main" val="2344325543"/>
                    </a:ext>
                  </a:extLst>
                </a:gridCol>
              </a:tblGrid>
              <a:tr h="757150">
                <a:tc>
                  <a:txBody>
                    <a:bodyPr/>
                    <a:lstStyle/>
                    <a:p>
                      <a:pPr marL="15240" marR="343535" indent="-6350" algn="just">
                        <a:lnSpc>
                          <a:spcPct val="107000"/>
                        </a:lnSpc>
                        <a:spcAft>
                          <a:spcPts val="0"/>
                        </a:spcAft>
                      </a:pPr>
                      <a:r>
                        <a:rPr lang="hu-HU" sz="2400" dirty="0">
                          <a:effectLst/>
                        </a:rPr>
                        <a:t>Alapképzési szakok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tc>
                  <a:txBody>
                    <a:bodyPr/>
                    <a:lstStyle/>
                    <a:p>
                      <a:pPr marL="6350" marR="74295" indent="-6350" algn="ctr">
                        <a:lnSpc>
                          <a:spcPct val="107000"/>
                        </a:lnSpc>
                        <a:spcAft>
                          <a:spcPts val="0"/>
                        </a:spcAft>
                      </a:pPr>
                      <a:r>
                        <a:rPr lang="hu-HU" sz="2400" dirty="0">
                          <a:effectLst/>
                        </a:rPr>
                        <a:t>Érettségi vizsgatárgyak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val="1237519323"/>
                  </a:ext>
                </a:extLst>
              </a:tr>
              <a:tr h="2418046">
                <a:tc>
                  <a:txBody>
                    <a:bodyPr/>
                    <a:lstStyle/>
                    <a:p>
                      <a:pPr marL="6350" marR="343535" indent="-6350" algn="l">
                        <a:lnSpc>
                          <a:spcPct val="107000"/>
                        </a:lnSpc>
                        <a:spcAft>
                          <a:spcPts val="0"/>
                        </a:spcAft>
                      </a:pPr>
                      <a:r>
                        <a:rPr lang="hu-HU" sz="1800" dirty="0">
                          <a:effectLst/>
                        </a:rPr>
                        <a:t>alkalmazott közgazdaságtan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tc>
                <a:tc>
                  <a:txBody>
                    <a:bodyPr/>
                    <a:lstStyle/>
                    <a:p>
                      <a:pPr marL="6350" marR="3038475" indent="-6350" algn="l">
                        <a:lnSpc>
                          <a:spcPct val="137000"/>
                        </a:lnSpc>
                        <a:spcAft>
                          <a:spcPts val="0"/>
                        </a:spcAft>
                      </a:pPr>
                      <a:r>
                        <a:rPr lang="hu-HU" sz="1800" dirty="0">
                          <a:effectLst/>
                        </a:rPr>
                        <a:t>matematika (emelt szintű</a:t>
                      </a:r>
                      <a:r>
                        <a:rPr lang="hu-HU" sz="1800" b="1" u="sng" dirty="0">
                          <a:effectLst/>
                        </a:rPr>
                        <a:t>)  </a:t>
                      </a:r>
                      <a:r>
                        <a:rPr lang="hu-HU" sz="1800" b="1" u="sng" dirty="0" smtClean="0">
                          <a:effectLst/>
                        </a:rPr>
                        <a:t>ÉS  </a:t>
                      </a:r>
                      <a:endParaRPr lang="hu-HU" sz="1800" b="1" u="sng" dirty="0">
                        <a:effectLst/>
                      </a:endParaRPr>
                    </a:p>
                    <a:p>
                      <a:pPr marL="6350" marR="343535" indent="-6350" algn="just">
                        <a:lnSpc>
                          <a:spcPct val="107000"/>
                        </a:lnSpc>
                        <a:spcAft>
                          <a:spcPts val="0"/>
                        </a:spcAft>
                      </a:pPr>
                      <a:r>
                        <a:rPr lang="hu-HU" sz="1800" dirty="0">
                          <a:effectLst/>
                        </a:rPr>
                        <a:t>gazdasági ismeretek vagy egy idegen nyelv (angol, francia, német, olasz, orosz, spanyol) vagy történelem vagy egy szakmai előkészítő tárgy vagy egy ágazati szakmai érettségi vizsgatárgy vagy egy ágazaton belüli specializáció szakmai érettségi vizsgatárgy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val="3772570455"/>
                  </a:ext>
                </a:extLst>
              </a:tr>
              <a:tr h="1788494">
                <a:tc>
                  <a:txBody>
                    <a:bodyPr/>
                    <a:lstStyle/>
                    <a:p>
                      <a:pPr marL="6350" marR="343535" indent="-6350" algn="l">
                        <a:lnSpc>
                          <a:spcPct val="107000"/>
                        </a:lnSpc>
                        <a:spcAft>
                          <a:spcPts val="0"/>
                        </a:spcAft>
                      </a:pPr>
                      <a:r>
                        <a:rPr lang="hu-HU" sz="1800" dirty="0">
                          <a:effectLst/>
                        </a:rPr>
                        <a:t>gazdálkodási és menedzsment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tc>
                  <a:txBody>
                    <a:bodyPr/>
                    <a:lstStyle/>
                    <a:p>
                      <a:r>
                        <a:rPr lang="hu-HU" sz="1800" dirty="0">
                          <a:effectLst/>
                        </a:rPr>
                        <a:t>az általános követelmények szerint </a:t>
                      </a:r>
                      <a:r>
                        <a:rPr lang="hu-HU" sz="1800" dirty="0" smtClean="0">
                          <a:effectLst/>
                        </a:rPr>
                        <a:t>:</a:t>
                      </a:r>
                      <a:r>
                        <a:rPr lang="hu-HU" sz="1800" kern="1200" dirty="0" smtClean="0">
                          <a:solidFill>
                            <a:schemeClr val="dk1"/>
                          </a:solidFill>
                          <a:effectLst/>
                          <a:latin typeface="+mn-lt"/>
                          <a:ea typeface="+mn-ea"/>
                          <a:cs typeface="+mn-cs"/>
                        </a:rPr>
                        <a:t>gazdasági ismeretek </a:t>
                      </a:r>
                      <a:r>
                        <a:rPr lang="hu-HU" sz="1800" b="1" u="sng" kern="1200" dirty="0" smtClean="0">
                          <a:solidFill>
                            <a:schemeClr val="dk1"/>
                          </a:solidFill>
                          <a:effectLst/>
                          <a:latin typeface="+mn-lt"/>
                          <a:ea typeface="+mn-ea"/>
                          <a:cs typeface="+mn-cs"/>
                        </a:rPr>
                        <a:t>vagy </a:t>
                      </a:r>
                      <a:r>
                        <a:rPr lang="hu-HU" sz="1800" kern="1200" dirty="0" smtClean="0">
                          <a:solidFill>
                            <a:schemeClr val="dk1"/>
                          </a:solidFill>
                          <a:effectLst/>
                          <a:latin typeface="+mn-lt"/>
                          <a:ea typeface="+mn-ea"/>
                          <a:cs typeface="+mn-cs"/>
                        </a:rPr>
                        <a:t>egy</a:t>
                      </a:r>
                      <a:r>
                        <a:rPr lang="hu-HU" sz="1800" b="1" kern="1200" dirty="0" smtClean="0">
                          <a:solidFill>
                            <a:schemeClr val="dk1"/>
                          </a:solidFill>
                          <a:effectLst/>
                          <a:latin typeface="+mn-lt"/>
                          <a:ea typeface="+mn-ea"/>
                          <a:cs typeface="+mn-cs"/>
                        </a:rPr>
                        <a:t> </a:t>
                      </a:r>
                      <a:r>
                        <a:rPr lang="hu-HU" sz="1800" kern="1200" dirty="0" smtClean="0">
                          <a:solidFill>
                            <a:schemeClr val="dk1"/>
                          </a:solidFill>
                          <a:effectLst/>
                          <a:latin typeface="+mn-lt"/>
                          <a:ea typeface="+mn-ea"/>
                          <a:cs typeface="+mn-cs"/>
                        </a:rPr>
                        <a:t>idegen nyelv (angol, francia, német, olasz, orosz, spanyol)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informatika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matematika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történelem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földrajz.</a:t>
                      </a:r>
                    </a:p>
                    <a:p>
                      <a:endParaRPr lang="hu-HU"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800" b="1" kern="1200" dirty="0" smtClean="0">
                          <a:solidFill>
                            <a:schemeClr val="dk1"/>
                          </a:solidFill>
                          <a:effectLst/>
                          <a:latin typeface="+mn-lt"/>
                          <a:ea typeface="+mn-ea"/>
                          <a:cs typeface="+mn-cs"/>
                        </a:rPr>
                        <a:t>Két érettségi vizsgatárgyat</a:t>
                      </a:r>
                      <a:r>
                        <a:rPr lang="hu-HU" sz="1800" kern="1200" dirty="0" smtClean="0">
                          <a:solidFill>
                            <a:schemeClr val="dk1"/>
                          </a:solidFill>
                          <a:effectLst/>
                          <a:latin typeface="+mn-lt"/>
                          <a:ea typeface="+mn-ea"/>
                          <a:cs typeface="+mn-cs"/>
                        </a:rPr>
                        <a:t> kell választani. A jelentkezés feltételeként bármely felsorolt vagy fel nem sorolt érettségi vizsgatárgyból </a:t>
                      </a:r>
                      <a:r>
                        <a:rPr lang="hu-HU" sz="1800" b="1" kern="1200" dirty="0" smtClean="0">
                          <a:solidFill>
                            <a:schemeClr val="dk1"/>
                          </a:solidFill>
                          <a:effectLst/>
                          <a:latin typeface="+mn-lt"/>
                          <a:ea typeface="+mn-ea"/>
                          <a:cs typeface="+mn-cs"/>
                        </a:rPr>
                        <a:t>egyet emelt szinten kell teljesíteni</a:t>
                      </a:r>
                      <a:r>
                        <a:rPr lang="hu-HU" sz="1800" kern="1200" dirty="0" smtClean="0">
                          <a:solidFill>
                            <a:schemeClr val="dk1"/>
                          </a:solidFill>
                          <a:effectLst/>
                          <a:latin typeface="+mn-lt"/>
                          <a:ea typeface="+mn-ea"/>
                          <a:cs typeface="+mn-cs"/>
                        </a:rPr>
                        <a:t>.  </a:t>
                      </a:r>
                    </a:p>
                    <a:p>
                      <a:endParaRPr lang="hu-HU" sz="1800" kern="1200" dirty="0" smtClean="0">
                        <a:solidFill>
                          <a:schemeClr val="dk1"/>
                        </a:solidFill>
                        <a:effectLst/>
                        <a:latin typeface="+mn-lt"/>
                        <a:ea typeface="+mn-ea"/>
                        <a:cs typeface="+mn-cs"/>
                      </a:endParaRPr>
                    </a:p>
                    <a:p>
                      <a:r>
                        <a:rPr lang="hu-HU" sz="1800" kern="1200" dirty="0" smtClean="0">
                          <a:solidFill>
                            <a:schemeClr val="dk1"/>
                          </a:solidFill>
                          <a:effectLst/>
                          <a:latin typeface="+mn-lt"/>
                          <a:ea typeface="+mn-ea"/>
                          <a:cs typeface="+mn-cs"/>
                        </a:rPr>
                        <a:t> </a:t>
                      </a:r>
                    </a:p>
                    <a:p>
                      <a:pPr marL="6350" marR="343535" indent="-6350" algn="l">
                        <a:lnSpc>
                          <a:spcPct val="107000"/>
                        </a:lnSpc>
                        <a:spcAft>
                          <a:spcPts val="0"/>
                        </a:spcAft>
                      </a:pP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val="1122627263"/>
                  </a:ext>
                </a:extLst>
              </a:tr>
            </a:tbl>
          </a:graphicData>
        </a:graphic>
      </p:graphicFrame>
    </p:spTree>
    <p:extLst>
      <p:ext uri="{BB962C8B-B14F-4D97-AF65-F5344CB8AC3E}">
        <p14:creationId xmlns:p14="http://schemas.microsoft.com/office/powerpoint/2010/main" val="530991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Nyelvvizsgák és többlet pont</a:t>
            </a:r>
            <a:endParaRPr lang="hu-HU" dirty="0"/>
          </a:p>
        </p:txBody>
      </p:sp>
      <p:sp>
        <p:nvSpPr>
          <p:cNvPr id="4" name="Tartalom helye 3"/>
          <p:cNvSpPr>
            <a:spLocks noGrp="1"/>
          </p:cNvSpPr>
          <p:nvPr>
            <p:ph sz="half" idx="1"/>
          </p:nvPr>
        </p:nvSpPr>
        <p:spPr/>
        <p:txBody>
          <a:bodyPr>
            <a:normAutofit fontScale="77500" lnSpcReduction="20000"/>
          </a:bodyPr>
          <a:lstStyle/>
          <a:p>
            <a:pPr marL="0" indent="0">
              <a:buNone/>
            </a:pPr>
            <a:r>
              <a:rPr lang="hu-HU" u="sng" dirty="0" smtClean="0"/>
              <a:t>Kérdés:</a:t>
            </a:r>
          </a:p>
          <a:p>
            <a:r>
              <a:rPr lang="hu-HU" i="1" dirty="0" smtClean="0"/>
              <a:t>„Hány </a:t>
            </a:r>
            <a:r>
              <a:rPr lang="hu-HU" i="1" dirty="0"/>
              <a:t>többletpontot </a:t>
            </a:r>
            <a:r>
              <a:rPr lang="hu-HU" i="1" dirty="0" smtClean="0"/>
              <a:t>kaphatok</a:t>
            </a:r>
            <a:r>
              <a:rPr lang="hu-HU" i="1" dirty="0"/>
              <a:t>, ha ugyanabból az idegen nyelvből nyelvvizsgát és emelt szintű érettségit is tesztek</a:t>
            </a:r>
            <a:r>
              <a:rPr lang="hu-HU" i="1" dirty="0" smtClean="0"/>
              <a:t>?”</a:t>
            </a:r>
            <a:endParaRPr lang="hu-HU" i="1" dirty="0"/>
          </a:p>
        </p:txBody>
      </p:sp>
      <p:sp>
        <p:nvSpPr>
          <p:cNvPr id="5" name="Tartalom helye 4"/>
          <p:cNvSpPr>
            <a:spLocks noGrp="1"/>
          </p:cNvSpPr>
          <p:nvPr>
            <p:ph sz="half" idx="2"/>
          </p:nvPr>
        </p:nvSpPr>
        <p:spPr/>
        <p:txBody>
          <a:bodyPr>
            <a:normAutofit fontScale="77500" lnSpcReduction="20000"/>
          </a:bodyPr>
          <a:lstStyle/>
          <a:p>
            <a:pPr marL="0" indent="0">
              <a:buNone/>
            </a:pPr>
            <a:r>
              <a:rPr lang="hu-HU" u="sng" dirty="0" smtClean="0"/>
              <a:t>Válasz:</a:t>
            </a:r>
          </a:p>
          <a:p>
            <a:r>
              <a:rPr lang="hu-HU" dirty="0" smtClean="0"/>
              <a:t>Egy </a:t>
            </a:r>
            <a:r>
              <a:rPr lang="hu-HU" dirty="0"/>
              <a:t>nyelvből csak egy nyelvvizsgáért adható </a:t>
            </a:r>
            <a:r>
              <a:rPr lang="hu-HU" dirty="0" smtClean="0"/>
              <a:t>többletpont.</a:t>
            </a:r>
          </a:p>
          <a:p>
            <a:r>
              <a:rPr lang="hu-HU" dirty="0" smtClean="0"/>
              <a:t>Ha egy </a:t>
            </a:r>
            <a:r>
              <a:rPr lang="hu-HU" dirty="0"/>
              <a:t>adott idegen nyelvből egyidejűleg nyelvvizsga és emelt szintű érettségi vizsga alapján is jogosultak lennétek többletpontra, akkor a többletpontokat csak egyszer, a számotokra kedvezőbb pontszámot biztosító jogcímen kapjátok meg. Mivel az emelt szintű érettségiért több – 50 – pont jár, ezért azt fogják beszámítani.</a:t>
            </a:r>
          </a:p>
        </p:txBody>
      </p:sp>
    </p:spTree>
    <p:extLst>
      <p:ext uri="{BB962C8B-B14F-4D97-AF65-F5344CB8AC3E}">
        <p14:creationId xmlns:p14="http://schemas.microsoft.com/office/powerpoint/2010/main" val="97794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1008112"/>
          </a:xfrm>
        </p:spPr>
        <p:txBody>
          <a:bodyPr>
            <a:normAutofit fontScale="90000"/>
          </a:bodyPr>
          <a:lstStyle/>
          <a:p>
            <a:r>
              <a:rPr lang="hu-HU" sz="4000" dirty="0" smtClean="0"/>
              <a:t>Emelt szintű- vagy közép szintű érettségi</a:t>
            </a:r>
            <a:r>
              <a:rPr lang="hu-HU" dirty="0" smtClean="0"/>
              <a:t>?</a:t>
            </a:r>
            <a:endParaRPr lang="hu-H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899593" y="1146821"/>
            <a:ext cx="7488832" cy="555294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5474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32656"/>
            <a:ext cx="8229600" cy="792088"/>
          </a:xfrm>
          <a:noFill/>
          <a:effectLst>
            <a:outerShdw dist="35921" dir="2700000" algn="ctr" rotWithShape="0">
              <a:schemeClr val="bg2"/>
            </a:outerShdw>
          </a:effectLst>
        </p:spPr>
        <p:txBody>
          <a:bodyPr>
            <a:normAutofit fontScale="90000"/>
          </a:bodyPr>
          <a:lstStyle/>
          <a:p>
            <a:pPr algn="l"/>
            <a:r>
              <a:rPr lang="hu-HU" sz="3600" dirty="0">
                <a:solidFill>
                  <a:schemeClr val="tx1"/>
                </a:solidFill>
                <a:latin typeface="Calibri" pitchFamily="34" charset="0"/>
              </a:rPr>
              <a:t>Az érettségi vizsga </a:t>
            </a:r>
            <a:r>
              <a:rPr lang="hu-HU" sz="3600" dirty="0" smtClean="0">
                <a:solidFill>
                  <a:schemeClr val="tx1"/>
                </a:solidFill>
                <a:latin typeface="Calibri" pitchFamily="34" charset="0"/>
              </a:rPr>
              <a:t>értékelése : a százalék a fontosabb!!</a:t>
            </a:r>
            <a:endParaRPr lang="hu-HU" sz="3600" dirty="0">
              <a:solidFill>
                <a:schemeClr val="tx1"/>
              </a:solidFill>
              <a:latin typeface="Calibri" pitchFamily="34" charset="0"/>
            </a:endParaRPr>
          </a:p>
        </p:txBody>
      </p:sp>
      <p:graphicFrame>
        <p:nvGraphicFramePr>
          <p:cNvPr id="160052" name="Group 308"/>
          <p:cNvGraphicFramePr>
            <a:graphicFrameLocks noGrp="1"/>
          </p:cNvGraphicFramePr>
          <p:nvPr>
            <p:ph idx="1"/>
            <p:extLst/>
          </p:nvPr>
        </p:nvGraphicFramePr>
        <p:xfrm>
          <a:off x="303215" y="1481139"/>
          <a:ext cx="8383587" cy="2539147"/>
        </p:xfrm>
        <a:graphic>
          <a:graphicData uri="http://schemas.openxmlformats.org/drawingml/2006/table">
            <a:tbl>
              <a:tblPr/>
              <a:tblGrid>
                <a:gridCol w="3004761">
                  <a:extLst>
                    <a:ext uri="{9D8B030D-6E8A-4147-A177-3AD203B41FA5}">
                      <a16:colId xmlns:a16="http://schemas.microsoft.com/office/drawing/2014/main" val="20000"/>
                    </a:ext>
                  </a:extLst>
                </a:gridCol>
                <a:gridCol w="2266875">
                  <a:extLst>
                    <a:ext uri="{9D8B030D-6E8A-4147-A177-3AD203B41FA5}">
                      <a16:colId xmlns:a16="http://schemas.microsoft.com/office/drawing/2014/main" val="20001"/>
                    </a:ext>
                  </a:extLst>
                </a:gridCol>
                <a:gridCol w="3111951">
                  <a:extLst>
                    <a:ext uri="{9D8B030D-6E8A-4147-A177-3AD203B41FA5}">
                      <a16:colId xmlns:a16="http://schemas.microsoft.com/office/drawing/2014/main" val="20002"/>
                    </a:ext>
                  </a:extLst>
                </a:gridCol>
              </a:tblGrid>
              <a:tr h="418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Book Antiqua" pitchFamily="18" charset="0"/>
                          <a:cs typeface="Times New Roman" pitchFamily="18" charset="0"/>
                        </a:rPr>
                        <a:t>Középszint</a:t>
                      </a:r>
                      <a:endParaRPr kumimoji="0" lang="hu-HU" sz="2000" b="1" i="0" u="none" strike="noStrike" cap="none" normalizeH="0" baseline="0" dirty="0" smtClean="0">
                        <a:ln>
                          <a:noFill/>
                        </a:ln>
                        <a:solidFill>
                          <a:srgbClr val="3333CC"/>
                        </a:solidFill>
                        <a:effectLst/>
                        <a:latin typeface="Book Antiqua" pitchFamily="18"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Book Antiqua" pitchFamily="18" charset="0"/>
                          <a:cs typeface="Times New Roman" pitchFamily="18" charset="0"/>
                        </a:rPr>
                        <a:t>osztályzat</a:t>
                      </a:r>
                      <a:endParaRPr kumimoji="0" lang="hu-HU" sz="2000" b="1" i="0" u="none" strike="noStrike" cap="none" normalizeH="0" baseline="0" dirty="0" smtClean="0">
                        <a:ln>
                          <a:noFill/>
                        </a:ln>
                        <a:solidFill>
                          <a:schemeClr val="tx1"/>
                        </a:solidFill>
                        <a:effectLst/>
                        <a:latin typeface="Book Antiqua" pitchFamily="18"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Book Antiqua" pitchFamily="18" charset="0"/>
                          <a:cs typeface="Times New Roman" pitchFamily="18" charset="0"/>
                        </a:rPr>
                        <a:t>Emelt szint</a:t>
                      </a:r>
                      <a:endParaRPr kumimoji="0" lang="hu-HU" sz="2000" b="1" i="0" u="none" strike="noStrike" cap="none" normalizeH="0" baseline="0" dirty="0" smtClean="0">
                        <a:ln>
                          <a:noFill/>
                        </a:ln>
                        <a:solidFill>
                          <a:srgbClr val="3333CC"/>
                        </a:solidFill>
                        <a:effectLst/>
                        <a:latin typeface="Book Antiqua" pitchFamily="18"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80-100%</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3333CC"/>
                          </a:solidFill>
                          <a:effectLst/>
                          <a:latin typeface="Times New Roman" pitchFamily="18" charset="0"/>
                          <a:cs typeface="Times New Roman" pitchFamily="18" charset="0"/>
                        </a:rPr>
                        <a:t>60-100%</a:t>
                      </a:r>
                      <a:endParaRPr kumimoji="0" lang="hu-HU" sz="2000" b="1" i="0" u="none" strike="noStrike" cap="none" normalizeH="0" baseline="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60-79%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3333CC"/>
                          </a:solidFill>
                          <a:effectLst/>
                          <a:latin typeface="Times New Roman" pitchFamily="18" charset="0"/>
                          <a:cs typeface="Times New Roman" pitchFamily="18" charset="0"/>
                        </a:rPr>
                        <a:t>47-59%</a:t>
                      </a:r>
                      <a:endParaRPr kumimoji="0" lang="hu-HU" sz="2000" b="1" i="0" u="none" strike="noStrike" cap="none" normalizeH="0" baseline="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40-59%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33-46%</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7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800" b="1" i="0" u="none" strike="noStrike" cap="none" normalizeH="0" baseline="0" dirty="0" smtClean="0">
                          <a:ln>
                            <a:noFill/>
                          </a:ln>
                          <a:solidFill>
                            <a:srgbClr val="3333CC"/>
                          </a:solidFill>
                          <a:effectLst/>
                          <a:latin typeface="Times New Roman" pitchFamily="18" charset="0"/>
                          <a:cs typeface="Times New Roman" pitchFamily="18" charset="0"/>
                        </a:rPr>
                        <a:t>25</a:t>
                      </a: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800" b="1" i="0" u="none" strike="noStrike" cap="none" normalizeH="0" baseline="0" dirty="0" smtClean="0">
                          <a:ln>
                            <a:noFill/>
                          </a:ln>
                          <a:solidFill>
                            <a:srgbClr val="3333CC"/>
                          </a:solidFill>
                          <a:effectLst/>
                          <a:latin typeface="Times New Roman" pitchFamily="18" charset="0"/>
                          <a:cs typeface="Times New Roman" pitchFamily="18" charset="0"/>
                        </a:rPr>
                        <a:t>25</a:t>
                      </a: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-32%</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0-24%</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0-24%</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9747" name="Rectangle 3"/>
          <p:cNvSpPr>
            <a:spLocks noChangeArrowheads="1"/>
          </p:cNvSpPr>
          <p:nvPr/>
        </p:nvSpPr>
        <p:spPr bwMode="auto">
          <a:xfrm>
            <a:off x="438150" y="3986026"/>
            <a:ext cx="6808788" cy="1162050"/>
          </a:xfrm>
          <a:prstGeom prst="rect">
            <a:avLst/>
          </a:prstGeom>
          <a:noFill/>
          <a:ln w="9525">
            <a:noFill/>
            <a:miter lim="800000"/>
            <a:headEnd/>
            <a:tailEnd/>
          </a:ln>
          <a:effectLst/>
        </p:spPr>
        <p:txBody>
          <a:bodyPr/>
          <a:lstStyle/>
          <a:p>
            <a:pPr marL="342900" indent="-342900" fontAlgn="base">
              <a:spcBef>
                <a:spcPct val="20000"/>
              </a:spcBef>
              <a:spcAft>
                <a:spcPct val="0"/>
              </a:spcAft>
              <a:tabLst>
                <a:tab pos="1074738" algn="l"/>
              </a:tabLst>
            </a:pPr>
            <a:endParaRPr lang="hu-HU" sz="2000" b="1" dirty="0">
              <a:solidFill>
                <a:prstClr val="black"/>
              </a:solidFill>
              <a:latin typeface="Book Antiqua" pitchFamily="18" charset="0"/>
              <a:cs typeface="Arial" charset="0"/>
            </a:endParaRP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mindkét szinten tantárgyanként történik</a:t>
            </a: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a vizsgaeredményt %-ban fejezik ki </a:t>
            </a: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a:t>
            </a:r>
            <a:r>
              <a:rPr lang="hu-HU" sz="2400" dirty="0">
                <a:solidFill>
                  <a:srgbClr val="FF0000"/>
                </a:solidFill>
                <a:latin typeface="Calibri" pitchFamily="34" charset="0"/>
                <a:cs typeface="Arial" charset="0"/>
              </a:rPr>
              <a:t>minden vizsgarészen minimum 12% teljesítendő</a:t>
            </a:r>
          </a:p>
        </p:txBody>
      </p:sp>
      <p:sp>
        <p:nvSpPr>
          <p:cNvPr id="159749" name="Rectangle 5"/>
          <p:cNvSpPr>
            <a:spLocks noChangeArrowheads="1"/>
          </p:cNvSpPr>
          <p:nvPr/>
        </p:nvSpPr>
        <p:spPr bwMode="auto">
          <a:xfrm>
            <a:off x="448796" y="5733256"/>
            <a:ext cx="8443684" cy="504056"/>
          </a:xfrm>
          <a:prstGeom prst="rect">
            <a:avLst/>
          </a:prstGeom>
          <a:noFill/>
          <a:ln w="9525">
            <a:noFill/>
            <a:miter lim="800000"/>
            <a:headEnd/>
            <a:tailEnd/>
          </a:ln>
          <a:effectLst/>
        </p:spPr>
        <p:txBody>
          <a:bodyPr/>
          <a:lstStyle/>
          <a:p>
            <a:pPr marL="342900" indent="-342900" algn="ctr" fontAlgn="base">
              <a:spcBef>
                <a:spcPct val="20000"/>
              </a:spcBef>
              <a:spcAft>
                <a:spcPct val="0"/>
              </a:spcAft>
              <a:tabLst>
                <a:tab pos="1160463" algn="l"/>
              </a:tabLst>
            </a:pPr>
            <a:r>
              <a:rPr lang="hu-HU" sz="2000" b="1" dirty="0">
                <a:solidFill>
                  <a:prstClr val="black"/>
                </a:solidFill>
                <a:latin typeface="Book Antiqua" pitchFamily="18" charset="0"/>
                <a:cs typeface="Arial" charset="0"/>
              </a:rPr>
              <a:t>Az elégséges </a:t>
            </a:r>
            <a:r>
              <a:rPr lang="hu-HU" sz="2000" b="1" dirty="0" smtClean="0">
                <a:solidFill>
                  <a:prstClr val="black"/>
                </a:solidFill>
                <a:latin typeface="Book Antiqua" pitchFamily="18" charset="0"/>
                <a:cs typeface="Arial" charset="0"/>
              </a:rPr>
              <a:t>(2) alsó </a:t>
            </a:r>
            <a:r>
              <a:rPr lang="hu-HU" sz="2000" b="1" dirty="0">
                <a:solidFill>
                  <a:prstClr val="black"/>
                </a:solidFill>
                <a:latin typeface="Book Antiqua" pitchFamily="18" charset="0"/>
                <a:cs typeface="Arial" charset="0"/>
              </a:rPr>
              <a:t>határa az elérhető </a:t>
            </a:r>
            <a:r>
              <a:rPr lang="hu-HU" sz="2000" b="1" dirty="0" smtClean="0">
                <a:solidFill>
                  <a:prstClr val="black"/>
                </a:solidFill>
                <a:latin typeface="Book Antiqua" pitchFamily="18" charset="0"/>
                <a:cs typeface="Arial" charset="0"/>
              </a:rPr>
              <a:t>teljes </a:t>
            </a:r>
            <a:r>
              <a:rPr lang="hu-HU" sz="2000" b="1" dirty="0">
                <a:solidFill>
                  <a:prstClr val="black"/>
                </a:solidFill>
                <a:latin typeface="Book Antiqua" pitchFamily="18" charset="0"/>
                <a:cs typeface="Arial" charset="0"/>
              </a:rPr>
              <a:t>pontszám  </a:t>
            </a:r>
            <a:r>
              <a:rPr lang="hu-HU" sz="2800" b="1" dirty="0">
                <a:solidFill>
                  <a:prstClr val="black"/>
                </a:solidFill>
                <a:latin typeface="Book Antiqua" pitchFamily="18" charset="0"/>
                <a:cs typeface="Arial" charset="0"/>
              </a:rPr>
              <a:t>25</a:t>
            </a:r>
            <a:r>
              <a:rPr lang="hu-HU" sz="2000" b="1" dirty="0">
                <a:solidFill>
                  <a:prstClr val="black"/>
                </a:solidFill>
                <a:latin typeface="Book Antiqua" pitchFamily="18" charset="0"/>
                <a:cs typeface="Arial" charset="0"/>
              </a:rPr>
              <a:t>%-a.</a:t>
            </a:r>
          </a:p>
          <a:p>
            <a:pPr marL="342900" indent="-342900" fontAlgn="base">
              <a:spcBef>
                <a:spcPct val="20000"/>
              </a:spcBef>
              <a:spcAft>
                <a:spcPct val="0"/>
              </a:spcAft>
              <a:tabLst>
                <a:tab pos="1160463" algn="l"/>
              </a:tabLst>
            </a:pPr>
            <a:endParaRPr lang="hu-HU" sz="2000" b="1" dirty="0">
              <a:solidFill>
                <a:prstClr val="black"/>
              </a:solidFill>
              <a:latin typeface="Book Antiqua" pitchFamily="18" charset="0"/>
              <a:cs typeface="Arial" charset="0"/>
            </a:endParaRPr>
          </a:p>
        </p:txBody>
      </p:sp>
    </p:spTree>
    <p:extLst>
      <p:ext uri="{BB962C8B-B14F-4D97-AF65-F5344CB8AC3E}">
        <p14:creationId xmlns:p14="http://schemas.microsoft.com/office/powerpoint/2010/main" val="40970195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Effect transition="in" filter="slide(fromBottom)">
                                      <p:cBhvr>
                                        <p:cTn id="7" dur="500"/>
                                        <p:tgtEl>
                                          <p:spTgt spid="159747">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9747">
                                            <p:txEl>
                                              <p:pRg st="2" end="2"/>
                                            </p:txEl>
                                          </p:spTgt>
                                        </p:tgtEl>
                                        <p:attrNameLst>
                                          <p:attrName>style.visibility</p:attrName>
                                        </p:attrNameLst>
                                      </p:cBhvr>
                                      <p:to>
                                        <p:strVal val="visible"/>
                                      </p:to>
                                    </p:set>
                                    <p:animEffect transition="in" filter="slide(fromBottom)">
                                      <p:cBhvr>
                                        <p:cTn id="10" dur="500"/>
                                        <p:tgtEl>
                                          <p:spTgt spid="159747">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9747">
                                            <p:txEl>
                                              <p:pRg st="3" end="3"/>
                                            </p:txEl>
                                          </p:spTgt>
                                        </p:tgtEl>
                                        <p:attrNameLst>
                                          <p:attrName>style.visibility</p:attrName>
                                        </p:attrNameLst>
                                      </p:cBhvr>
                                      <p:to>
                                        <p:strVal val="visible"/>
                                      </p:to>
                                    </p:set>
                                    <p:animEffect transition="in" filter="slide(fromBottom)">
                                      <p:cBhvr>
                                        <p:cTn id="13" dur="500"/>
                                        <p:tgtEl>
                                          <p:spTgt spid="159747">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9749">
                                            <p:txEl>
                                              <p:pRg st="0" end="0"/>
                                            </p:txEl>
                                          </p:spTgt>
                                        </p:tgtEl>
                                        <p:attrNameLst>
                                          <p:attrName>style.visibility</p:attrName>
                                        </p:attrNameLst>
                                      </p:cBhvr>
                                      <p:to>
                                        <p:strVal val="visible"/>
                                      </p:to>
                                    </p:set>
                                    <p:animEffect transition="in" filter="slide(fromBottom)">
                                      <p:cBhvr>
                                        <p:cTn id="16" dur="500"/>
                                        <p:tgtEl>
                                          <p:spTgt spid="159749">
                                            <p:txEl>
                                              <p:pRg st="0" end="0"/>
                                            </p:txEl>
                                          </p:spTgt>
                                        </p:tgtEl>
                                      </p:cBhvr>
                                    </p:animEffect>
                                  </p:childTnLst>
                                </p:cTn>
                              </p:par>
                            </p:childTnLst>
                          </p:cTn>
                        </p:par>
                        <p:par>
                          <p:cTn id="17" fill="hold">
                            <p:stCondLst>
                              <p:cond delay="500"/>
                            </p:stCondLst>
                            <p:childTnLst>
                              <p:par>
                                <p:cTn id="18" presetID="51" presetClass="entr" presetSubtype="0" fill="hold" nodeType="afterEffect">
                                  <p:stCondLst>
                                    <p:cond delay="0"/>
                                  </p:stCondLst>
                                  <p:childTnLst>
                                    <p:set>
                                      <p:cBhvr>
                                        <p:cTn id="19" dur="1" fill="hold">
                                          <p:stCondLst>
                                            <p:cond delay="0"/>
                                          </p:stCondLst>
                                        </p:cTn>
                                        <p:tgtEl>
                                          <p:spTgt spid="160052"/>
                                        </p:tgtEl>
                                        <p:attrNameLst>
                                          <p:attrName>style.visibility</p:attrName>
                                        </p:attrNameLst>
                                      </p:cBhvr>
                                      <p:to>
                                        <p:strVal val="visible"/>
                                      </p:to>
                                    </p:set>
                                    <p:animEffect transition="in" filter="fade">
                                      <p:cBhvr>
                                        <p:cTn id="20" dur="385" decel="100000"/>
                                        <p:tgtEl>
                                          <p:spTgt spid="160052"/>
                                        </p:tgtEl>
                                      </p:cBhvr>
                                    </p:animEffect>
                                    <p:animScale>
                                      <p:cBhvr>
                                        <p:cTn id="21" dur="385" decel="100000"/>
                                        <p:tgtEl>
                                          <p:spTgt spid="160052"/>
                                        </p:tgtEl>
                                      </p:cBhvr>
                                      <p:from x="10000" y="10000"/>
                                      <p:to x="200000" y="450000"/>
                                    </p:animScale>
                                    <p:animScale>
                                      <p:cBhvr>
                                        <p:cTn id="22" dur="615" accel="100000" fill="hold">
                                          <p:stCondLst>
                                            <p:cond delay="385"/>
                                          </p:stCondLst>
                                        </p:cTn>
                                        <p:tgtEl>
                                          <p:spTgt spid="160052"/>
                                        </p:tgtEl>
                                      </p:cBhvr>
                                      <p:from x="200000" y="450000"/>
                                      <p:to x="100000" y="100000"/>
                                    </p:animScale>
                                    <p:set>
                                      <p:cBhvr>
                                        <p:cTn id="23" dur="385" fill="hold"/>
                                        <p:tgtEl>
                                          <p:spTgt spid="160052"/>
                                        </p:tgtEl>
                                        <p:attrNameLst>
                                          <p:attrName>ppt_x</p:attrName>
                                        </p:attrNameLst>
                                      </p:cBhvr>
                                      <p:to>
                                        <p:strVal val="(0.5)"/>
                                      </p:to>
                                    </p:set>
                                    <p:anim from="(0.5)" to="(#ppt_x)" calcmode="lin" valueType="num">
                                      <p:cBhvr>
                                        <p:cTn id="24" dur="615" accel="100000" fill="hold">
                                          <p:stCondLst>
                                            <p:cond delay="385"/>
                                          </p:stCondLst>
                                        </p:cTn>
                                        <p:tgtEl>
                                          <p:spTgt spid="160052"/>
                                        </p:tgtEl>
                                        <p:attrNameLst>
                                          <p:attrName>ppt_x</p:attrName>
                                        </p:attrNameLst>
                                      </p:cBhvr>
                                    </p:anim>
                                    <p:set>
                                      <p:cBhvr>
                                        <p:cTn id="25" dur="385" fill="hold"/>
                                        <p:tgtEl>
                                          <p:spTgt spid="160052"/>
                                        </p:tgtEl>
                                        <p:attrNameLst>
                                          <p:attrName>ppt_y</p:attrName>
                                        </p:attrNameLst>
                                      </p:cBhvr>
                                      <p:to>
                                        <p:strVal val="(#ppt_y+0.4)"/>
                                      </p:to>
                                    </p:set>
                                    <p:anim from="(#ppt_y+0.4)" to="(#ppt_y)" calcmode="lin" valueType="num">
                                      <p:cBhvr>
                                        <p:cTn id="26" dur="615" accel="100000" fill="hold">
                                          <p:stCondLst>
                                            <p:cond delay="385"/>
                                          </p:stCondLst>
                                        </p:cTn>
                                        <p:tgtEl>
                                          <p:spTgt spid="1600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P spid="15974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098" name="Picture 2"/>
          <p:cNvPicPr>
            <a:picLocks noChangeAspect="1" noChangeArrowheads="1"/>
          </p:cNvPicPr>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extLst>
      <p:ext uri="{BB962C8B-B14F-4D97-AF65-F5344CB8AC3E}">
        <p14:creationId xmlns:p14="http://schemas.microsoft.com/office/powerpoint/2010/main" val="364342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smtClean="0"/>
              <a:t>Emelt</a:t>
            </a:r>
            <a:r>
              <a:rPr lang="hu-HU" dirty="0" smtClean="0"/>
              <a:t> vagy közép szintű felkészítés?</a:t>
            </a:r>
            <a:endParaRPr lang="hu-HU" dirty="0"/>
          </a:p>
        </p:txBody>
      </p:sp>
      <p:sp>
        <p:nvSpPr>
          <p:cNvPr id="3" name="Tartalom helye 2"/>
          <p:cNvSpPr>
            <a:spLocks noGrp="1"/>
          </p:cNvSpPr>
          <p:nvPr>
            <p:ph idx="1"/>
          </p:nvPr>
        </p:nvSpPr>
        <p:spPr>
          <a:xfrm>
            <a:off x="457200" y="1340768"/>
            <a:ext cx="8229600" cy="4785395"/>
          </a:xfrm>
        </p:spPr>
        <p:txBody>
          <a:bodyPr>
            <a:normAutofit fontScale="92500" lnSpcReduction="10000"/>
          </a:bodyPr>
          <a:lstStyle/>
          <a:p>
            <a:pPr marL="0" indent="0">
              <a:lnSpc>
                <a:spcPct val="90000"/>
              </a:lnSpc>
              <a:buNone/>
            </a:pPr>
            <a:r>
              <a:rPr lang="hu-HU" b="1" dirty="0" smtClean="0"/>
              <a:t>Emelt:</a:t>
            </a:r>
          </a:p>
          <a:p>
            <a:pPr>
              <a:lnSpc>
                <a:spcPct val="90000"/>
              </a:lnSpc>
            </a:pPr>
            <a:r>
              <a:rPr lang="hu-HU" b="1" dirty="0" smtClean="0"/>
              <a:t>IGEN</a:t>
            </a:r>
            <a:r>
              <a:rPr lang="hu-HU" dirty="0" smtClean="0"/>
              <a:t>, ha az egyetem előírja</a:t>
            </a:r>
          </a:p>
          <a:p>
            <a:pPr>
              <a:lnSpc>
                <a:spcPct val="90000"/>
              </a:lnSpc>
            </a:pPr>
            <a:r>
              <a:rPr lang="hu-HU" b="1" dirty="0" smtClean="0"/>
              <a:t>IGEN</a:t>
            </a:r>
            <a:r>
              <a:rPr lang="hu-HU" dirty="0" smtClean="0"/>
              <a:t>, ha a pályairányt meghatározó tantárgyból megalapozottabb tudást szeretne;</a:t>
            </a:r>
          </a:p>
          <a:p>
            <a:pPr>
              <a:lnSpc>
                <a:spcPct val="90000"/>
              </a:lnSpc>
            </a:pPr>
            <a:r>
              <a:rPr lang="hu-HU" b="1" dirty="0" smtClean="0"/>
              <a:t>IGEN</a:t>
            </a:r>
            <a:r>
              <a:rPr lang="hu-HU" dirty="0" smtClean="0"/>
              <a:t>, ha nemcsak bejutni szeretne az egyetemre, hanem benn is maradni</a:t>
            </a:r>
          </a:p>
          <a:p>
            <a:pPr>
              <a:lnSpc>
                <a:spcPct val="90000"/>
              </a:lnSpc>
            </a:pPr>
            <a:r>
              <a:rPr lang="hu-HU" b="1" dirty="0" smtClean="0"/>
              <a:t>IGEN</a:t>
            </a:r>
            <a:r>
              <a:rPr lang="hu-HU" dirty="0" smtClean="0"/>
              <a:t>...</a:t>
            </a:r>
          </a:p>
          <a:p>
            <a:pPr>
              <a:lnSpc>
                <a:spcPct val="90000"/>
              </a:lnSpc>
              <a:buNone/>
            </a:pPr>
            <a:r>
              <a:rPr lang="hu-HU" dirty="0" smtClean="0"/>
              <a:t>       csak akkor, ha valóban tanulni szeretne.</a:t>
            </a:r>
          </a:p>
          <a:p>
            <a:pPr>
              <a:lnSpc>
                <a:spcPct val="90000"/>
              </a:lnSpc>
              <a:buNone/>
            </a:pPr>
            <a:endParaRPr lang="hu-HU" dirty="0" smtClean="0"/>
          </a:p>
          <a:p>
            <a:pPr>
              <a:lnSpc>
                <a:spcPct val="90000"/>
              </a:lnSpc>
              <a:buNone/>
            </a:pPr>
            <a:r>
              <a:rPr lang="hu-HU" dirty="0" smtClean="0"/>
              <a:t> </a:t>
            </a:r>
            <a:r>
              <a:rPr lang="hu-HU" dirty="0"/>
              <a:t>A</a:t>
            </a:r>
            <a:r>
              <a:rPr lang="hu-HU" dirty="0" smtClean="0"/>
              <a:t>z emelt szintű érettséginek </a:t>
            </a:r>
            <a:r>
              <a:rPr lang="hu-HU" b="1" dirty="0" smtClean="0"/>
              <a:t>nem</a:t>
            </a:r>
            <a:r>
              <a:rPr lang="hu-HU" dirty="0" smtClean="0"/>
              <a:t> feltétele az emelt képzés! </a:t>
            </a:r>
          </a:p>
          <a:p>
            <a:endParaRPr lang="hu-HU" dirty="0"/>
          </a:p>
        </p:txBody>
      </p:sp>
    </p:spTree>
    <p:extLst>
      <p:ext uri="{BB962C8B-B14F-4D97-AF65-F5344CB8AC3E}">
        <p14:creationId xmlns:p14="http://schemas.microsoft.com/office/powerpoint/2010/main" val="38598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704088"/>
            <a:ext cx="8229600" cy="348648"/>
          </a:xfrm>
        </p:spPr>
        <p:txBody>
          <a:bodyPr>
            <a:normAutofit fontScale="90000"/>
          </a:bodyPr>
          <a:lstStyle/>
          <a:p>
            <a:r>
              <a:rPr lang="hu-HU" sz="3600" b="1" dirty="0" smtClean="0"/>
              <a:t>Belső szabályaink</a:t>
            </a:r>
            <a:endParaRPr lang="hu-HU" sz="3600" b="1" dirty="0"/>
          </a:p>
        </p:txBody>
      </p:sp>
      <p:sp>
        <p:nvSpPr>
          <p:cNvPr id="5" name="Tartalom helye 4"/>
          <p:cNvSpPr>
            <a:spLocks noGrp="1"/>
          </p:cNvSpPr>
          <p:nvPr>
            <p:ph idx="1"/>
          </p:nvPr>
        </p:nvSpPr>
        <p:spPr>
          <a:xfrm>
            <a:off x="457200" y="1268760"/>
            <a:ext cx="8229600" cy="4857403"/>
          </a:xfrm>
        </p:spPr>
        <p:txBody>
          <a:bodyPr>
            <a:normAutofit fontScale="92500" lnSpcReduction="20000"/>
          </a:bodyPr>
          <a:lstStyle/>
          <a:p>
            <a:r>
              <a:rPr lang="hu-HU" dirty="0" smtClean="0"/>
              <a:t>Két emelt szintű képzést lehet választani </a:t>
            </a:r>
          </a:p>
          <a:p>
            <a:pPr marL="0" indent="0">
              <a:buNone/>
            </a:pPr>
            <a:r>
              <a:rPr lang="hu-HU" dirty="0" smtClean="0"/>
              <a:t>(Ez a nyelvi tagozatokon heti 36 órát jelent)</a:t>
            </a:r>
          </a:p>
          <a:p>
            <a:r>
              <a:rPr lang="hu-HU" dirty="0" smtClean="0"/>
              <a:t>Egy választása </a:t>
            </a:r>
            <a:r>
              <a:rPr lang="hu-HU" dirty="0" smtClean="0">
                <a:solidFill>
                  <a:srgbClr val="FF0000"/>
                </a:solidFill>
              </a:rPr>
              <a:t>kötelező</a:t>
            </a:r>
            <a:r>
              <a:rPr lang="hu-HU" dirty="0" smtClean="0"/>
              <a:t>!</a:t>
            </a:r>
          </a:p>
          <a:p>
            <a:r>
              <a:rPr lang="hu-HU" dirty="0" smtClean="0"/>
              <a:t>Minden tárgyból többlet órát jelent:</a:t>
            </a:r>
          </a:p>
          <a:p>
            <a:pPr>
              <a:buNone/>
            </a:pPr>
            <a:r>
              <a:rPr lang="hu-HU" dirty="0" smtClean="0"/>
              <a:t>-11. évfolyamon 2 óra </a:t>
            </a:r>
            <a:endParaRPr lang="hu-HU" dirty="0" smtClean="0"/>
          </a:p>
          <a:p>
            <a:pPr>
              <a:buNone/>
            </a:pPr>
            <a:r>
              <a:rPr lang="hu-HU" dirty="0"/>
              <a:t>-</a:t>
            </a:r>
            <a:r>
              <a:rPr lang="hu-HU" dirty="0" smtClean="0"/>
              <a:t>12</a:t>
            </a:r>
            <a:r>
              <a:rPr lang="hu-HU" dirty="0" smtClean="0"/>
              <a:t>. évfolyamon 3 óra (társadalomismeret 2,)</a:t>
            </a:r>
          </a:p>
          <a:p>
            <a:r>
              <a:rPr lang="hu-HU" dirty="0" smtClean="0"/>
              <a:t>Matematikából nagy </a:t>
            </a:r>
            <a:r>
              <a:rPr lang="hu-HU" dirty="0" err="1" smtClean="0"/>
              <a:t>faktot</a:t>
            </a:r>
            <a:r>
              <a:rPr lang="hu-HU" dirty="0" smtClean="0"/>
              <a:t> szervezünk</a:t>
            </a:r>
          </a:p>
          <a:p>
            <a:r>
              <a:rPr lang="hu-HU" dirty="0" smtClean="0"/>
              <a:t>10 fő alatt csoport nem indítható!</a:t>
            </a:r>
          </a:p>
          <a:p>
            <a:endParaRPr lang="hu-HU" dirty="0" smtClean="0"/>
          </a:p>
          <a:p>
            <a:r>
              <a:rPr lang="hu-HU" dirty="0" smtClean="0"/>
              <a:t>A </a:t>
            </a:r>
            <a:r>
              <a:rPr lang="hu-HU" dirty="0" err="1" smtClean="0"/>
              <a:t>faktok</a:t>
            </a:r>
            <a:r>
              <a:rPr lang="hu-HU" dirty="0" smtClean="0"/>
              <a:t> szigorú szabályok alapján </a:t>
            </a:r>
            <a:r>
              <a:rPr lang="hu-HU" dirty="0" err="1" smtClean="0"/>
              <a:t>indíthatóak</a:t>
            </a:r>
            <a:endParaRPr lang="hu-HU" dirty="0"/>
          </a:p>
        </p:txBody>
      </p:sp>
      <p:sp>
        <p:nvSpPr>
          <p:cNvPr id="2" name="Lefelé nyíl 1"/>
          <p:cNvSpPr/>
          <p:nvPr/>
        </p:nvSpPr>
        <p:spPr>
          <a:xfrm>
            <a:off x="3923928" y="501317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2141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Tervezett </a:t>
            </a:r>
            <a:r>
              <a:rPr lang="hu-HU" dirty="0" err="1" smtClean="0"/>
              <a:t>faktok</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858647217"/>
              </p:ext>
            </p:extLst>
          </p:nvPr>
        </p:nvGraphicFramePr>
        <p:xfrm>
          <a:off x="457200" y="1600200"/>
          <a:ext cx="8229600" cy="334096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463932548"/>
                    </a:ext>
                  </a:extLst>
                </a:gridCol>
                <a:gridCol w="4114800">
                  <a:extLst>
                    <a:ext uri="{9D8B030D-6E8A-4147-A177-3AD203B41FA5}">
                      <a16:colId xmlns:a16="http://schemas.microsoft.com/office/drawing/2014/main" val="4134131600"/>
                    </a:ext>
                  </a:extLst>
                </a:gridCol>
              </a:tblGrid>
              <a:tr h="556828">
                <a:tc>
                  <a:txBody>
                    <a:bodyPr/>
                    <a:lstStyle/>
                    <a:p>
                      <a:r>
                        <a:rPr lang="hu-HU" dirty="0" smtClean="0"/>
                        <a:t>Keddi </a:t>
                      </a:r>
                      <a:r>
                        <a:rPr lang="hu-HU" dirty="0" err="1" smtClean="0"/>
                        <a:t>fakt</a:t>
                      </a:r>
                      <a:endParaRPr lang="hu-HU" dirty="0"/>
                    </a:p>
                  </a:txBody>
                  <a:tcPr/>
                </a:tc>
                <a:tc>
                  <a:txBody>
                    <a:bodyPr/>
                    <a:lstStyle/>
                    <a:p>
                      <a:r>
                        <a:rPr lang="hu-HU" dirty="0" smtClean="0"/>
                        <a:t>Csütörtöki </a:t>
                      </a:r>
                      <a:r>
                        <a:rPr lang="hu-HU" dirty="0" err="1" smtClean="0"/>
                        <a:t>fakt</a:t>
                      </a:r>
                      <a:endParaRPr lang="hu-HU" dirty="0"/>
                    </a:p>
                  </a:txBody>
                  <a:tcPr/>
                </a:tc>
                <a:extLst>
                  <a:ext uri="{0D108BD9-81ED-4DB2-BD59-A6C34878D82A}">
                    <a16:rowId xmlns:a16="http://schemas.microsoft.com/office/drawing/2014/main" val="1827984365"/>
                  </a:ext>
                </a:extLst>
              </a:tr>
              <a:tr h="556828">
                <a:tc>
                  <a:txBody>
                    <a:bodyPr/>
                    <a:lstStyle/>
                    <a:p>
                      <a:r>
                        <a:rPr lang="hu-HU" dirty="0" smtClean="0"/>
                        <a:t>Magyar</a:t>
                      </a:r>
                      <a:endParaRPr lang="hu-HU" dirty="0"/>
                    </a:p>
                  </a:txBody>
                  <a:tcPr/>
                </a:tc>
                <a:tc>
                  <a:txBody>
                    <a:bodyPr/>
                    <a:lstStyle/>
                    <a:p>
                      <a:r>
                        <a:rPr lang="hu-HU" dirty="0" smtClean="0"/>
                        <a:t>Történelem</a:t>
                      </a:r>
                      <a:endParaRPr lang="hu-HU" dirty="0"/>
                    </a:p>
                  </a:txBody>
                  <a:tcPr/>
                </a:tc>
                <a:extLst>
                  <a:ext uri="{0D108BD9-81ED-4DB2-BD59-A6C34878D82A}">
                    <a16:rowId xmlns:a16="http://schemas.microsoft.com/office/drawing/2014/main" val="3533173348"/>
                  </a:ext>
                </a:extLst>
              </a:tr>
              <a:tr h="556828">
                <a:tc>
                  <a:txBody>
                    <a:bodyPr/>
                    <a:lstStyle/>
                    <a:p>
                      <a:r>
                        <a:rPr lang="hu-HU" dirty="0" smtClean="0"/>
                        <a:t>Matematika</a:t>
                      </a:r>
                      <a:endParaRPr lang="hu-HU" dirty="0"/>
                    </a:p>
                  </a:txBody>
                  <a:tcPr/>
                </a:tc>
                <a:tc>
                  <a:txBody>
                    <a:bodyPr/>
                    <a:lstStyle/>
                    <a:p>
                      <a:r>
                        <a:rPr lang="hu-HU" dirty="0" err="1" smtClean="0"/>
                        <a:t>Fizkia</a:t>
                      </a:r>
                      <a:endParaRPr lang="hu-HU" dirty="0"/>
                    </a:p>
                  </a:txBody>
                  <a:tcPr/>
                </a:tc>
                <a:extLst>
                  <a:ext uri="{0D108BD9-81ED-4DB2-BD59-A6C34878D82A}">
                    <a16:rowId xmlns:a16="http://schemas.microsoft.com/office/drawing/2014/main" val="2898262854"/>
                  </a:ext>
                </a:extLst>
              </a:tr>
              <a:tr h="556828">
                <a:tc>
                  <a:txBody>
                    <a:bodyPr/>
                    <a:lstStyle/>
                    <a:p>
                      <a:r>
                        <a:rPr lang="hu-HU" dirty="0" smtClean="0"/>
                        <a:t>Biológia</a:t>
                      </a:r>
                      <a:endParaRPr lang="hu-HU" dirty="0"/>
                    </a:p>
                  </a:txBody>
                  <a:tcPr/>
                </a:tc>
                <a:tc>
                  <a:txBody>
                    <a:bodyPr/>
                    <a:lstStyle/>
                    <a:p>
                      <a:r>
                        <a:rPr lang="hu-HU" dirty="0" smtClean="0"/>
                        <a:t>Kémia</a:t>
                      </a:r>
                      <a:endParaRPr lang="hu-HU" dirty="0"/>
                    </a:p>
                  </a:txBody>
                  <a:tcPr/>
                </a:tc>
                <a:extLst>
                  <a:ext uri="{0D108BD9-81ED-4DB2-BD59-A6C34878D82A}">
                    <a16:rowId xmlns:a16="http://schemas.microsoft.com/office/drawing/2014/main" val="3136674284"/>
                  </a:ext>
                </a:extLst>
              </a:tr>
              <a:tr h="556828">
                <a:tc>
                  <a:txBody>
                    <a:bodyPr/>
                    <a:lstStyle/>
                    <a:p>
                      <a:r>
                        <a:rPr lang="hu-HU" dirty="0" smtClean="0"/>
                        <a:t>Társadalomismeret</a:t>
                      </a:r>
                      <a:endParaRPr lang="hu-HU" dirty="0"/>
                    </a:p>
                  </a:txBody>
                  <a:tcPr/>
                </a:tc>
                <a:tc>
                  <a:txBody>
                    <a:bodyPr/>
                    <a:lstStyle/>
                    <a:p>
                      <a:r>
                        <a:rPr lang="hu-HU" dirty="0" smtClean="0"/>
                        <a:t>Informatika</a:t>
                      </a:r>
                      <a:endParaRPr lang="hu-HU" dirty="0"/>
                    </a:p>
                  </a:txBody>
                  <a:tcPr/>
                </a:tc>
                <a:extLst>
                  <a:ext uri="{0D108BD9-81ED-4DB2-BD59-A6C34878D82A}">
                    <a16:rowId xmlns:a16="http://schemas.microsoft.com/office/drawing/2014/main" val="503688837"/>
                  </a:ext>
                </a:extLst>
              </a:tr>
              <a:tr h="556828">
                <a:tc gridSpan="2">
                  <a:txBody>
                    <a:bodyPr/>
                    <a:lstStyle/>
                    <a:p>
                      <a:r>
                        <a:rPr lang="hu-HU" dirty="0" smtClean="0"/>
                        <a:t>Nyelvből a magas óraszámok miatt nem indítunk!</a:t>
                      </a:r>
                      <a:endParaRPr lang="hu-HU" dirty="0"/>
                    </a:p>
                  </a:txBody>
                  <a:tcPr/>
                </a:tc>
                <a:tc hMerge="1">
                  <a:txBody>
                    <a:bodyPr/>
                    <a:lstStyle/>
                    <a:p>
                      <a:endParaRPr lang="hu-HU" dirty="0"/>
                    </a:p>
                  </a:txBody>
                  <a:tcPr/>
                </a:tc>
                <a:extLst>
                  <a:ext uri="{0D108BD9-81ED-4DB2-BD59-A6C34878D82A}">
                    <a16:rowId xmlns:a16="http://schemas.microsoft.com/office/drawing/2014/main" val="1489823987"/>
                  </a:ext>
                </a:extLst>
              </a:tr>
            </a:tbl>
          </a:graphicData>
        </a:graphic>
      </p:graphicFrame>
    </p:spTree>
    <p:extLst>
      <p:ext uri="{BB962C8B-B14F-4D97-AF65-F5344CB8AC3E}">
        <p14:creationId xmlns:p14="http://schemas.microsoft.com/office/powerpoint/2010/main" val="374362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Faktválasztás</a:t>
            </a:r>
            <a:r>
              <a:rPr lang="hu-HU" dirty="0" smtClean="0"/>
              <a:t> és felvételi pontszámítás</a:t>
            </a:r>
            <a:br>
              <a:rPr lang="hu-HU" dirty="0" smtClean="0"/>
            </a:br>
            <a:r>
              <a:rPr lang="hu-HU" dirty="0" smtClean="0"/>
              <a:t>kapcsolata </a:t>
            </a:r>
            <a:endParaRPr lang="hu-HU" dirty="0"/>
          </a:p>
        </p:txBody>
      </p:sp>
      <p:sp>
        <p:nvSpPr>
          <p:cNvPr id="3" name="Tartalom helye 2"/>
          <p:cNvSpPr>
            <a:spLocks noGrp="1"/>
          </p:cNvSpPr>
          <p:nvPr>
            <p:ph idx="1"/>
          </p:nvPr>
        </p:nvSpPr>
        <p:spPr/>
        <p:txBody>
          <a:bodyPr>
            <a:normAutofit fontScale="92500"/>
          </a:bodyPr>
          <a:lstStyle/>
          <a:p>
            <a:r>
              <a:rPr lang="hu-HU" dirty="0" smtClean="0"/>
              <a:t>Ez a prezentáció a </a:t>
            </a:r>
            <a:r>
              <a:rPr lang="hu-HU" dirty="0"/>
              <a:t>közép és emelt szintű képzés </a:t>
            </a:r>
            <a:r>
              <a:rPr lang="hu-HU" dirty="0" smtClean="0"/>
              <a:t>választása előtt </a:t>
            </a:r>
            <a:r>
              <a:rPr lang="hu-HU" dirty="0"/>
              <a:t>álló diákoknak és szüleiknek </a:t>
            </a:r>
            <a:r>
              <a:rPr lang="hu-HU" dirty="0" smtClean="0"/>
              <a:t>készült.</a:t>
            </a:r>
            <a:r>
              <a:rPr lang="hu-HU" dirty="0"/>
              <a:t> </a:t>
            </a:r>
            <a:endParaRPr lang="hu-HU" dirty="0" smtClean="0"/>
          </a:p>
          <a:p>
            <a:r>
              <a:rPr lang="hu-HU" dirty="0" smtClean="0"/>
              <a:t>Emelt szintű érettségire a 11. és 12. évfolyamon az ún. fakultációs rendszerben készítünk.</a:t>
            </a:r>
          </a:p>
          <a:p>
            <a:r>
              <a:rPr lang="hu-HU" dirty="0" smtClean="0"/>
              <a:t>Mivel a </a:t>
            </a:r>
            <a:r>
              <a:rPr lang="hu-HU" dirty="0"/>
              <a:t>felsőoktatási felvételi eljárás </a:t>
            </a:r>
            <a:r>
              <a:rPr lang="hu-HU" dirty="0" smtClean="0"/>
              <a:t>során 2020-tól mindenkinek kötelező egy emelt szintű érettségit választani, így a fakultációválasztás súlya, szerepe nő.</a:t>
            </a:r>
            <a:endParaRPr lang="hu-HU" dirty="0"/>
          </a:p>
        </p:txBody>
      </p:sp>
    </p:spTree>
    <p:extLst>
      <p:ext uri="{BB962C8B-B14F-4D97-AF65-F5344CB8AC3E}">
        <p14:creationId xmlns:p14="http://schemas.microsoft.com/office/powerpoint/2010/main" val="402471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társadalomismeretről</a:t>
            </a:r>
            <a:endParaRPr lang="hu-HU" dirty="0"/>
          </a:p>
        </p:txBody>
      </p:sp>
      <p:sp>
        <p:nvSpPr>
          <p:cNvPr id="3" name="Tartalom helye 2"/>
          <p:cNvSpPr>
            <a:spLocks noGrp="1"/>
          </p:cNvSpPr>
          <p:nvPr>
            <p:ph idx="1"/>
          </p:nvPr>
        </p:nvSpPr>
        <p:spPr/>
        <p:txBody>
          <a:bodyPr/>
          <a:lstStyle/>
          <a:p>
            <a:r>
              <a:rPr lang="hu-HU" dirty="0" smtClean="0"/>
              <a:t>Kinek ajánljuk?</a:t>
            </a:r>
          </a:p>
          <a:p>
            <a:r>
              <a:rPr lang="hu-HU" dirty="0" smtClean="0"/>
              <a:t>Az érettségi százalék optimalizálása, ha nincs érettségi tárgyként előírva fizika, kémia, biológia stb.</a:t>
            </a:r>
          </a:p>
          <a:p>
            <a:r>
              <a:rPr lang="hu-HU" dirty="0" smtClean="0"/>
              <a:t>Csak néhány (7) helyen számítják érettségi pontként:Közösségszervezés,néprajz,igazság-ügyi-igazgatási,kulturális antropológia(Közlemény)</a:t>
            </a:r>
            <a:endParaRPr lang="hu-HU" dirty="0"/>
          </a:p>
        </p:txBody>
      </p:sp>
    </p:spTree>
    <p:extLst>
      <p:ext uri="{BB962C8B-B14F-4D97-AF65-F5344CB8AC3E}">
        <p14:creationId xmlns:p14="http://schemas.microsoft.com/office/powerpoint/2010/main" val="348450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60648"/>
            <a:ext cx="8229600" cy="648072"/>
          </a:xfrm>
        </p:spPr>
        <p:txBody>
          <a:bodyPr>
            <a:normAutofit/>
          </a:bodyPr>
          <a:lstStyle/>
          <a:p>
            <a:r>
              <a:rPr lang="hu-HU" sz="3600" b="1" dirty="0" smtClean="0"/>
              <a:t>Fontos tudnivalók</a:t>
            </a:r>
            <a:endParaRPr lang="hu-HU" sz="3600" b="1" dirty="0"/>
          </a:p>
        </p:txBody>
      </p:sp>
      <p:sp>
        <p:nvSpPr>
          <p:cNvPr id="3" name="Tartalom helye 2"/>
          <p:cNvSpPr>
            <a:spLocks noGrp="1"/>
          </p:cNvSpPr>
          <p:nvPr>
            <p:ph idx="1"/>
          </p:nvPr>
        </p:nvSpPr>
        <p:spPr>
          <a:xfrm>
            <a:off x="457200" y="908720"/>
            <a:ext cx="8229600" cy="5415880"/>
          </a:xfrm>
        </p:spPr>
        <p:txBody>
          <a:bodyPr>
            <a:noAutofit/>
          </a:bodyPr>
          <a:lstStyle/>
          <a:p>
            <a:r>
              <a:rPr lang="hu-HU" sz="2800" dirty="0" smtClean="0"/>
              <a:t>A számonkérés, mulasztás szempontjából a felvett </a:t>
            </a:r>
            <a:r>
              <a:rPr lang="hu-HU" sz="2800" dirty="0" err="1" smtClean="0"/>
              <a:t>fakt</a:t>
            </a:r>
            <a:r>
              <a:rPr lang="hu-HU" sz="2800" dirty="0" smtClean="0"/>
              <a:t> kötelezőnek minősül!</a:t>
            </a:r>
          </a:p>
          <a:p>
            <a:pPr marL="0" indent="0">
              <a:buNone/>
            </a:pPr>
            <a:endParaRPr lang="hu-HU" sz="2800" dirty="0" smtClean="0"/>
          </a:p>
          <a:p>
            <a:pPr lvl="0"/>
            <a:r>
              <a:rPr lang="hu-HU" sz="2800" dirty="0"/>
              <a:t>A jelentkezés két évre szól! </a:t>
            </a:r>
            <a:endParaRPr lang="hu-HU" sz="2800" dirty="0" smtClean="0"/>
          </a:p>
          <a:p>
            <a:pPr lvl="0"/>
            <a:r>
              <a:rPr lang="hu-HU" sz="2800" dirty="0" smtClean="0"/>
              <a:t>A végső jelentkezést </a:t>
            </a:r>
            <a:r>
              <a:rPr lang="hu-HU" sz="2800" dirty="0" smtClean="0"/>
              <a:t>az </a:t>
            </a:r>
            <a:r>
              <a:rPr lang="hu-HU" sz="2800" dirty="0" err="1" smtClean="0"/>
              <a:t>osztályfőnökökönkeresztül</a:t>
            </a:r>
            <a:r>
              <a:rPr lang="hu-HU" sz="2800" dirty="0" smtClean="0"/>
              <a:t> </a:t>
            </a:r>
            <a:r>
              <a:rPr lang="hu-HU" sz="2800" dirty="0" smtClean="0"/>
              <a:t>május 15-ig kérjük!</a:t>
            </a:r>
          </a:p>
          <a:p>
            <a:pPr marL="0" lvl="0" indent="0">
              <a:buNone/>
            </a:pPr>
            <a:endParaRPr lang="hu-HU" sz="2800" dirty="0"/>
          </a:p>
          <a:p>
            <a:r>
              <a:rPr lang="hu-HU" sz="2800" dirty="0"/>
              <a:t>M</a:t>
            </a:r>
            <a:r>
              <a:rPr lang="hu-HU" sz="2800" dirty="0" smtClean="0"/>
              <a:t>ódosítási, </a:t>
            </a:r>
            <a:r>
              <a:rPr lang="hu-HU" sz="2800" b="1" dirty="0" smtClean="0"/>
              <a:t>leadási lehetőség csak 2020. október 31-ig van.</a:t>
            </a:r>
          </a:p>
          <a:p>
            <a:endParaRPr lang="hu-HU"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smtClean="0"/>
              <a:t>Hasznos linkek</a:t>
            </a:r>
            <a:endParaRPr lang="hu-HU" sz="3600" b="1" dirty="0"/>
          </a:p>
        </p:txBody>
      </p:sp>
      <p:sp>
        <p:nvSpPr>
          <p:cNvPr id="3" name="Tartalom helye 2"/>
          <p:cNvSpPr>
            <a:spLocks noGrp="1"/>
          </p:cNvSpPr>
          <p:nvPr>
            <p:ph idx="1"/>
          </p:nvPr>
        </p:nvSpPr>
        <p:spPr>
          <a:xfrm>
            <a:off x="457200" y="1268760"/>
            <a:ext cx="8229600" cy="4104456"/>
          </a:xfrm>
        </p:spPr>
        <p:txBody>
          <a:bodyPr>
            <a:normAutofit lnSpcReduction="10000"/>
          </a:bodyPr>
          <a:lstStyle/>
          <a:p>
            <a:r>
              <a:rPr lang="hu-HU" dirty="0" err="1" smtClean="0">
                <a:hlinkClick r:id="rId2"/>
              </a:rPr>
              <a:t>www.felvi.hu</a:t>
            </a:r>
            <a:endParaRPr lang="hu-HU" dirty="0" smtClean="0"/>
          </a:p>
          <a:p>
            <a:pPr lvl="1"/>
            <a:r>
              <a:rPr lang="hu-HU" dirty="0" smtClean="0"/>
              <a:t>Minden ami felsőoktatás: szakleírások, felvételi fórumok, rangsorok, felvételi segítség</a:t>
            </a:r>
          </a:p>
          <a:p>
            <a:r>
              <a:rPr lang="hu-HU" dirty="0" err="1" smtClean="0">
                <a:hlinkClick r:id="rId3"/>
              </a:rPr>
              <a:t>www.fisz.hu</a:t>
            </a:r>
            <a:endParaRPr lang="hu-HU" dirty="0" smtClean="0"/>
          </a:p>
          <a:p>
            <a:pPr lvl="1"/>
            <a:r>
              <a:rPr lang="hu-HU" dirty="0" smtClean="0"/>
              <a:t>Felvételi információs szolgálat, hírek és felkészítés</a:t>
            </a:r>
          </a:p>
          <a:p>
            <a:r>
              <a:rPr lang="hu-HU" dirty="0" smtClean="0">
                <a:hlinkClick r:id="rId4"/>
              </a:rPr>
              <a:t>http://bkf.hu/tovabbtanulasikisokos/</a:t>
            </a:r>
            <a:r>
              <a:rPr lang="hu-HU" dirty="0" smtClean="0"/>
              <a:t> </a:t>
            </a:r>
          </a:p>
          <a:p>
            <a:pPr lvl="1"/>
            <a:r>
              <a:rPr lang="hu-HU" dirty="0" smtClean="0"/>
              <a:t>Letölthető segítség: tippek, trükkök és tanácsok felvételizni készülőknek</a:t>
            </a:r>
          </a:p>
          <a:p>
            <a:pPr>
              <a:buNone/>
            </a:pPr>
            <a:endParaRPr lang="hu-H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Educatio</a:t>
            </a:r>
            <a:r>
              <a:rPr lang="hu-HU" dirty="0" smtClean="0"/>
              <a:t> kiállítás 2021. január</a:t>
            </a:r>
            <a:endParaRPr lang="hu-HU" dirty="0"/>
          </a:p>
        </p:txBody>
      </p:sp>
      <p:pic>
        <p:nvPicPr>
          <p:cNvPr id="1026" name="Picture 2" descr="http://images.hvg.hu/image.aspx?id=cd85173f-9e9e-4cb4-87e0-43596bc93423&amp;view=d51db973-3806-4736-8c32-8f24015e840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43982" y="2348880"/>
            <a:ext cx="4320480"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Tartalom helye 3"/>
          <p:cNvSpPr>
            <a:spLocks noGrp="1"/>
          </p:cNvSpPr>
          <p:nvPr>
            <p:ph sz="half" idx="2"/>
          </p:nvPr>
        </p:nvSpPr>
        <p:spPr/>
        <p:txBody>
          <a:bodyPr/>
          <a:lstStyle/>
          <a:p>
            <a:r>
              <a:rPr lang="hu-HU" dirty="0" smtClean="0"/>
              <a:t>Két nyílt nap egyetemek látogatására</a:t>
            </a:r>
          </a:p>
          <a:p>
            <a:r>
              <a:rPr lang="hu-HU" dirty="0" err="1" smtClean="0"/>
              <a:t>Educatio</a:t>
            </a:r>
            <a:r>
              <a:rPr lang="hu-HU" dirty="0" smtClean="0"/>
              <a:t> szombati napon is látogatható</a:t>
            </a:r>
            <a:endParaRPr lang="hu-HU" dirty="0"/>
          </a:p>
        </p:txBody>
      </p:sp>
    </p:spTree>
    <p:extLst>
      <p:ext uri="{BB962C8B-B14F-4D97-AF65-F5344CB8AC3E}">
        <p14:creationId xmlns:p14="http://schemas.microsoft.com/office/powerpoint/2010/main" val="331692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0" y="274638"/>
            <a:ext cx="8229600" cy="1143000"/>
          </a:xfrm>
        </p:spPr>
        <p:txBody>
          <a:bodyPr>
            <a:normAutofit fontScale="90000"/>
          </a:bodyPr>
          <a:lstStyle/>
          <a:p>
            <a:r>
              <a:rPr lang="hu-HU" dirty="0" smtClean="0"/>
              <a:t>Megfontolt és sikeres döntést kívánunk!</a:t>
            </a:r>
            <a:endParaRPr lang="hu-HU" dirty="0"/>
          </a:p>
        </p:txBody>
      </p:sp>
      <p:pic>
        <p:nvPicPr>
          <p:cNvPr id="10242" name="Picture 2" descr="A kÃ©pen a kÃ¶vetkezÅk lehetnek: 11 ember, Ã¼lÅ emberek Ã©s belsÅ tÃ©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kÃ©pen a kÃ¶vetkezÅk lehetnek: 11 ember, Ã¼lÅ emberek Ã©s belsÅ tÃ©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772816"/>
            <a:ext cx="6190920" cy="4643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chemeClr val="tx1"/>
                </a:solidFill>
              </a:rPr>
              <a:t>Folyamatosan változó jogszabályok </a:t>
            </a:r>
            <a:endParaRPr lang="hu-HU" dirty="0">
              <a:solidFill>
                <a:schemeClr val="tx1"/>
              </a:solidFill>
            </a:endParaRPr>
          </a:p>
        </p:txBody>
      </p:sp>
      <p:sp>
        <p:nvSpPr>
          <p:cNvPr id="3" name="Tartalom helye 2"/>
          <p:cNvSpPr>
            <a:spLocks noGrp="1"/>
          </p:cNvSpPr>
          <p:nvPr>
            <p:ph idx="1"/>
          </p:nvPr>
        </p:nvSpPr>
        <p:spPr/>
        <p:txBody>
          <a:bodyPr>
            <a:normAutofit fontScale="62500" lnSpcReduction="20000"/>
          </a:bodyPr>
          <a:lstStyle/>
          <a:p>
            <a:r>
              <a:rPr lang="hu-HU" i="1" dirty="0" smtClean="0"/>
              <a:t>2011. évi CCIV. évi törvény A nemzeti felsőoktatásról</a:t>
            </a:r>
            <a:endParaRPr lang="hu-HU" dirty="0" smtClean="0">
              <a:solidFill>
                <a:srgbClr val="FF0000"/>
              </a:solidFill>
            </a:endParaRPr>
          </a:p>
          <a:p>
            <a:r>
              <a:rPr lang="hu-HU" b="1" dirty="0" smtClean="0"/>
              <a:t>423/2012. (</a:t>
            </a:r>
            <a:r>
              <a:rPr lang="hu-HU" dirty="0" smtClean="0"/>
              <a:t>XII. 29.) Korm. rendelet </a:t>
            </a:r>
            <a:r>
              <a:rPr lang="hu-HU" i="1" dirty="0" smtClean="0"/>
              <a:t>a felsőoktatási felvételi eljárásról</a:t>
            </a:r>
          </a:p>
          <a:p>
            <a:r>
              <a:rPr lang="hu-HU" b="1" i="1" dirty="0"/>
              <a:t>KÖZLEMÉNY </a:t>
            </a:r>
            <a:endParaRPr lang="hu-HU" dirty="0"/>
          </a:p>
          <a:p>
            <a:pPr marL="0" indent="0">
              <a:buNone/>
            </a:pPr>
            <a:r>
              <a:rPr lang="hu-HU" b="1" i="1" dirty="0" smtClean="0"/>
              <a:t>(Szakok </a:t>
            </a:r>
            <a:r>
              <a:rPr lang="hu-HU" b="1" i="1" dirty="0"/>
              <a:t>és érettségi vizsgatárgyak, többletpontok a </a:t>
            </a:r>
            <a:r>
              <a:rPr lang="hu-HU" b="1" i="1" dirty="0" smtClean="0"/>
              <a:t>2021. </a:t>
            </a:r>
            <a:r>
              <a:rPr lang="hu-HU" b="1" i="1" dirty="0"/>
              <a:t>évi   </a:t>
            </a:r>
            <a:r>
              <a:rPr lang="hu-HU" b="1" i="1" dirty="0" smtClean="0"/>
              <a:t>felsőoktatási </a:t>
            </a:r>
            <a:r>
              <a:rPr lang="hu-HU" b="1" i="1" dirty="0"/>
              <a:t>felvételi eljárások során </a:t>
            </a:r>
            <a:r>
              <a:rPr lang="hu-HU" b="1" i="1" dirty="0" smtClean="0"/>
              <a:t>):</a:t>
            </a:r>
          </a:p>
          <a:p>
            <a:pPr marL="0" indent="0">
              <a:buNone/>
            </a:pPr>
            <a:r>
              <a:rPr lang="hu-HU" dirty="0">
                <a:hlinkClick r:id="rId2"/>
              </a:rPr>
              <a:t>https://www.kormany.hu/download/0/cb/b1000/2021%20felv%C3%A9teli%20k%C3%B6vetelm%C3%A9nyek%2020191202.pdf#!DocumentBrowse</a:t>
            </a:r>
            <a:endParaRPr lang="hu-HU" b="1" i="1" dirty="0" smtClean="0"/>
          </a:p>
          <a:p>
            <a:pPr marL="0" indent="0">
              <a:buNone/>
            </a:pPr>
            <a:endParaRPr lang="hu-HU" i="1" dirty="0" smtClean="0"/>
          </a:p>
          <a:p>
            <a:r>
              <a:rPr lang="hu-HU" dirty="0" smtClean="0"/>
              <a:t>100/1997. (VI. 13.) Korm. Rendelet az érettségi vizsga vizsgaszabályzatának kiadásáról</a:t>
            </a:r>
          </a:p>
          <a:p>
            <a:r>
              <a:rPr lang="hu-HU" dirty="0" smtClean="0"/>
              <a:t>Pedagógiai Program</a:t>
            </a:r>
          </a:p>
          <a:p>
            <a:r>
              <a:rPr lang="hu-HU" dirty="0" smtClean="0"/>
              <a:t>Házirend</a:t>
            </a:r>
          </a:p>
          <a:p>
            <a:pPr>
              <a:buNone/>
            </a:pPr>
            <a:endParaRPr lang="hu-HU" b="1" dirty="0" smtClean="0"/>
          </a:p>
          <a:p>
            <a:pPr marL="0" indent="0">
              <a:buNone/>
            </a:pPr>
            <a:r>
              <a:rPr lang="hu-HU" dirty="0" smtClean="0"/>
              <a:t> </a:t>
            </a:r>
            <a:endParaRPr lang="hu-HU" dirty="0"/>
          </a:p>
        </p:txBody>
      </p:sp>
      <p:pic>
        <p:nvPicPr>
          <p:cNvPr id="4" name="Picture 2" descr="https://encrypted-tbn1.gstatic.com/images?q=tbn:ANd9GcQ5TyvN74kvG_Us2UjGo96NAvq4MaP9x3otNQPNBE37BsDmnVTISA"/>
          <p:cNvPicPr>
            <a:picLocks noChangeAspect="1" noChangeArrowheads="1"/>
          </p:cNvPicPr>
          <p:nvPr/>
        </p:nvPicPr>
        <p:blipFill>
          <a:blip r:embed="rId3" cstate="print"/>
          <a:srcRect/>
          <a:stretch>
            <a:fillRect/>
          </a:stretch>
        </p:blipFill>
        <p:spPr bwMode="auto">
          <a:xfrm>
            <a:off x="6804248" y="4725144"/>
            <a:ext cx="2133600"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304801"/>
            <a:ext cx="7543800" cy="1107976"/>
          </a:xfrm>
        </p:spPr>
        <p:txBody>
          <a:bodyPr/>
          <a:lstStyle/>
          <a:p>
            <a:r>
              <a:rPr lang="hu-HU" dirty="0" smtClean="0"/>
              <a:t>Legfrissebb változások:</a:t>
            </a:r>
            <a:endParaRPr lang="hu-HU" dirty="0"/>
          </a:p>
        </p:txBody>
      </p:sp>
      <p:sp>
        <p:nvSpPr>
          <p:cNvPr id="3" name="Szöveg helye 2"/>
          <p:cNvSpPr>
            <a:spLocks noGrp="1"/>
          </p:cNvSpPr>
          <p:nvPr>
            <p:ph type="body" sz="half" idx="1"/>
          </p:nvPr>
        </p:nvSpPr>
        <p:spPr>
          <a:xfrm>
            <a:off x="755576" y="1556792"/>
            <a:ext cx="7704856" cy="4968552"/>
          </a:xfrm>
        </p:spPr>
        <p:txBody>
          <a:bodyPr>
            <a:normAutofit fontScale="92500" lnSpcReduction="10000"/>
          </a:bodyPr>
          <a:lstStyle/>
          <a:p>
            <a:pPr marL="0" indent="0">
              <a:buNone/>
            </a:pPr>
            <a:r>
              <a:rPr lang="hu-HU" dirty="0" smtClean="0"/>
              <a:t>A kormány a 261/2019. (XI. 14.) kormányrendelete </a:t>
            </a:r>
            <a:r>
              <a:rPr lang="hu-HU" dirty="0"/>
              <a:t>2019. november 14-én </a:t>
            </a:r>
            <a:r>
              <a:rPr lang="hu-HU" dirty="0" smtClean="0"/>
              <a:t>módosította a felvételi eljárásra vonatkozó jogszabályt:</a:t>
            </a:r>
          </a:p>
          <a:p>
            <a:pPr lvl="1"/>
            <a:r>
              <a:rPr lang="hu-HU" dirty="0" smtClean="0">
                <a:solidFill>
                  <a:srgbClr val="FF0000"/>
                </a:solidFill>
              </a:rPr>
              <a:t>Nyelvvizsga - NEM</a:t>
            </a:r>
            <a:r>
              <a:rPr lang="hu-HU" dirty="0" smtClean="0"/>
              <a:t> </a:t>
            </a:r>
            <a:r>
              <a:rPr lang="hu-HU" dirty="0" smtClean="0">
                <a:solidFill>
                  <a:srgbClr val="FF0000"/>
                </a:solidFill>
              </a:rPr>
              <a:t>BELÉPÉSI FELTÉTEL </a:t>
            </a:r>
            <a:r>
              <a:rPr lang="hu-HU" dirty="0" smtClean="0"/>
              <a:t>– ha van: </a:t>
            </a:r>
          </a:p>
          <a:p>
            <a:pPr lvl="2"/>
            <a:r>
              <a:rPr lang="hu-HU" dirty="0" smtClean="0"/>
              <a:t>B2 komplex nyelvvizsga - 28 pont, </a:t>
            </a:r>
          </a:p>
          <a:p>
            <a:pPr lvl="2"/>
            <a:r>
              <a:rPr lang="hu-HU" dirty="0" smtClean="0"/>
              <a:t>C1 komplex nyelvvizsga – 40 pont.</a:t>
            </a:r>
          </a:p>
          <a:p>
            <a:pPr lvl="1"/>
            <a:r>
              <a:rPr lang="hu-HU" dirty="0" smtClean="0">
                <a:solidFill>
                  <a:srgbClr val="FF0000"/>
                </a:solidFill>
              </a:rPr>
              <a:t>Emelt szintű érettségi </a:t>
            </a:r>
            <a:r>
              <a:rPr lang="hu-HU" dirty="0" smtClean="0"/>
              <a:t>– </a:t>
            </a:r>
            <a:r>
              <a:rPr lang="hu-HU" dirty="0" smtClean="0">
                <a:solidFill>
                  <a:srgbClr val="FF0000"/>
                </a:solidFill>
              </a:rPr>
              <a:t>BELÉPÉSI FELTÉTEL</a:t>
            </a:r>
          </a:p>
          <a:p>
            <a:pPr lvl="2"/>
            <a:r>
              <a:rPr lang="hu-HU" dirty="0" smtClean="0"/>
              <a:t>pontszámítás nem változik:</a:t>
            </a:r>
          </a:p>
          <a:p>
            <a:pPr lvl="3"/>
            <a:r>
              <a:rPr lang="hu-HU" dirty="0" smtClean="0"/>
              <a:t> 1 Emelt É = 50 pont</a:t>
            </a:r>
          </a:p>
          <a:p>
            <a:pPr marL="977900" lvl="3" indent="0">
              <a:buNone/>
            </a:pPr>
            <a:r>
              <a:rPr lang="hu-HU" dirty="0" smtClean="0"/>
              <a:t>			legalább 45%-os teljesítménynél</a:t>
            </a:r>
          </a:p>
          <a:p>
            <a:pPr lvl="3"/>
            <a:r>
              <a:rPr lang="hu-HU" dirty="0" smtClean="0"/>
              <a:t>2 Emelt É = 100 pont </a:t>
            </a:r>
            <a:endParaRPr lang="hu-HU" dirty="0"/>
          </a:p>
          <a:p>
            <a:pPr marL="668337" lvl="2" indent="0">
              <a:buNone/>
            </a:pPr>
            <a:endParaRPr lang="hu-HU" dirty="0" smtClean="0"/>
          </a:p>
          <a:p>
            <a:pPr marL="668337" lvl="2" indent="0">
              <a:buNone/>
            </a:pPr>
            <a:endParaRPr lang="hu-HU" dirty="0"/>
          </a:p>
        </p:txBody>
      </p:sp>
      <p:sp>
        <p:nvSpPr>
          <p:cNvPr id="5" name="Dia számának helye 4"/>
          <p:cNvSpPr>
            <a:spLocks noGrp="1"/>
          </p:cNvSpPr>
          <p:nvPr>
            <p:ph type="sldNum" sz="quarter" idx="12"/>
          </p:nvPr>
        </p:nvSpPr>
        <p:spPr/>
        <p:txBody>
          <a:bodyPr/>
          <a:lstStyle/>
          <a:p>
            <a:pPr>
              <a:defRPr/>
            </a:pPr>
            <a:fld id="{0786008E-42CC-4B9D-A0A3-918676975F0B}" type="slidenum">
              <a:rPr lang="hu-HU" smtClean="0"/>
              <a:pPr>
                <a:defRPr/>
              </a:pPr>
              <a:t>4</a:t>
            </a:fld>
            <a:endParaRPr lang="hu-HU"/>
          </a:p>
        </p:txBody>
      </p:sp>
      <p:sp>
        <p:nvSpPr>
          <p:cNvPr id="6" name="Jobb oldali kapcsos zárójel 5"/>
          <p:cNvSpPr/>
          <p:nvPr/>
        </p:nvSpPr>
        <p:spPr>
          <a:xfrm>
            <a:off x="3995936" y="4941168"/>
            <a:ext cx="288032" cy="93610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hu-HU"/>
          </a:p>
        </p:txBody>
      </p:sp>
    </p:spTree>
    <p:extLst>
      <p:ext uri="{BB962C8B-B14F-4D97-AF65-F5344CB8AC3E}">
        <p14:creationId xmlns:p14="http://schemas.microsoft.com/office/powerpoint/2010/main" val="374487562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963" y="620688"/>
            <a:ext cx="8572500" cy="1021721"/>
          </a:xfrm>
        </p:spPr>
        <p:txBody>
          <a:bodyPr/>
          <a:lstStyle/>
          <a:p>
            <a:pPr eaLnBrk="1" hangingPunct="1"/>
            <a:r>
              <a:rPr lang="hu-HU" sz="3600" dirty="0" smtClean="0"/>
              <a:t>Kötelező emelt szintű érettségi követelmény </a:t>
            </a:r>
          </a:p>
        </p:txBody>
      </p:sp>
      <p:sp>
        <p:nvSpPr>
          <p:cNvPr id="28675" name="Rectangle 3"/>
          <p:cNvSpPr>
            <a:spLocks noGrp="1" noChangeArrowheads="1"/>
          </p:cNvSpPr>
          <p:nvPr>
            <p:ph idx="1"/>
          </p:nvPr>
        </p:nvSpPr>
        <p:spPr>
          <a:xfrm>
            <a:off x="179512" y="1772816"/>
            <a:ext cx="8856984" cy="4680372"/>
          </a:xfrm>
        </p:spPr>
        <p:txBody>
          <a:bodyPr/>
          <a:lstStyle/>
          <a:p>
            <a:pPr eaLnBrk="1" hangingPunct="1">
              <a:lnSpc>
                <a:spcPct val="90000"/>
              </a:lnSpc>
            </a:pPr>
            <a:r>
              <a:rPr lang="hu-HU" sz="2800" dirty="0" smtClean="0"/>
              <a:t>2020 január 1-től minden alapszakra, osztatlan szakra kötelező bemenet a </a:t>
            </a:r>
            <a:r>
              <a:rPr lang="hu-HU" sz="2800" b="1" dirty="0" smtClean="0"/>
              <a:t>legalább egy emelt </a:t>
            </a:r>
            <a:r>
              <a:rPr lang="hu-HU" sz="2800" dirty="0" smtClean="0"/>
              <a:t>szintű érettségi </a:t>
            </a:r>
          </a:p>
          <a:p>
            <a:pPr marL="393700" lvl="1" indent="0">
              <a:buNone/>
            </a:pPr>
            <a:r>
              <a:rPr lang="hu-HU" sz="2400" dirty="0" smtClean="0">
                <a:solidFill>
                  <a:schemeClr val="tx2">
                    <a:lumMod val="60000"/>
                    <a:lumOff val="40000"/>
                  </a:schemeClr>
                </a:solidFill>
              </a:rPr>
              <a:t>kivétel</a:t>
            </a:r>
            <a:r>
              <a:rPr lang="hu-HU" sz="2400" dirty="0" smtClean="0"/>
              <a:t>: </a:t>
            </a:r>
            <a:r>
              <a:rPr lang="hu-HU" sz="2000" dirty="0" smtClean="0"/>
              <a:t>pl</a:t>
            </a:r>
            <a:r>
              <a:rPr lang="hu-HU" sz="2000" dirty="0"/>
              <a:t>.: </a:t>
            </a:r>
            <a:r>
              <a:rPr lang="hu-HU" sz="2000" dirty="0" smtClean="0"/>
              <a:t>edző alapképzési szak, művészeti</a:t>
            </a:r>
            <a:r>
              <a:rPr lang="hu-HU" sz="2000" dirty="0"/>
              <a:t>, művészetközvetítői  képzési </a:t>
            </a:r>
            <a:r>
              <a:rPr lang="hu-HU" sz="2000" dirty="0" smtClean="0"/>
              <a:t>területek szakjai – </a:t>
            </a:r>
            <a:r>
              <a:rPr lang="hu-HU" sz="2000" b="1" dirty="0"/>
              <a:t>alkalmassági vizsga </a:t>
            </a:r>
            <a:r>
              <a:rPr lang="hu-HU" sz="2000" dirty="0"/>
              <a:t>pontszáma számít</a:t>
            </a:r>
          </a:p>
          <a:p>
            <a:pPr eaLnBrk="1" hangingPunct="1">
              <a:lnSpc>
                <a:spcPct val="90000"/>
              </a:lnSpc>
            </a:pPr>
            <a:r>
              <a:rPr lang="hu-HU" sz="2800" b="1" dirty="0" smtClean="0"/>
              <a:t>Két emelt</a:t>
            </a:r>
            <a:r>
              <a:rPr lang="hu-HU" sz="2800" dirty="0" smtClean="0"/>
              <a:t> szintű érettségi szükséges az alábbi szakokra:</a:t>
            </a:r>
          </a:p>
          <a:p>
            <a:pPr lvl="1" eaLnBrk="1" hangingPunct="1">
              <a:lnSpc>
                <a:spcPct val="90000"/>
              </a:lnSpc>
            </a:pPr>
            <a:r>
              <a:rPr lang="hu-HU" dirty="0"/>
              <a:t>állatorvos</a:t>
            </a:r>
            <a:r>
              <a:rPr lang="hu-HU" dirty="0" smtClean="0"/>
              <a:t> </a:t>
            </a:r>
          </a:p>
          <a:p>
            <a:pPr lvl="1" eaLnBrk="1" hangingPunct="1">
              <a:lnSpc>
                <a:spcPct val="90000"/>
              </a:lnSpc>
            </a:pPr>
            <a:r>
              <a:rPr lang="hu-HU" dirty="0" smtClean="0"/>
              <a:t>általános orvos, </a:t>
            </a:r>
          </a:p>
          <a:p>
            <a:pPr lvl="1" eaLnBrk="1" hangingPunct="1">
              <a:lnSpc>
                <a:spcPct val="90000"/>
              </a:lnSpc>
            </a:pPr>
            <a:r>
              <a:rPr lang="hu-HU" dirty="0" smtClean="0"/>
              <a:t>fogorvos, </a:t>
            </a:r>
          </a:p>
          <a:p>
            <a:pPr lvl="1" eaLnBrk="1" hangingPunct="1">
              <a:lnSpc>
                <a:spcPct val="90000"/>
              </a:lnSpc>
            </a:pPr>
            <a:r>
              <a:rPr lang="hu-HU" dirty="0" smtClean="0"/>
              <a:t>gyógyszerész</a:t>
            </a:r>
          </a:p>
        </p:txBody>
      </p:sp>
      <p:sp>
        <p:nvSpPr>
          <p:cNvPr id="4" name="Dia számának helye 5"/>
          <p:cNvSpPr>
            <a:spLocks noGrp="1"/>
          </p:cNvSpPr>
          <p:nvPr>
            <p:ph type="sldNum" sz="quarter" idx="12"/>
          </p:nvPr>
        </p:nvSpPr>
        <p:spPr/>
        <p:txBody>
          <a:bodyPr/>
          <a:lstStyle/>
          <a:p>
            <a:pPr>
              <a:defRPr/>
            </a:pPr>
            <a:fld id="{FEBB5EED-6EF6-4F97-A2AE-E834534ADD0A}" type="slidenum">
              <a:rPr lang="hu-HU"/>
              <a:pPr>
                <a:defRPr/>
              </a:pPr>
              <a:t>5</a:t>
            </a:fld>
            <a:endParaRPr lang="hu-HU"/>
          </a:p>
        </p:txBody>
      </p:sp>
    </p:spTree>
    <p:extLst>
      <p:ext uri="{BB962C8B-B14F-4D97-AF65-F5344CB8AC3E}">
        <p14:creationId xmlns:p14="http://schemas.microsoft.com/office/powerpoint/2010/main" val="348443726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43953" y="1196752"/>
            <a:ext cx="9186999" cy="5400600"/>
          </a:xfrm>
          <a:prstGeom prst="rect">
            <a:avLst/>
          </a:prstGeom>
        </p:spPr>
      </p:pic>
      <p:sp>
        <p:nvSpPr>
          <p:cNvPr id="2" name="Cím 1"/>
          <p:cNvSpPr>
            <a:spLocks noGrp="1"/>
          </p:cNvSpPr>
          <p:nvPr>
            <p:ph type="title"/>
          </p:nvPr>
        </p:nvSpPr>
        <p:spPr>
          <a:xfrm>
            <a:off x="457200" y="274638"/>
            <a:ext cx="8229600" cy="634082"/>
          </a:xfrm>
        </p:spPr>
        <p:txBody>
          <a:bodyPr>
            <a:normAutofit fontScale="90000"/>
          </a:bodyPr>
          <a:lstStyle/>
          <a:p>
            <a:r>
              <a:rPr lang="hu-HU" dirty="0" smtClean="0"/>
              <a:t>Pontszámítási rendszer</a:t>
            </a:r>
            <a:endParaRPr lang="hu-HU" dirty="0"/>
          </a:p>
        </p:txBody>
      </p:sp>
      <p:sp>
        <p:nvSpPr>
          <p:cNvPr id="3" name="Tartalom helye 2"/>
          <p:cNvSpPr>
            <a:spLocks noGrp="1"/>
          </p:cNvSpPr>
          <p:nvPr>
            <p:ph idx="1"/>
          </p:nvPr>
        </p:nvSpPr>
        <p:spPr>
          <a:xfrm>
            <a:off x="1115616" y="1600201"/>
            <a:ext cx="7571184" cy="3052936"/>
          </a:xfrm>
        </p:spPr>
        <p:txBody>
          <a:bodyPr/>
          <a:lstStyle/>
          <a:p>
            <a:endParaRPr lang="hu-HU" dirty="0"/>
          </a:p>
        </p:txBody>
      </p:sp>
    </p:spTree>
    <p:extLst>
      <p:ext uri="{BB962C8B-B14F-4D97-AF65-F5344CB8AC3E}">
        <p14:creationId xmlns:p14="http://schemas.microsoft.com/office/powerpoint/2010/main" val="40617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Természettudományos tantárgy a tanulmányi pontokban</a:t>
            </a:r>
            <a:endParaRPr lang="hu-HU" dirty="0"/>
          </a:p>
        </p:txBody>
      </p:sp>
      <p:sp>
        <p:nvSpPr>
          <p:cNvPr id="3" name="Tartalom helye 2"/>
          <p:cNvSpPr>
            <a:spLocks noGrp="1"/>
          </p:cNvSpPr>
          <p:nvPr>
            <p:ph idx="1"/>
          </p:nvPr>
        </p:nvSpPr>
        <p:spPr/>
        <p:txBody>
          <a:bodyPr/>
          <a:lstStyle/>
          <a:p>
            <a:r>
              <a:rPr lang="hu-HU" dirty="0"/>
              <a:t>B</a:t>
            </a:r>
            <a:r>
              <a:rPr lang="pt-BR" dirty="0" smtClean="0"/>
              <a:t>iológia</a:t>
            </a:r>
            <a:r>
              <a:rPr lang="pt-BR" dirty="0"/>
              <a:t>, </a:t>
            </a:r>
            <a:r>
              <a:rPr lang="pt-BR" dirty="0" smtClean="0"/>
              <a:t> </a:t>
            </a:r>
            <a:r>
              <a:rPr lang="pt-BR" dirty="0"/>
              <a:t>fizika, </a:t>
            </a:r>
            <a:r>
              <a:rPr lang="pt-BR" dirty="0" smtClean="0"/>
              <a:t> </a:t>
            </a:r>
            <a:r>
              <a:rPr lang="pt-BR" dirty="0"/>
              <a:t>kémia, </a:t>
            </a:r>
            <a:r>
              <a:rPr lang="pt-BR" dirty="0" smtClean="0"/>
              <a:t> földrajz</a:t>
            </a:r>
            <a:endParaRPr lang="hu-HU" dirty="0" smtClean="0"/>
          </a:p>
          <a:p>
            <a:r>
              <a:rPr lang="hu-HU" dirty="0"/>
              <a:t> </a:t>
            </a:r>
            <a:r>
              <a:rPr lang="hu-HU" dirty="0" smtClean="0"/>
              <a:t>Utolsó </a:t>
            </a:r>
            <a:r>
              <a:rPr lang="hu-HU" dirty="0"/>
              <a:t>két tanult év végi eredményeit kell megadni, vagy pedig két különböző, egyenként legalább egy évig tanult természettudományos tantárgy utolsó tanult év végi eredményeit</a:t>
            </a:r>
            <a:r>
              <a:rPr lang="hu-HU" dirty="0" smtClean="0"/>
              <a:t>.</a:t>
            </a:r>
          </a:p>
          <a:p>
            <a:r>
              <a:rPr lang="hu-HU" dirty="0" err="1" smtClean="0"/>
              <a:t>Felvin</a:t>
            </a:r>
            <a:r>
              <a:rPr lang="hu-HU" dirty="0" smtClean="0"/>
              <a:t> 5 gyakorlati példa</a:t>
            </a:r>
            <a:endParaRPr lang="hu-HU" dirty="0"/>
          </a:p>
        </p:txBody>
      </p:sp>
    </p:spTree>
    <p:extLst>
      <p:ext uri="{BB962C8B-B14F-4D97-AF65-F5344CB8AC3E}">
        <p14:creationId xmlns:p14="http://schemas.microsoft.com/office/powerpoint/2010/main" val="378445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332656"/>
            <a:ext cx="7772400" cy="1470025"/>
          </a:xfrm>
        </p:spPr>
        <p:txBody>
          <a:bodyPr/>
          <a:lstStyle/>
          <a:p>
            <a:r>
              <a:rPr lang="hu-HU" dirty="0" smtClean="0"/>
              <a:t>Felvételi pontszámítás</a:t>
            </a:r>
            <a:endParaRPr lang="hu-HU" dirty="0"/>
          </a:p>
        </p:txBody>
      </p:sp>
      <p:graphicFrame>
        <p:nvGraphicFramePr>
          <p:cNvPr id="4" name="Diagram 3"/>
          <p:cNvGraphicFramePr>
            <a:graphicFrameLocks/>
          </p:cNvGraphicFramePr>
          <p:nvPr>
            <p:extLst/>
          </p:nvPr>
        </p:nvGraphicFramePr>
        <p:xfrm>
          <a:off x="1403648" y="1916832"/>
          <a:ext cx="684076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5508103" y="2755589"/>
            <a:ext cx="2160241" cy="954107"/>
          </a:xfrm>
          <a:prstGeom prst="rect">
            <a:avLst/>
          </a:prstGeom>
          <a:noFill/>
        </p:spPr>
        <p:txBody>
          <a:bodyPr wrap="square" rtlCol="0">
            <a:spAutoFit/>
          </a:bodyPr>
          <a:lstStyle/>
          <a:p>
            <a:pPr algn="ctr"/>
            <a:r>
              <a:rPr lang="hu-HU" sz="2800"/>
              <a:t>tanulmányi pontszám</a:t>
            </a:r>
          </a:p>
        </p:txBody>
      </p:sp>
      <p:sp>
        <p:nvSpPr>
          <p:cNvPr id="7" name="Szövegdoboz 6"/>
          <p:cNvSpPr txBox="1"/>
          <p:nvPr/>
        </p:nvSpPr>
        <p:spPr>
          <a:xfrm>
            <a:off x="179512" y="5661248"/>
            <a:ext cx="2160241" cy="954107"/>
          </a:xfrm>
          <a:prstGeom prst="rect">
            <a:avLst/>
          </a:prstGeom>
          <a:noFill/>
        </p:spPr>
        <p:txBody>
          <a:bodyPr wrap="square" rtlCol="0">
            <a:spAutoFit/>
          </a:bodyPr>
          <a:lstStyle/>
          <a:p>
            <a:pPr algn="ctr"/>
            <a:r>
              <a:rPr lang="hu-HU" sz="2800"/>
              <a:t>érettségi pontok</a:t>
            </a:r>
          </a:p>
        </p:txBody>
      </p:sp>
      <p:sp>
        <p:nvSpPr>
          <p:cNvPr id="6" name="Szövegdoboz 5">
            <a:extLst>
              <a:ext uri="{FF2B5EF4-FFF2-40B4-BE49-F238E27FC236}">
                <a16:creationId xmlns:a16="http://schemas.microsoft.com/office/drawing/2014/main" id="{D0BF740F-7DFD-4E0E-9CF6-AF79CB6AA0FF}"/>
              </a:ext>
            </a:extLst>
          </p:cNvPr>
          <p:cNvSpPr txBox="1"/>
          <p:nvPr/>
        </p:nvSpPr>
        <p:spPr>
          <a:xfrm>
            <a:off x="72244" y="1937420"/>
            <a:ext cx="2374776" cy="523220"/>
          </a:xfrm>
          <a:prstGeom prst="rect">
            <a:avLst/>
          </a:prstGeom>
          <a:noFill/>
        </p:spPr>
        <p:txBody>
          <a:bodyPr wrap="square" rtlCol="0">
            <a:spAutoFit/>
          </a:bodyPr>
          <a:lstStyle/>
          <a:p>
            <a:pPr algn="ctr"/>
            <a:r>
              <a:rPr lang="hu-HU" sz="2800" dirty="0"/>
              <a:t>többletpontok</a:t>
            </a:r>
          </a:p>
        </p:txBody>
      </p:sp>
    </p:spTree>
    <p:extLst>
      <p:ext uri="{BB962C8B-B14F-4D97-AF65-F5344CB8AC3E}">
        <p14:creationId xmlns:p14="http://schemas.microsoft.com/office/powerpoint/2010/main" val="33668774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stretch>
            <a:fillRect/>
          </a:stretch>
        </p:blipFill>
        <p:spPr>
          <a:xfrm>
            <a:off x="62171" y="476672"/>
            <a:ext cx="8989438" cy="5555442"/>
          </a:xfrm>
          <a:prstGeom prst="rect">
            <a:avLst/>
          </a:prstGeom>
        </p:spPr>
      </p:pic>
    </p:spTree>
    <p:extLst>
      <p:ext uri="{BB962C8B-B14F-4D97-AF65-F5344CB8AC3E}">
        <p14:creationId xmlns:p14="http://schemas.microsoft.com/office/powerpoint/2010/main" val="3823561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1. sé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4575</TotalTime>
  <Words>881</Words>
  <Application>Microsoft Office PowerPoint</Application>
  <PresentationFormat>Diavetítés a képernyőre (4:3 oldalarány)</PresentationFormat>
  <Paragraphs>167</Paragraphs>
  <Slides>24</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Arial</vt:lpstr>
      <vt:lpstr>Book Antiqua</vt:lpstr>
      <vt:lpstr>Calibri</vt:lpstr>
      <vt:lpstr>Times New Roman</vt:lpstr>
      <vt:lpstr>Office-téma</vt:lpstr>
      <vt:lpstr>Tájékoztató faktválasztáshoz 2020.</vt:lpstr>
      <vt:lpstr>Faktválasztás és felvételi pontszámítás kapcsolata </vt:lpstr>
      <vt:lpstr>Folyamatosan változó jogszabályok </vt:lpstr>
      <vt:lpstr>Legfrissebb változások:</vt:lpstr>
      <vt:lpstr>Kötelező emelt szintű érettségi követelmény </vt:lpstr>
      <vt:lpstr>Pontszámítási rendszer</vt:lpstr>
      <vt:lpstr>Természettudományos tantárgy a tanulmányi pontokban</vt:lpstr>
      <vt:lpstr>Felvételi pontszámítás</vt:lpstr>
      <vt:lpstr>PowerPoint-bemutató</vt:lpstr>
      <vt:lpstr>Jár-e minden emelt szintű érettségiért többlet pont?</vt:lpstr>
      <vt:lpstr>Példa: Minta Rozália tanítói szakra jelentkezik                                                           (Dr. Bartáné Kustár Katalin diája)</vt:lpstr>
      <vt:lpstr>Amire még figyelni kell: ”És/vagy”</vt:lpstr>
      <vt:lpstr>Nyelvvizsgák és többlet pont</vt:lpstr>
      <vt:lpstr>Emelt szintű- vagy közép szintű érettségi?</vt:lpstr>
      <vt:lpstr>Az érettségi vizsga értékelése : a százalék a fontosabb!!</vt:lpstr>
      <vt:lpstr>PowerPoint-bemutató</vt:lpstr>
      <vt:lpstr>Emelt vagy közép szintű felkészítés?</vt:lpstr>
      <vt:lpstr>Belső szabályaink</vt:lpstr>
      <vt:lpstr>Tervezett faktok</vt:lpstr>
      <vt:lpstr>A társadalomismeretről</vt:lpstr>
      <vt:lpstr>Fontos tudnivalók</vt:lpstr>
      <vt:lpstr>Hasznos linkek</vt:lpstr>
      <vt:lpstr>Educatio kiállítás 2021. január</vt:lpstr>
      <vt:lpstr>Megfontolt és sikeres döntést kívánunk!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Emelt vagy közép?</dc:title>
  <dc:creator>Ibolya</dc:creator>
  <cp:lastModifiedBy>Huszárné Kádár Ibolya</cp:lastModifiedBy>
  <cp:revision>203</cp:revision>
  <dcterms:created xsi:type="dcterms:W3CDTF">2014-04-05T13:35:40Z</dcterms:created>
  <dcterms:modified xsi:type="dcterms:W3CDTF">2020-05-04T05:46:52Z</dcterms:modified>
</cp:coreProperties>
</file>