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62" r:id="rId3"/>
    <p:sldId id="311" r:id="rId4"/>
    <p:sldId id="312" r:id="rId5"/>
    <p:sldId id="313" r:id="rId6"/>
    <p:sldId id="314" r:id="rId7"/>
    <p:sldId id="324" r:id="rId8"/>
    <p:sldId id="315" r:id="rId9"/>
    <p:sldId id="316" r:id="rId10"/>
    <p:sldId id="296" r:id="rId11"/>
    <p:sldId id="361" r:id="rId12"/>
    <p:sldId id="353" r:id="rId13"/>
    <p:sldId id="358" r:id="rId14"/>
    <p:sldId id="320" r:id="rId15"/>
    <p:sldId id="319" r:id="rId16"/>
    <p:sldId id="344" r:id="rId17"/>
    <p:sldId id="346" r:id="rId18"/>
    <p:sldId id="345" r:id="rId19"/>
    <p:sldId id="347" r:id="rId20"/>
    <p:sldId id="363" r:id="rId21"/>
    <p:sldId id="321" r:id="rId22"/>
    <p:sldId id="348" r:id="rId23"/>
    <p:sldId id="349" r:id="rId24"/>
    <p:sldId id="356" r:id="rId25"/>
    <p:sldId id="350" r:id="rId26"/>
    <p:sldId id="325" r:id="rId27"/>
    <p:sldId id="326" r:id="rId28"/>
    <p:sldId id="327" r:id="rId29"/>
    <p:sldId id="342" r:id="rId30"/>
    <p:sldId id="336" r:id="rId31"/>
    <p:sldId id="337" r:id="rId32"/>
    <p:sldId id="354" r:id="rId33"/>
    <p:sldId id="341" r:id="rId34"/>
    <p:sldId id="276" r:id="rId35"/>
    <p:sldId id="286" r:id="rId36"/>
    <p:sldId id="287" r:id="rId37"/>
    <p:sldId id="289" r:id="rId38"/>
    <p:sldId id="360" r:id="rId39"/>
    <p:sldId id="351" r:id="rId40"/>
    <p:sldId id="294" r:id="rId41"/>
    <p:sldId id="280" r:id="rId42"/>
    <p:sldId id="355" r:id="rId43"/>
    <p:sldId id="334" r:id="rId44"/>
    <p:sldId id="338" r:id="rId45"/>
    <p:sldId id="339" r:id="rId46"/>
    <p:sldId id="27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67" d="100"/>
          <a:sy n="67" d="100"/>
        </p:scale>
        <p:origin x="139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unkaf&#252;ze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1"/>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1-1316-4B73-B162-7930B87C2DF8}"/>
              </c:ext>
            </c:extLst>
          </c:dPt>
          <c:dLbls>
            <c:spPr>
              <a:noFill/>
              <a:ln>
                <a:noFill/>
              </a:ln>
              <a:effectLst/>
            </c:spPr>
            <c:txPr>
              <a:bodyPr/>
              <a:lstStyle/>
              <a:p>
                <a:pPr>
                  <a:defRPr sz="2400"/>
                </a:pPr>
                <a:endParaRPr lang="hu-HU"/>
              </a:p>
            </c:txPr>
            <c:dLblPos val="ct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Munka1!$A$2:$A$5</c:f>
              <c:strCache>
                <c:ptCount val="4"/>
                <c:pt idx="0">
                  <c:v>osztályzatok</c:v>
                </c:pt>
                <c:pt idx="1">
                  <c:v>érettségi</c:v>
                </c:pt>
                <c:pt idx="2">
                  <c:v>vizsga</c:v>
                </c:pt>
                <c:pt idx="3">
                  <c:v>többletpontok</c:v>
                </c:pt>
              </c:strCache>
            </c:strRef>
          </c:cat>
          <c:val>
            <c:numRef>
              <c:f>Munka1!$B$2:$B$5</c:f>
              <c:numCache>
                <c:formatCode>General</c:formatCode>
                <c:ptCount val="4"/>
                <c:pt idx="0">
                  <c:v>100</c:v>
                </c:pt>
                <c:pt idx="1">
                  <c:v>100</c:v>
                </c:pt>
                <c:pt idx="2">
                  <c:v>200</c:v>
                </c:pt>
                <c:pt idx="3">
                  <c:v>100</c:v>
                </c:pt>
              </c:numCache>
            </c:numRef>
          </c:val>
          <c:extLst xmlns:c16r2="http://schemas.microsoft.com/office/drawing/2015/06/chart">
            <c:ext xmlns:c16="http://schemas.microsoft.com/office/drawing/2014/chart" uri="{C3380CC4-5D6E-409C-BE32-E72D297353CC}">
              <c16:uniqueId val="{00000002-1316-4B73-B162-7930B87C2DF8}"/>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65005262573164391"/>
          <c:y val="0.53457949116764802"/>
          <c:w val="0.34809085540203133"/>
          <c:h val="0.40843966055053715"/>
        </c:manualLayout>
      </c:layout>
      <c:overlay val="0"/>
      <c:txPr>
        <a:bodyPr/>
        <a:lstStyle/>
        <a:p>
          <a:pPr rtl="0">
            <a:defRPr sz="2400"/>
          </a:pPr>
          <a:endParaRPr lang="hu-HU"/>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12DEE-7019-4386-AAF4-026F90DD1D03}" type="datetimeFigureOut">
              <a:rPr lang="hu-HU" smtClean="0"/>
              <a:pPr/>
              <a:t>2019.04.04.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A0B2C-5FE2-4933-AF85-124D546DA3FB}" type="slidenum">
              <a:rPr lang="hu-HU" smtClean="0"/>
              <a:pPr/>
              <a:t>‹#›</a:t>
            </a:fld>
            <a:endParaRPr lang="hu-HU"/>
          </a:p>
        </p:txBody>
      </p:sp>
    </p:spTree>
    <p:extLst>
      <p:ext uri="{BB962C8B-B14F-4D97-AF65-F5344CB8AC3E}">
        <p14:creationId xmlns:p14="http://schemas.microsoft.com/office/powerpoint/2010/main" val="410880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4/4/2019</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4/4/2019</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4/4/2019</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C9B81F-C347-4BEF-BFDF-29C42F48304A}" type="datetimeFigureOut">
              <a:rPr lang="en-US" smtClean="0"/>
              <a:pPr/>
              <a:t>4/4/2019</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7C9B81F-C347-4BEF-BFDF-29C42F48304A}" type="datetimeFigureOut">
              <a:rPr lang="en-US" smtClean="0"/>
              <a:pPr/>
              <a:t>4/4/2019</a:t>
            </a:fld>
            <a:endParaRPr lang="en-US"/>
          </a:p>
        </p:txBody>
      </p:sp>
      <p:sp>
        <p:nvSpPr>
          <p:cNvPr id="5" name="Élőláb helye 4"/>
          <p:cNvSpPr>
            <a:spLocks noGrp="1"/>
          </p:cNvSpPr>
          <p:nvPr>
            <p:ph type="ftr" sz="quarter" idx="11"/>
          </p:nvPr>
        </p:nvSpPr>
        <p:spPr/>
        <p:txBody>
          <a:bodyPr/>
          <a:lstStyle/>
          <a:p>
            <a:endParaRPr kumimoji="0" lang="en-US"/>
          </a:p>
        </p:txBody>
      </p:sp>
      <p:sp>
        <p:nvSpPr>
          <p:cNvPr id="6" name="Dia számának helye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7C9B81F-C347-4BEF-BFDF-29C42F48304A}" type="datetimeFigureOut">
              <a:rPr lang="en-US" smtClean="0"/>
              <a:pPr/>
              <a:t>4/4/2019</a:t>
            </a:fld>
            <a:endParaRPr lang="en-US"/>
          </a:p>
        </p:txBody>
      </p:sp>
      <p:sp>
        <p:nvSpPr>
          <p:cNvPr id="6" name="Élőláb helye 5"/>
          <p:cNvSpPr>
            <a:spLocks noGrp="1"/>
          </p:cNvSpPr>
          <p:nvPr>
            <p:ph type="ftr" sz="quarter" idx="11"/>
          </p:nvPr>
        </p:nvSpPr>
        <p:spPr/>
        <p:txBody>
          <a:bodyPr/>
          <a:lstStyle/>
          <a:p>
            <a:endParaRPr kumimoji="0" lang="en-US"/>
          </a:p>
        </p:txBody>
      </p:sp>
      <p:sp>
        <p:nvSpPr>
          <p:cNvPr id="7" name="Dia számának helye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7C9B81F-C347-4BEF-BFDF-29C42F48304A}" type="datetimeFigureOut">
              <a:rPr lang="en-US" smtClean="0"/>
              <a:pPr/>
              <a:t>4/4/2019</a:t>
            </a:fld>
            <a:endParaRPr lang="en-US"/>
          </a:p>
        </p:txBody>
      </p:sp>
      <p:sp>
        <p:nvSpPr>
          <p:cNvPr id="8" name="Élőláb helye 7"/>
          <p:cNvSpPr>
            <a:spLocks noGrp="1"/>
          </p:cNvSpPr>
          <p:nvPr>
            <p:ph type="ftr" sz="quarter" idx="11"/>
          </p:nvPr>
        </p:nvSpPr>
        <p:spPr/>
        <p:txBody>
          <a:bodyPr/>
          <a:lstStyle/>
          <a:p>
            <a:endParaRPr kumimoji="0" lang="en-US" dirty="0"/>
          </a:p>
        </p:txBody>
      </p:sp>
      <p:sp>
        <p:nvSpPr>
          <p:cNvPr id="9" name="Dia számának helye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7C9B81F-C347-4BEF-BFDF-29C42F48304A}" type="datetimeFigureOut">
              <a:rPr lang="en-US" smtClean="0"/>
              <a:pPr/>
              <a:t>4/4/2019</a:t>
            </a:fld>
            <a:endParaRPr lang="en-US"/>
          </a:p>
        </p:txBody>
      </p:sp>
      <p:sp>
        <p:nvSpPr>
          <p:cNvPr id="4" name="Élőláb helye 3"/>
          <p:cNvSpPr>
            <a:spLocks noGrp="1"/>
          </p:cNvSpPr>
          <p:nvPr>
            <p:ph type="ftr" sz="quarter" idx="11"/>
          </p:nvPr>
        </p:nvSpPr>
        <p:spPr/>
        <p:txBody>
          <a:bodyPr/>
          <a:lstStyle/>
          <a:p>
            <a:endParaRPr kumimoji="0" lang="en-US"/>
          </a:p>
        </p:txBody>
      </p:sp>
      <p:sp>
        <p:nvSpPr>
          <p:cNvPr id="5" name="Dia számának helye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7C9B81F-C347-4BEF-BFDF-29C42F48304A}" type="datetimeFigureOut">
              <a:rPr lang="en-US" smtClean="0"/>
              <a:pPr/>
              <a:t>4/4/2019</a:t>
            </a:fld>
            <a:endParaRPr lang="en-US"/>
          </a:p>
        </p:txBody>
      </p:sp>
      <p:sp>
        <p:nvSpPr>
          <p:cNvPr id="3" name="Élőláb helye 2"/>
          <p:cNvSpPr>
            <a:spLocks noGrp="1"/>
          </p:cNvSpPr>
          <p:nvPr>
            <p:ph type="ftr" sz="quarter" idx="11"/>
          </p:nvPr>
        </p:nvSpPr>
        <p:spPr/>
        <p:txBody>
          <a:bodyPr/>
          <a:lstStyle/>
          <a:p>
            <a:endParaRPr kumimoji="0" lang="en-US"/>
          </a:p>
        </p:txBody>
      </p:sp>
      <p:sp>
        <p:nvSpPr>
          <p:cNvPr id="4" name="Dia számának helye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C9B81F-C347-4BEF-BFDF-29C42F48304A}" type="datetimeFigureOut">
              <a:rPr lang="en-US" smtClean="0"/>
              <a:pPr/>
              <a:t>4/4/2019</a:t>
            </a:fld>
            <a:endParaRPr lang="en-US"/>
          </a:p>
        </p:txBody>
      </p:sp>
      <p:sp>
        <p:nvSpPr>
          <p:cNvPr id="6" name="Élőláb helye 5"/>
          <p:cNvSpPr>
            <a:spLocks noGrp="1"/>
          </p:cNvSpPr>
          <p:nvPr>
            <p:ph type="ftr" sz="quarter" idx="11"/>
          </p:nvPr>
        </p:nvSpPr>
        <p:spPr/>
        <p:txBody>
          <a:bodyPr/>
          <a:lstStyle/>
          <a:p>
            <a:endParaRPr kumimoji="0" lang="en-US"/>
          </a:p>
        </p:txBody>
      </p:sp>
      <p:sp>
        <p:nvSpPr>
          <p:cNvPr id="7" name="Dia számának helye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C9B81F-C347-4BEF-BFDF-29C42F48304A}" type="datetimeFigureOut">
              <a:rPr lang="en-US" smtClean="0"/>
              <a:pPr/>
              <a:t>4/4/2019</a:t>
            </a:fld>
            <a:endParaRPr lang="en-US"/>
          </a:p>
        </p:txBody>
      </p:sp>
      <p:sp>
        <p:nvSpPr>
          <p:cNvPr id="6" name="Élőláb helye 5"/>
          <p:cNvSpPr>
            <a:spLocks noGrp="1"/>
          </p:cNvSpPr>
          <p:nvPr>
            <p:ph type="ftr" sz="quarter" idx="11"/>
          </p:nvPr>
        </p:nvSpPr>
        <p:spPr/>
        <p:txBody>
          <a:bodyPr/>
          <a:lstStyle/>
          <a:p>
            <a:endParaRPr kumimoji="0" lang="en-US"/>
          </a:p>
        </p:txBody>
      </p:sp>
      <p:sp>
        <p:nvSpPr>
          <p:cNvPr id="7" name="Dia számának helye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9B81F-C347-4BEF-BFDF-29C42F48304A}" type="datetimeFigureOut">
              <a:rPr lang="en-US" smtClean="0"/>
              <a:pPr/>
              <a:t>4/4/2019</a:t>
            </a:fld>
            <a:endParaRPr lang="en-US" dirty="0">
              <a:solidFill>
                <a:schemeClr val="tx2">
                  <a:shade val="90000"/>
                </a:schemeClr>
              </a:solidFill>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chemeClr val="tx2">
                  <a:shade val="90000"/>
                </a:schemeClr>
              </a:solidFill>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njt.hu/cgi_bin/njt_doc.cgi?docid=158003.351973#foot90" TargetMode="External"/><Relationship Id="rId2" Type="http://schemas.openxmlformats.org/officeDocument/2006/relationships/hyperlink" Target="http://njt.hu/cgi_bin/njt_doc.cgi?docid=158003.351973#foot88"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njt.hu/cgi_bin/njt_doc.cgi?docid=158003.351973#foot90"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fisz.hu/" TargetMode="External"/><Relationship Id="rId2" Type="http://schemas.openxmlformats.org/officeDocument/2006/relationships/hyperlink" Target="http://www.felvi.hu/" TargetMode="External"/><Relationship Id="rId1" Type="http://schemas.openxmlformats.org/officeDocument/2006/relationships/slideLayout" Target="../slideLayouts/slideLayout2.xml"/><Relationship Id="rId4" Type="http://schemas.openxmlformats.org/officeDocument/2006/relationships/hyperlink" Target="http://bkf.hu/tovabbtanulasikisoko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3826768" cy="1143000"/>
          </a:xfrm>
        </p:spPr>
        <p:txBody>
          <a:bodyPr>
            <a:noAutofit/>
          </a:bodyPr>
          <a:lstStyle/>
          <a:p>
            <a:pPr algn="ctr"/>
            <a:r>
              <a:rPr lang="hu-HU" sz="4000" dirty="0" err="1" smtClean="0">
                <a:latin typeface="+mn-lt"/>
              </a:rPr>
              <a:t>Faktválasztás</a:t>
            </a:r>
            <a:endParaRPr lang="hu-HU" sz="4000" dirty="0">
              <a:solidFill>
                <a:schemeClr val="tx1"/>
              </a:solidFill>
              <a:effectLst/>
              <a:latin typeface="+mn-lt"/>
            </a:endParaRPr>
          </a:p>
        </p:txBody>
      </p:sp>
      <p:sp>
        <p:nvSpPr>
          <p:cNvPr id="3" name="Tartalom helye 2"/>
          <p:cNvSpPr>
            <a:spLocks noGrp="1"/>
          </p:cNvSpPr>
          <p:nvPr>
            <p:ph idx="1"/>
          </p:nvPr>
        </p:nvSpPr>
        <p:spPr>
          <a:xfrm>
            <a:off x="1259632" y="1600200"/>
            <a:ext cx="7427168" cy="4525963"/>
          </a:xfrm>
        </p:spPr>
        <p:txBody>
          <a:bodyPr/>
          <a:lstStyle/>
          <a:p>
            <a:pPr marL="0" indent="0">
              <a:buNone/>
            </a:pPr>
            <a:r>
              <a:rPr lang="hu-HU" dirty="0"/>
              <a:t>Tájékoztató </a:t>
            </a:r>
            <a:endParaRPr lang="hu-HU" dirty="0" smtClean="0"/>
          </a:p>
          <a:p>
            <a:pPr marL="0" indent="0">
              <a:buNone/>
            </a:pPr>
            <a:r>
              <a:rPr lang="hu-HU" dirty="0" smtClean="0"/>
              <a:t> értekezlet </a:t>
            </a:r>
          </a:p>
          <a:p>
            <a:pPr marL="0" indent="0">
              <a:buNone/>
            </a:pPr>
            <a:r>
              <a:rPr lang="hu-HU" dirty="0" smtClean="0"/>
              <a:t> 2019.</a:t>
            </a:r>
          </a:p>
          <a:p>
            <a:pPr marL="0" indent="0">
              <a:buNone/>
            </a:pPr>
            <a:r>
              <a:rPr lang="hu-HU" dirty="0" smtClean="0"/>
              <a:t> április 02.</a:t>
            </a:r>
          </a:p>
          <a:p>
            <a:pPr marL="0" indent="0">
              <a:buNone/>
            </a:pPr>
            <a:r>
              <a:rPr lang="hu-HU" dirty="0"/>
              <a:t/>
            </a:r>
            <a:br>
              <a:rPr lang="hu-HU" dirty="0"/>
            </a:br>
            <a:endParaRPr lang="hu-HU" dirty="0"/>
          </a:p>
        </p:txBody>
      </p:sp>
      <p:pic>
        <p:nvPicPr>
          <p:cNvPr id="5" name="Picture 2" descr="http://igyirnankmi.hvg.hu/upload/2013/05/kerdojel-piro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560" y="4293096"/>
            <a:ext cx="1852464" cy="1852465"/>
          </a:xfrm>
          <a:prstGeom prst="rect">
            <a:avLst/>
          </a:prstGeom>
          <a:noFill/>
          <a:extLst>
            <a:ext uri="{909E8E84-426E-40DD-AFC4-6F175D3DCCD1}">
              <a14:hiddenFill xmlns:a14="http://schemas.microsoft.com/office/drawing/2010/main">
                <a:solidFill>
                  <a:srgbClr val="FFFFFF"/>
                </a:solidFill>
              </a14:hiddenFill>
            </a:ext>
          </a:extLst>
        </p:spPr>
      </p:pic>
      <p:pic>
        <p:nvPicPr>
          <p:cNvPr id="4" name="Kép 3"/>
          <p:cNvPicPr>
            <a:picLocks noChangeAspect="1"/>
          </p:cNvPicPr>
          <p:nvPr/>
        </p:nvPicPr>
        <p:blipFill rotWithShape="1">
          <a:blip r:embed="rId3" cstate="email">
            <a:extLst>
              <a:ext uri="{28A0092B-C50C-407E-A947-70E740481C1C}">
                <a14:useLocalDpi xmlns:a14="http://schemas.microsoft.com/office/drawing/2010/main"/>
              </a:ext>
            </a:extLst>
          </a:blip>
          <a:srcRect l="8029" t="22087" r="2372"/>
          <a:stretch/>
        </p:blipFill>
        <p:spPr>
          <a:xfrm>
            <a:off x="3491880" y="1772816"/>
            <a:ext cx="5520613" cy="3600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a:stretch>
            <a:fillRect/>
          </a:stretch>
        </p:blipFill>
        <p:spPr>
          <a:xfrm>
            <a:off x="62171" y="476672"/>
            <a:ext cx="8989438" cy="5555442"/>
          </a:xfrm>
          <a:prstGeom prst="rect">
            <a:avLst/>
          </a:prstGeom>
        </p:spPr>
      </p:pic>
    </p:spTree>
    <p:extLst>
      <p:ext uri="{BB962C8B-B14F-4D97-AF65-F5344CB8AC3E}">
        <p14:creationId xmlns:p14="http://schemas.microsoft.com/office/powerpoint/2010/main" val="3823561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953" y="1196752"/>
            <a:ext cx="9186999" cy="5400600"/>
          </a:xfrm>
          <a:prstGeom prst="rect">
            <a:avLst/>
          </a:prstGeom>
        </p:spPr>
      </p:pic>
      <p:sp>
        <p:nvSpPr>
          <p:cNvPr id="2" name="Cím 1"/>
          <p:cNvSpPr>
            <a:spLocks noGrp="1"/>
          </p:cNvSpPr>
          <p:nvPr>
            <p:ph type="title"/>
          </p:nvPr>
        </p:nvSpPr>
        <p:spPr>
          <a:xfrm>
            <a:off x="457200" y="274638"/>
            <a:ext cx="8229600" cy="634082"/>
          </a:xfrm>
        </p:spPr>
        <p:txBody>
          <a:bodyPr>
            <a:normAutofit fontScale="90000"/>
          </a:bodyPr>
          <a:lstStyle/>
          <a:p>
            <a:r>
              <a:rPr lang="hu-HU" dirty="0" smtClean="0"/>
              <a:t>Pontszámítási rendszer</a:t>
            </a:r>
            <a:endParaRPr lang="hu-HU" dirty="0"/>
          </a:p>
        </p:txBody>
      </p:sp>
      <p:sp>
        <p:nvSpPr>
          <p:cNvPr id="3" name="Tartalom helye 2"/>
          <p:cNvSpPr>
            <a:spLocks noGrp="1"/>
          </p:cNvSpPr>
          <p:nvPr>
            <p:ph idx="1"/>
          </p:nvPr>
        </p:nvSpPr>
        <p:spPr>
          <a:xfrm>
            <a:off x="1115616" y="1600201"/>
            <a:ext cx="7571184" cy="3052936"/>
          </a:xfrm>
        </p:spPr>
        <p:txBody>
          <a:bodyPr/>
          <a:lstStyle/>
          <a:p>
            <a:endParaRPr lang="hu-HU" dirty="0"/>
          </a:p>
        </p:txBody>
      </p:sp>
    </p:spTree>
    <p:extLst>
      <p:ext uri="{BB962C8B-B14F-4D97-AF65-F5344CB8AC3E}">
        <p14:creationId xmlns:p14="http://schemas.microsoft.com/office/powerpoint/2010/main" val="390905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Természettudományos tantárgy a tanulmányi pontokban</a:t>
            </a:r>
            <a:endParaRPr lang="hu-HU" dirty="0"/>
          </a:p>
        </p:txBody>
      </p:sp>
      <p:sp>
        <p:nvSpPr>
          <p:cNvPr id="3" name="Tartalom helye 2"/>
          <p:cNvSpPr>
            <a:spLocks noGrp="1"/>
          </p:cNvSpPr>
          <p:nvPr>
            <p:ph idx="1"/>
          </p:nvPr>
        </p:nvSpPr>
        <p:spPr/>
        <p:txBody>
          <a:bodyPr/>
          <a:lstStyle/>
          <a:p>
            <a:r>
              <a:rPr lang="hu-HU" dirty="0"/>
              <a:t>B</a:t>
            </a:r>
            <a:r>
              <a:rPr lang="pt-BR" dirty="0" smtClean="0"/>
              <a:t>iológia</a:t>
            </a:r>
            <a:r>
              <a:rPr lang="pt-BR" dirty="0"/>
              <a:t>, </a:t>
            </a:r>
            <a:r>
              <a:rPr lang="pt-BR" dirty="0" smtClean="0"/>
              <a:t> </a:t>
            </a:r>
            <a:r>
              <a:rPr lang="pt-BR" dirty="0"/>
              <a:t>fizika, </a:t>
            </a:r>
            <a:r>
              <a:rPr lang="pt-BR" dirty="0" smtClean="0"/>
              <a:t> </a:t>
            </a:r>
            <a:r>
              <a:rPr lang="pt-BR" dirty="0"/>
              <a:t>kémia, </a:t>
            </a:r>
            <a:r>
              <a:rPr lang="pt-BR" dirty="0" smtClean="0"/>
              <a:t> földrajz</a:t>
            </a:r>
            <a:endParaRPr lang="hu-HU" dirty="0" smtClean="0"/>
          </a:p>
          <a:p>
            <a:r>
              <a:rPr lang="hu-HU" dirty="0"/>
              <a:t> </a:t>
            </a:r>
            <a:r>
              <a:rPr lang="hu-HU" dirty="0" smtClean="0"/>
              <a:t>Utolsó </a:t>
            </a:r>
            <a:r>
              <a:rPr lang="hu-HU" dirty="0"/>
              <a:t>két tanult év végi eredményeit kell megadni, vagy pedig két különböző, egyenként legalább egy évig tanult természettudományos tantárgy utolsó tanult év végi eredményeit</a:t>
            </a:r>
            <a:r>
              <a:rPr lang="hu-HU" dirty="0" smtClean="0"/>
              <a:t>.</a:t>
            </a:r>
          </a:p>
          <a:p>
            <a:r>
              <a:rPr lang="hu-HU" dirty="0" err="1" smtClean="0"/>
              <a:t>Felvin</a:t>
            </a:r>
            <a:r>
              <a:rPr lang="hu-HU" dirty="0" smtClean="0"/>
              <a:t> 5 gyakorlati példa</a:t>
            </a:r>
            <a:endParaRPr lang="hu-HU" dirty="0"/>
          </a:p>
        </p:txBody>
      </p:sp>
    </p:spTree>
    <p:extLst>
      <p:ext uri="{BB962C8B-B14F-4D97-AF65-F5344CB8AC3E}">
        <p14:creationId xmlns:p14="http://schemas.microsoft.com/office/powerpoint/2010/main" val="4012565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3568" y="332656"/>
            <a:ext cx="7772400" cy="1470025"/>
          </a:xfrm>
        </p:spPr>
        <p:txBody>
          <a:bodyPr/>
          <a:lstStyle/>
          <a:p>
            <a:r>
              <a:rPr lang="hu-HU" dirty="0" smtClean="0"/>
              <a:t>Felvételi pontszámítás</a:t>
            </a:r>
            <a:endParaRPr lang="hu-HU" dirty="0"/>
          </a:p>
        </p:txBody>
      </p:sp>
      <p:graphicFrame>
        <p:nvGraphicFramePr>
          <p:cNvPr id="4" name="Diagram 3"/>
          <p:cNvGraphicFramePr>
            <a:graphicFrameLocks/>
          </p:cNvGraphicFramePr>
          <p:nvPr>
            <p:extLst/>
          </p:nvPr>
        </p:nvGraphicFramePr>
        <p:xfrm>
          <a:off x="1403648" y="1916832"/>
          <a:ext cx="684076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4"/>
          <p:cNvSpPr txBox="1"/>
          <p:nvPr/>
        </p:nvSpPr>
        <p:spPr>
          <a:xfrm>
            <a:off x="5508103" y="2755589"/>
            <a:ext cx="2160241" cy="954107"/>
          </a:xfrm>
          <a:prstGeom prst="rect">
            <a:avLst/>
          </a:prstGeom>
          <a:noFill/>
        </p:spPr>
        <p:txBody>
          <a:bodyPr wrap="square" rtlCol="0">
            <a:spAutoFit/>
          </a:bodyPr>
          <a:lstStyle/>
          <a:p>
            <a:pPr algn="ctr"/>
            <a:r>
              <a:rPr lang="hu-HU" sz="2800"/>
              <a:t>tanulmányi pontszám</a:t>
            </a:r>
          </a:p>
        </p:txBody>
      </p:sp>
      <p:sp>
        <p:nvSpPr>
          <p:cNvPr id="7" name="Szövegdoboz 6"/>
          <p:cNvSpPr txBox="1"/>
          <p:nvPr/>
        </p:nvSpPr>
        <p:spPr>
          <a:xfrm>
            <a:off x="179512" y="5661248"/>
            <a:ext cx="2160241" cy="954107"/>
          </a:xfrm>
          <a:prstGeom prst="rect">
            <a:avLst/>
          </a:prstGeom>
          <a:noFill/>
        </p:spPr>
        <p:txBody>
          <a:bodyPr wrap="square" rtlCol="0">
            <a:spAutoFit/>
          </a:bodyPr>
          <a:lstStyle/>
          <a:p>
            <a:pPr algn="ctr"/>
            <a:r>
              <a:rPr lang="hu-HU" sz="2800"/>
              <a:t>érettségi pontok</a:t>
            </a:r>
          </a:p>
        </p:txBody>
      </p:sp>
      <p:sp>
        <p:nvSpPr>
          <p:cNvPr id="6" name="Szövegdoboz 5">
            <a:extLst>
              <a:ext uri="{FF2B5EF4-FFF2-40B4-BE49-F238E27FC236}">
                <a16:creationId xmlns:a16="http://schemas.microsoft.com/office/drawing/2014/main" xmlns="" id="{D0BF740F-7DFD-4E0E-9CF6-AF79CB6AA0FF}"/>
              </a:ext>
            </a:extLst>
          </p:cNvPr>
          <p:cNvSpPr txBox="1"/>
          <p:nvPr/>
        </p:nvSpPr>
        <p:spPr>
          <a:xfrm>
            <a:off x="72244" y="1937420"/>
            <a:ext cx="2374776" cy="523220"/>
          </a:xfrm>
          <a:prstGeom prst="rect">
            <a:avLst/>
          </a:prstGeom>
          <a:noFill/>
        </p:spPr>
        <p:txBody>
          <a:bodyPr wrap="square" rtlCol="0">
            <a:spAutoFit/>
          </a:bodyPr>
          <a:lstStyle/>
          <a:p>
            <a:pPr algn="ctr"/>
            <a:r>
              <a:rPr lang="hu-HU" sz="2800" dirty="0"/>
              <a:t>többletpontok</a:t>
            </a:r>
          </a:p>
        </p:txBody>
      </p:sp>
    </p:spTree>
    <p:extLst>
      <p:ext uri="{BB962C8B-B14F-4D97-AF65-F5344CB8AC3E}">
        <p14:creationId xmlns:p14="http://schemas.microsoft.com/office/powerpoint/2010/main" val="10014695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2020</a:t>
            </a:r>
            <a:endParaRPr lang="hu-HU" dirty="0"/>
          </a:p>
        </p:txBody>
      </p:sp>
      <p:sp>
        <p:nvSpPr>
          <p:cNvPr id="5" name="Tartalom helye 4"/>
          <p:cNvSpPr>
            <a:spLocks noGrp="1"/>
          </p:cNvSpPr>
          <p:nvPr>
            <p:ph idx="1"/>
          </p:nvPr>
        </p:nvSpPr>
        <p:spPr>
          <a:xfrm>
            <a:off x="457200" y="1124744"/>
            <a:ext cx="8229600" cy="5001419"/>
          </a:xfrm>
        </p:spPr>
        <p:txBody>
          <a:bodyPr/>
          <a:lstStyle/>
          <a:p>
            <a:r>
              <a:rPr lang="hu-HU" dirty="0" smtClean="0"/>
              <a:t>A tanulmányi és érettségi pontok számítása marad</a:t>
            </a:r>
          </a:p>
          <a:p>
            <a:r>
              <a:rPr lang="hu-HU" dirty="0" smtClean="0"/>
              <a:t>Az érettségi pontok kétszerezésének a lehetősége is marad</a:t>
            </a:r>
          </a:p>
          <a:p>
            <a:endParaRPr lang="hu-HU" dirty="0"/>
          </a:p>
        </p:txBody>
      </p:sp>
      <p:pic>
        <p:nvPicPr>
          <p:cNvPr id="6" name="Tartalom helye 3"/>
          <p:cNvPicPr>
            <a:picLocks noChangeAspect="1"/>
          </p:cNvPicPr>
          <p:nvPr/>
        </p:nvPicPr>
        <p:blipFill>
          <a:blip r:embed="rId2"/>
          <a:stretch>
            <a:fillRect/>
          </a:stretch>
        </p:blipFill>
        <p:spPr>
          <a:xfrm>
            <a:off x="1043608" y="3356992"/>
            <a:ext cx="7102672" cy="3224239"/>
          </a:xfrm>
          <a:prstGeom prst="rect">
            <a:avLst/>
          </a:prstGeom>
        </p:spPr>
      </p:pic>
    </p:spTree>
    <p:extLst>
      <p:ext uri="{BB962C8B-B14F-4D97-AF65-F5344CB8AC3E}">
        <p14:creationId xmlns:p14="http://schemas.microsoft.com/office/powerpoint/2010/main" val="2492232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Többletpontok változása</a:t>
            </a:r>
            <a:endParaRPr lang="hu-HU" dirty="0"/>
          </a:p>
        </p:txBody>
      </p:sp>
      <p:sp>
        <p:nvSpPr>
          <p:cNvPr id="3" name="Tartalom helye 2"/>
          <p:cNvSpPr>
            <a:spLocks noGrp="1"/>
          </p:cNvSpPr>
          <p:nvPr>
            <p:ph idx="1"/>
          </p:nvPr>
        </p:nvSpPr>
        <p:spPr>
          <a:xfrm>
            <a:off x="395536" y="1353112"/>
            <a:ext cx="8229600" cy="5472608"/>
          </a:xfrm>
        </p:spPr>
        <p:txBody>
          <a:bodyPr>
            <a:normAutofit fontScale="47500" lnSpcReduction="20000"/>
          </a:bodyPr>
          <a:lstStyle/>
          <a:p>
            <a:r>
              <a:rPr lang="hu-HU" sz="4400" b="1" dirty="0"/>
              <a:t>19. §</a:t>
            </a:r>
            <a:r>
              <a:rPr lang="hu-HU" sz="4400" dirty="0"/>
              <a:t> (1)</a:t>
            </a:r>
            <a:r>
              <a:rPr lang="hu-HU" sz="4400" u="sng" baseline="30000" dirty="0">
                <a:hlinkClick r:id="rId2"/>
              </a:rPr>
              <a:t>88</a:t>
            </a:r>
            <a:r>
              <a:rPr lang="hu-HU" sz="4400" dirty="0"/>
              <a:t> Amennyiben a jelentkező érettségi pontjait az emelt szinten teljesített vizsga alapján számítják, a jelentkező az emelt szinten teljesített legalább 45 százalékos eredményű </a:t>
            </a:r>
            <a:r>
              <a:rPr lang="hu-HU" sz="4400" b="1" dirty="0"/>
              <a:t>második </a:t>
            </a:r>
            <a:r>
              <a:rPr lang="hu-HU" sz="4400" dirty="0"/>
              <a:t>érettségi vizsgáért érettségi többletpontra jogosult</a:t>
            </a:r>
            <a:r>
              <a:rPr lang="hu-HU" sz="4400" dirty="0" smtClean="0"/>
              <a:t>.</a:t>
            </a:r>
          </a:p>
          <a:p>
            <a:pPr marL="0" indent="0">
              <a:buNone/>
            </a:pPr>
            <a:endParaRPr lang="hu-HU" sz="4400" dirty="0"/>
          </a:p>
          <a:p>
            <a:r>
              <a:rPr lang="hu-HU" sz="4400" b="1" dirty="0" smtClean="0"/>
              <a:t>20</a:t>
            </a:r>
            <a:r>
              <a:rPr lang="hu-HU" sz="4400" b="1" dirty="0"/>
              <a:t>. §</a:t>
            </a:r>
            <a:r>
              <a:rPr lang="hu-HU" sz="4400" dirty="0"/>
              <a:t> (1)</a:t>
            </a:r>
            <a:r>
              <a:rPr lang="hu-HU" sz="4400" u="sng" baseline="30000" dirty="0">
                <a:hlinkClick r:id="rId3"/>
              </a:rPr>
              <a:t>90</a:t>
            </a:r>
            <a:r>
              <a:rPr lang="hu-HU" sz="4400" dirty="0"/>
              <a:t> A jelentkező </a:t>
            </a:r>
            <a:r>
              <a:rPr lang="hu-HU" sz="4400" b="1" dirty="0"/>
              <a:t>a felvételi követelményen felül </a:t>
            </a:r>
            <a:r>
              <a:rPr lang="hu-HU" sz="4400" dirty="0"/>
              <a:t>teljesített, államilag elismert vagy azzal egyenértékű, magyartól eltérő idegen nyelvből tett nyelvvizsgáért nyelvenként</a:t>
            </a:r>
          </a:p>
          <a:p>
            <a:r>
              <a:rPr lang="hu-HU" sz="4400" i="1" dirty="0"/>
              <a:t>a)</a:t>
            </a:r>
            <a:r>
              <a:rPr lang="hu-HU" sz="4400" dirty="0"/>
              <a:t> középfokú (B2) komplex típusú nyelvvizsga esetén 28 többletpontra vagy</a:t>
            </a:r>
          </a:p>
          <a:p>
            <a:r>
              <a:rPr lang="hu-HU" sz="4400" i="1" dirty="0"/>
              <a:t>b)</a:t>
            </a:r>
            <a:r>
              <a:rPr lang="hu-HU" sz="4400" dirty="0"/>
              <a:t> felsőfokú (C1) komplex típusú nyelvvizsga esetén 40 többletpontra</a:t>
            </a:r>
          </a:p>
          <a:p>
            <a:pPr marL="0" indent="0">
              <a:buNone/>
            </a:pPr>
            <a:r>
              <a:rPr lang="hu-HU" sz="4400" dirty="0" smtClean="0"/>
              <a:t>     jogosult.</a:t>
            </a:r>
          </a:p>
          <a:p>
            <a:pPr marL="0" indent="0">
              <a:buNone/>
            </a:pPr>
            <a:endParaRPr lang="hu-HU" sz="4400" dirty="0" smtClean="0"/>
          </a:p>
          <a:p>
            <a:pPr marL="0" indent="0">
              <a:buNone/>
            </a:pPr>
            <a:endParaRPr lang="hu-HU" sz="4400" dirty="0" smtClean="0"/>
          </a:p>
          <a:p>
            <a:pPr marL="0" indent="0">
              <a:buNone/>
            </a:pPr>
            <a:r>
              <a:rPr lang="hu-HU" sz="4400" dirty="0" smtClean="0"/>
              <a:t>(Hogyan változnak a ponthatárok???)</a:t>
            </a:r>
          </a:p>
          <a:p>
            <a:pPr marL="0" indent="0">
              <a:buNone/>
            </a:pPr>
            <a:endParaRPr lang="hu-HU" sz="6400" dirty="0" smtClean="0"/>
          </a:p>
        </p:txBody>
      </p:sp>
      <p:pic>
        <p:nvPicPr>
          <p:cNvPr id="5" name="Picture 2" descr="KÃ©ptalÃ¡lat a kÃ¶vetkezÅre: âemoji rajzok fÃ©lelemâ"/>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152" y="4653136"/>
            <a:ext cx="1741309" cy="181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235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„második” emelt szint problémája</a:t>
            </a:r>
            <a:endParaRPr lang="hu-HU" dirty="0"/>
          </a:p>
        </p:txBody>
      </p:sp>
      <p:sp>
        <p:nvSpPr>
          <p:cNvPr id="3" name="Tartalom helye 2"/>
          <p:cNvSpPr>
            <a:spLocks noGrp="1"/>
          </p:cNvSpPr>
          <p:nvPr>
            <p:ph idx="1"/>
          </p:nvPr>
        </p:nvSpPr>
        <p:spPr/>
        <p:txBody>
          <a:bodyPr/>
          <a:lstStyle/>
          <a:p>
            <a:r>
              <a:rPr lang="hu-HU" dirty="0" smtClean="0"/>
              <a:t>A két emelt nem eredményez automatikusan 50 többletpontot!</a:t>
            </a:r>
          </a:p>
          <a:p>
            <a:r>
              <a:rPr lang="hu-HU" dirty="0" smtClean="0"/>
              <a:t>Csak akkor, ha az érettségi pontot abból számolják (szakmai többletpont)</a:t>
            </a:r>
          </a:p>
          <a:p>
            <a:r>
              <a:rPr lang="hu-HU" dirty="0" smtClean="0"/>
              <a:t>Az érettségi tárgyak felsorolása a </a:t>
            </a:r>
            <a:r>
              <a:rPr lang="hu-HU" i="1" dirty="0" smtClean="0"/>
              <a:t>Közleményben</a:t>
            </a:r>
            <a:r>
              <a:rPr lang="hu-HU" dirty="0" smtClean="0"/>
              <a:t> található</a:t>
            </a:r>
            <a:endParaRPr lang="hu-HU" dirty="0"/>
          </a:p>
        </p:txBody>
      </p:sp>
    </p:spTree>
    <p:extLst>
      <p:ext uri="{BB962C8B-B14F-4D97-AF65-F5344CB8AC3E}">
        <p14:creationId xmlns:p14="http://schemas.microsoft.com/office/powerpoint/2010/main" val="3110347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06090"/>
          </a:xfrm>
        </p:spPr>
        <p:txBody>
          <a:bodyPr>
            <a:normAutofit fontScale="90000"/>
          </a:bodyPr>
          <a:lstStyle/>
          <a:p>
            <a:r>
              <a:rPr lang="hu-HU" dirty="0" smtClean="0"/>
              <a:t>Agrár képzési terület</a:t>
            </a:r>
            <a:endParaRPr lang="hu-HU" dirty="0"/>
          </a:p>
        </p:txBody>
      </p:sp>
      <p:sp>
        <p:nvSpPr>
          <p:cNvPr id="3" name="Tartalom helye 2"/>
          <p:cNvSpPr>
            <a:spLocks noGrp="1"/>
          </p:cNvSpPr>
          <p:nvPr>
            <p:ph idx="1"/>
          </p:nvPr>
        </p:nvSpPr>
        <p:spPr>
          <a:xfrm>
            <a:off x="457200" y="1124744"/>
            <a:ext cx="8229600" cy="5001419"/>
          </a:xfrm>
        </p:spPr>
        <p:txBody>
          <a:bodyPr>
            <a:normAutofit fontScale="92500" lnSpcReduction="10000"/>
          </a:bodyPr>
          <a:lstStyle/>
          <a:p>
            <a:pPr marL="0" indent="0">
              <a:buNone/>
            </a:pPr>
            <a:r>
              <a:rPr lang="hu-HU" b="1" dirty="0"/>
              <a:t> </a:t>
            </a:r>
            <a:r>
              <a:rPr lang="hu-HU" b="1" u="sng" dirty="0" smtClean="0"/>
              <a:t>Általános </a:t>
            </a:r>
            <a:r>
              <a:rPr lang="hu-HU" b="1" u="sng" dirty="0"/>
              <a:t>követelmények</a:t>
            </a:r>
            <a:r>
              <a:rPr lang="hu-HU" b="1" dirty="0"/>
              <a:t> </a:t>
            </a:r>
            <a:endParaRPr lang="hu-HU" dirty="0"/>
          </a:p>
          <a:p>
            <a:r>
              <a:rPr lang="hu-HU" b="1" dirty="0"/>
              <a:t>Választható érettségi vizsgatárgyak:</a:t>
            </a:r>
            <a:r>
              <a:rPr lang="hu-HU" dirty="0"/>
              <a:t>  </a:t>
            </a:r>
          </a:p>
          <a:p>
            <a:pPr marL="0" indent="0">
              <a:buNone/>
            </a:pPr>
            <a:r>
              <a:rPr lang="hu-HU" dirty="0"/>
              <a:t>biológia vagy fizika vagy földrajz vagy egy idegen nyelv (angol, német, francia, olasz, orosz, román, spanyol, szerb, szlovák) vagy informatika vagy kémia vagy matematika </a:t>
            </a:r>
            <a:endParaRPr lang="hu-HU" dirty="0" smtClean="0"/>
          </a:p>
          <a:p>
            <a:r>
              <a:rPr lang="hu-HU" b="1" dirty="0" smtClean="0"/>
              <a:t>Két </a:t>
            </a:r>
            <a:r>
              <a:rPr lang="hu-HU" b="1" dirty="0"/>
              <a:t>érettségi vizsgatárgyat</a:t>
            </a:r>
            <a:r>
              <a:rPr lang="hu-HU" dirty="0"/>
              <a:t> kell választania a </a:t>
            </a:r>
            <a:r>
              <a:rPr lang="hu-HU" dirty="0" err="1"/>
              <a:t>felsoroltakból</a:t>
            </a:r>
            <a:r>
              <a:rPr lang="hu-HU" dirty="0"/>
              <a:t> a jelentkezőnek. A jelentkezés feltételeként bármely felsorolt </a:t>
            </a:r>
            <a:r>
              <a:rPr lang="hu-HU" u="sng" dirty="0"/>
              <a:t>vagy fel nem sorolt </a:t>
            </a:r>
            <a:r>
              <a:rPr lang="hu-HU" dirty="0"/>
              <a:t>érettségi vizsgatárgyból </a:t>
            </a:r>
            <a:r>
              <a:rPr lang="hu-HU" b="1" dirty="0"/>
              <a:t>egyet emelt szinten kell teljesíteni</a:t>
            </a:r>
            <a:r>
              <a:rPr lang="hu-HU" dirty="0"/>
              <a:t>.  </a:t>
            </a:r>
          </a:p>
          <a:p>
            <a:pPr marL="0" indent="0">
              <a:buNone/>
            </a:pPr>
            <a:endParaRPr lang="hu-HU" dirty="0" smtClean="0"/>
          </a:p>
          <a:p>
            <a:pPr marL="0" indent="0">
              <a:buNone/>
            </a:pPr>
            <a:endParaRPr lang="hu-HU" dirty="0"/>
          </a:p>
          <a:p>
            <a:endParaRPr lang="hu-HU" dirty="0"/>
          </a:p>
        </p:txBody>
      </p:sp>
    </p:spTree>
    <p:extLst>
      <p:ext uri="{BB962C8B-B14F-4D97-AF65-F5344CB8AC3E}">
        <p14:creationId xmlns:p14="http://schemas.microsoft.com/office/powerpoint/2010/main" val="3163675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Agrár képzési terület</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3433181045"/>
              </p:ext>
            </p:extLst>
          </p:nvPr>
        </p:nvGraphicFramePr>
        <p:xfrm>
          <a:off x="179512" y="1417638"/>
          <a:ext cx="8712968" cy="5543404"/>
        </p:xfrm>
        <a:graphic>
          <a:graphicData uri="http://schemas.openxmlformats.org/drawingml/2006/table">
            <a:tbl>
              <a:tblPr firstRow="1" firstCol="1" bandRow="1">
                <a:tableStyleId>{5C22544A-7EE6-4342-B048-85BDC9FD1C3A}</a:tableStyleId>
              </a:tblPr>
              <a:tblGrid>
                <a:gridCol w="2160240">
                  <a:extLst>
                    <a:ext uri="{9D8B030D-6E8A-4147-A177-3AD203B41FA5}">
                      <a16:colId xmlns:a16="http://schemas.microsoft.com/office/drawing/2014/main" xmlns="" val="671034398"/>
                    </a:ext>
                  </a:extLst>
                </a:gridCol>
                <a:gridCol w="6552728">
                  <a:extLst>
                    <a:ext uri="{9D8B030D-6E8A-4147-A177-3AD203B41FA5}">
                      <a16:colId xmlns:a16="http://schemas.microsoft.com/office/drawing/2014/main" xmlns="" val="1225510989"/>
                    </a:ext>
                  </a:extLst>
                </a:gridCol>
              </a:tblGrid>
              <a:tr h="647644">
                <a:tc>
                  <a:txBody>
                    <a:bodyPr/>
                    <a:lstStyle/>
                    <a:p>
                      <a:pPr marL="74930" marR="343535" indent="-6350" algn="l">
                        <a:lnSpc>
                          <a:spcPct val="107000"/>
                        </a:lnSpc>
                        <a:spcAft>
                          <a:spcPts val="0"/>
                        </a:spcAft>
                      </a:pPr>
                      <a:r>
                        <a:rPr lang="hu-HU" sz="1100">
                          <a:effectLst/>
                        </a:rPr>
                        <a:t>Osztatlan képzések </a:t>
                      </a:r>
                      <a:endParaRPr lang="hu-H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03" marR="39127" marT="29210" marB="0" anchor="ctr"/>
                </a:tc>
                <a:tc>
                  <a:txBody>
                    <a:bodyPr/>
                    <a:lstStyle/>
                    <a:p>
                      <a:pPr marL="6350" marR="35560" indent="-6350" algn="ctr">
                        <a:lnSpc>
                          <a:spcPct val="107000"/>
                        </a:lnSpc>
                        <a:spcAft>
                          <a:spcPts val="0"/>
                        </a:spcAft>
                      </a:pPr>
                      <a:r>
                        <a:rPr lang="hu-HU" sz="1100" dirty="0">
                          <a:effectLst/>
                        </a:rPr>
                        <a:t>Érettségi vizsgatárgyak </a:t>
                      </a:r>
                      <a:endParaRPr lang="hu-HU"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03" marR="39127" marT="29210" marB="0" anchor="ctr"/>
                </a:tc>
                <a:extLst>
                  <a:ext uri="{0D108BD9-81ED-4DB2-BD59-A6C34878D82A}">
                    <a16:rowId xmlns:a16="http://schemas.microsoft.com/office/drawing/2014/main" xmlns="" val="4282989735"/>
                  </a:ext>
                </a:extLst>
              </a:tr>
              <a:tr h="1672944">
                <a:tc>
                  <a:txBody>
                    <a:bodyPr/>
                    <a:lstStyle/>
                    <a:p>
                      <a:pPr marL="6350" marR="343535" indent="-6350" algn="l">
                        <a:lnSpc>
                          <a:spcPct val="107000"/>
                        </a:lnSpc>
                        <a:spcAft>
                          <a:spcPts val="0"/>
                        </a:spcAft>
                      </a:pPr>
                      <a:r>
                        <a:rPr lang="hu-HU" sz="2400" dirty="0">
                          <a:effectLst/>
                        </a:rPr>
                        <a:t>Á</a:t>
                      </a:r>
                      <a:r>
                        <a:rPr lang="hu-HU" sz="2400" dirty="0" smtClean="0">
                          <a:effectLst/>
                        </a:rPr>
                        <a:t>llatorvosi </a:t>
                      </a:r>
                      <a:endParaRPr lang="hu-H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03" marR="39127" marT="29210" marB="0" anchor="ctr"/>
                </a:tc>
                <a:tc>
                  <a:txBody>
                    <a:bodyPr/>
                    <a:lstStyle/>
                    <a:p>
                      <a:pPr marL="6350" marR="4079240" indent="-6350" algn="l">
                        <a:lnSpc>
                          <a:spcPct val="137000"/>
                        </a:lnSpc>
                        <a:spcAft>
                          <a:spcPts val="0"/>
                        </a:spcAft>
                      </a:pPr>
                      <a:r>
                        <a:rPr lang="hu-HU" sz="2000" dirty="0">
                          <a:effectLst/>
                        </a:rPr>
                        <a:t>biológia  és  kémia  </a:t>
                      </a:r>
                    </a:p>
                    <a:p>
                      <a:pPr marL="6350" marR="343535" indent="-6350" algn="l">
                        <a:lnSpc>
                          <a:spcPct val="107000"/>
                        </a:lnSpc>
                        <a:spcAft>
                          <a:spcPts val="0"/>
                        </a:spcAft>
                      </a:pPr>
                      <a:r>
                        <a:rPr lang="hu-HU" sz="2000" dirty="0">
                          <a:effectLst/>
                        </a:rPr>
                        <a:t>Mindkét vizsgatárgyat emelt szinten kell teljesíteni. </a:t>
                      </a:r>
                      <a:endParaRPr lang="hu-HU"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03" marR="39127" marT="29210" marB="0" anchor="ctr"/>
                </a:tc>
                <a:extLst>
                  <a:ext uri="{0D108BD9-81ED-4DB2-BD59-A6C34878D82A}">
                    <a16:rowId xmlns:a16="http://schemas.microsoft.com/office/drawing/2014/main" xmlns="" val="145095295"/>
                  </a:ext>
                </a:extLst>
              </a:tr>
              <a:tr h="953339">
                <a:tc>
                  <a:txBody>
                    <a:bodyPr/>
                    <a:lstStyle/>
                    <a:p>
                      <a:pPr marL="6350" marR="343535" indent="-6350" algn="l">
                        <a:lnSpc>
                          <a:spcPct val="107000"/>
                        </a:lnSpc>
                        <a:spcAft>
                          <a:spcPts val="0"/>
                        </a:spcAft>
                      </a:pPr>
                      <a:r>
                        <a:rPr lang="hu-HU" sz="2400" dirty="0" smtClean="0">
                          <a:effectLst/>
                        </a:rPr>
                        <a:t>Erdőmérnöki  </a:t>
                      </a:r>
                      <a:endParaRPr lang="hu-H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03" marR="39127" marT="29210" marB="0" anchor="ctr"/>
                </a:tc>
                <a:tc>
                  <a:txBody>
                    <a:bodyPr/>
                    <a:lstStyle/>
                    <a:p>
                      <a:pPr marL="6350" marR="343535" indent="-6350" algn="l">
                        <a:lnSpc>
                          <a:spcPct val="107000"/>
                        </a:lnSpc>
                        <a:spcAft>
                          <a:spcPts val="0"/>
                        </a:spcAft>
                      </a:pPr>
                      <a:r>
                        <a:rPr lang="hu-HU" sz="2000" dirty="0">
                          <a:effectLst/>
                        </a:rPr>
                        <a:t>matematika vagy biológia vagy fizika vagy kémia vagy földrajz vagy informatika vagy idegen nyelv (angol vagy német) vagy egy szakmai előkészítő tárgy vagy egy </a:t>
                      </a:r>
                      <a:endParaRPr lang="hu-HU"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03" marR="39127" marT="29210" marB="0"/>
                </a:tc>
                <a:extLst>
                  <a:ext uri="{0D108BD9-81ED-4DB2-BD59-A6C34878D82A}">
                    <a16:rowId xmlns:a16="http://schemas.microsoft.com/office/drawing/2014/main" xmlns="" val="2831297042"/>
                  </a:ext>
                </a:extLst>
              </a:tr>
              <a:tr h="1142709">
                <a:tc>
                  <a:txBody>
                    <a:bodyPr/>
                    <a:lstStyle/>
                    <a:p>
                      <a:pPr marL="6350" marR="343535" indent="-6350" algn="l">
                        <a:lnSpc>
                          <a:spcPct val="107000"/>
                        </a:lnSpc>
                        <a:spcAft>
                          <a:spcPts val="800"/>
                        </a:spcAft>
                      </a:pPr>
                      <a:r>
                        <a:rPr lang="hu-HU" sz="2400" dirty="0">
                          <a:effectLst/>
                        </a:rPr>
                        <a:t> </a:t>
                      </a:r>
                      <a:endParaRPr lang="hu-H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03" marR="39127" marT="29210" marB="0"/>
                </a:tc>
                <a:tc>
                  <a:txBody>
                    <a:bodyPr/>
                    <a:lstStyle/>
                    <a:p>
                      <a:pPr marL="6350" marR="343535" indent="-6350" algn="just">
                        <a:lnSpc>
                          <a:spcPct val="115000"/>
                        </a:lnSpc>
                        <a:spcAft>
                          <a:spcPts val="285"/>
                        </a:spcAft>
                      </a:pPr>
                      <a:r>
                        <a:rPr lang="hu-HU" sz="2000" dirty="0">
                          <a:effectLst/>
                        </a:rPr>
                        <a:t>ágazati szakmai érettségi vizsgatárgy vagy egy ágazaton belüli specializáció szakmai érettségi vizsgatárgy  </a:t>
                      </a:r>
                    </a:p>
                    <a:p>
                      <a:pPr marL="6350" marR="343535" indent="-6350" algn="l">
                        <a:lnSpc>
                          <a:spcPct val="107000"/>
                        </a:lnSpc>
                        <a:spcAft>
                          <a:spcPts val="0"/>
                        </a:spcAft>
                      </a:pPr>
                      <a:r>
                        <a:rPr lang="hu-HU" sz="2000" dirty="0">
                          <a:effectLst/>
                        </a:rPr>
                        <a:t>A felsorolt vizsgatárgyakból egyet emelt szinten kell teljesíteni. </a:t>
                      </a:r>
                      <a:endParaRPr lang="hu-HU"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03" marR="39127" marT="29210" marB="0"/>
                </a:tc>
                <a:extLst>
                  <a:ext uri="{0D108BD9-81ED-4DB2-BD59-A6C34878D82A}">
                    <a16:rowId xmlns:a16="http://schemas.microsoft.com/office/drawing/2014/main" xmlns="" val="911712245"/>
                  </a:ext>
                </a:extLst>
              </a:tr>
              <a:tr h="475046">
                <a:tc>
                  <a:txBody>
                    <a:bodyPr/>
                    <a:lstStyle/>
                    <a:p>
                      <a:pPr marL="6350" marR="343535" indent="-6350" algn="l">
                        <a:lnSpc>
                          <a:spcPct val="107000"/>
                        </a:lnSpc>
                        <a:spcAft>
                          <a:spcPts val="0"/>
                        </a:spcAft>
                      </a:pPr>
                      <a:r>
                        <a:rPr lang="hu-HU" sz="2400" dirty="0" smtClean="0">
                          <a:effectLst/>
                        </a:rPr>
                        <a:t>Agrár-mérnöki </a:t>
                      </a:r>
                      <a:endParaRPr lang="hu-H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03" marR="39127" marT="29210" marB="0" anchor="ctr"/>
                </a:tc>
                <a:tc>
                  <a:txBody>
                    <a:bodyPr/>
                    <a:lstStyle/>
                    <a:p>
                      <a:pPr marL="6350" marR="343535" indent="-6350" algn="l">
                        <a:lnSpc>
                          <a:spcPct val="107000"/>
                        </a:lnSpc>
                        <a:spcAft>
                          <a:spcPts val="0"/>
                        </a:spcAft>
                      </a:pPr>
                      <a:r>
                        <a:rPr lang="hu-HU" sz="2000" dirty="0">
                          <a:effectLst/>
                        </a:rPr>
                        <a:t>az általános követelmények szerint </a:t>
                      </a:r>
                      <a:endParaRPr lang="hu-HU"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203" marR="39127" marT="29210" marB="0" anchor="ctr"/>
                </a:tc>
                <a:extLst>
                  <a:ext uri="{0D108BD9-81ED-4DB2-BD59-A6C34878D82A}">
                    <a16:rowId xmlns:a16="http://schemas.microsoft.com/office/drawing/2014/main" xmlns="" val="30848955"/>
                  </a:ext>
                </a:extLst>
              </a:tr>
            </a:tbl>
          </a:graphicData>
        </a:graphic>
      </p:graphicFrame>
      <p:sp>
        <p:nvSpPr>
          <p:cNvPr id="5" name="Rectangle 1"/>
          <p:cNvSpPr>
            <a:spLocks noChangeArrowheads="1"/>
          </p:cNvSpPr>
          <p:nvPr/>
        </p:nvSpPr>
        <p:spPr bwMode="auto">
          <a:xfrm>
            <a:off x="-1513439" y="-11325"/>
            <a:ext cx="12295155" cy="66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3039156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Jár-e többletpont ha…</a:t>
            </a:r>
            <a:endParaRPr lang="hu-HU" dirty="0"/>
          </a:p>
        </p:txBody>
      </p:sp>
      <p:sp>
        <p:nvSpPr>
          <p:cNvPr id="3" name="Tartalom helye 2"/>
          <p:cNvSpPr>
            <a:spLocks noGrp="1"/>
          </p:cNvSpPr>
          <p:nvPr>
            <p:ph idx="1"/>
          </p:nvPr>
        </p:nvSpPr>
        <p:spPr/>
        <p:txBody>
          <a:bodyPr>
            <a:normAutofit fontScale="92500" lnSpcReduction="20000"/>
          </a:bodyPr>
          <a:lstStyle/>
          <a:p>
            <a:r>
              <a:rPr lang="hu-HU" dirty="0" smtClean="0"/>
              <a:t>Agrár területre magyarból és biológiából emeltezek?                         Nem, mert a magyar nincs felsorolva érettségi pontok között. A magyarral teljesíted a bekerülés feltételét, de így a biológia emelt </a:t>
            </a:r>
            <a:r>
              <a:rPr lang="hu-HU" b="1" dirty="0" smtClean="0"/>
              <a:t>nem második </a:t>
            </a:r>
            <a:r>
              <a:rPr lang="hu-HU" dirty="0" smtClean="0"/>
              <a:t>érettségi pont!!!</a:t>
            </a:r>
          </a:p>
          <a:p>
            <a:pPr marL="0" indent="0">
              <a:buNone/>
            </a:pPr>
            <a:endParaRPr lang="hu-HU" dirty="0" smtClean="0"/>
          </a:p>
          <a:p>
            <a:r>
              <a:rPr lang="hu-HU" dirty="0" smtClean="0"/>
              <a:t>Agrárterületre angolból és biológiából emeltezek?                           </a:t>
            </a:r>
          </a:p>
          <a:p>
            <a:endParaRPr lang="hu-HU" dirty="0"/>
          </a:p>
          <a:p>
            <a:r>
              <a:rPr lang="hu-HU" dirty="0" smtClean="0"/>
              <a:t>Igen, + 50 pont, mert mindkét tárgy fel van sorolva érettségi pontként!</a:t>
            </a:r>
            <a:endParaRPr lang="hu-HU" dirty="0"/>
          </a:p>
        </p:txBody>
      </p:sp>
      <p:sp>
        <p:nvSpPr>
          <p:cNvPr id="4" name="Jobbra nyíl 3"/>
          <p:cNvSpPr/>
          <p:nvPr/>
        </p:nvSpPr>
        <p:spPr>
          <a:xfrm>
            <a:off x="3203848" y="2132856"/>
            <a:ext cx="136815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Jobbra nyíl 4"/>
          <p:cNvSpPr/>
          <p:nvPr/>
        </p:nvSpPr>
        <p:spPr>
          <a:xfrm>
            <a:off x="611560" y="4653136"/>
            <a:ext cx="144016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408790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chemeClr val="tx1"/>
                </a:solidFill>
              </a:rPr>
              <a:t>Folyamatosan változó jogszabályok </a:t>
            </a:r>
            <a:endParaRPr lang="hu-HU" dirty="0">
              <a:solidFill>
                <a:schemeClr val="tx1"/>
              </a:solidFill>
            </a:endParaRPr>
          </a:p>
        </p:txBody>
      </p:sp>
      <p:sp>
        <p:nvSpPr>
          <p:cNvPr id="3" name="Tartalom helye 2"/>
          <p:cNvSpPr>
            <a:spLocks noGrp="1"/>
          </p:cNvSpPr>
          <p:nvPr>
            <p:ph idx="1"/>
          </p:nvPr>
        </p:nvSpPr>
        <p:spPr/>
        <p:txBody>
          <a:bodyPr>
            <a:normAutofit fontScale="77500" lnSpcReduction="20000"/>
          </a:bodyPr>
          <a:lstStyle/>
          <a:p>
            <a:r>
              <a:rPr lang="hu-HU" i="1" dirty="0" smtClean="0"/>
              <a:t>2011. évi CCIV. évi törvény A nemzeti felsőoktatásról</a:t>
            </a:r>
            <a:endParaRPr lang="hu-HU" dirty="0" smtClean="0">
              <a:solidFill>
                <a:srgbClr val="FF0000"/>
              </a:solidFill>
            </a:endParaRPr>
          </a:p>
          <a:p>
            <a:r>
              <a:rPr lang="hu-HU" b="1" dirty="0" smtClean="0"/>
              <a:t>423/2012. (</a:t>
            </a:r>
            <a:r>
              <a:rPr lang="hu-HU" dirty="0" smtClean="0"/>
              <a:t>XII. 29.) Korm. rendelet </a:t>
            </a:r>
            <a:r>
              <a:rPr lang="hu-HU" i="1" dirty="0" smtClean="0"/>
              <a:t>a felsőoktatási felvételi eljárásról</a:t>
            </a:r>
          </a:p>
          <a:p>
            <a:r>
              <a:rPr lang="hu-HU" b="1" i="1" dirty="0"/>
              <a:t>KÖZLEMÉNY </a:t>
            </a:r>
            <a:endParaRPr lang="hu-HU" dirty="0"/>
          </a:p>
          <a:p>
            <a:pPr marL="0" indent="0">
              <a:buNone/>
            </a:pPr>
            <a:r>
              <a:rPr lang="hu-HU" b="1" i="1" dirty="0" smtClean="0"/>
              <a:t>(Szakok </a:t>
            </a:r>
            <a:r>
              <a:rPr lang="hu-HU" b="1" i="1" dirty="0"/>
              <a:t>és érettségi vizsgatárgyak, többletpontok a 2020. évi   </a:t>
            </a:r>
            <a:r>
              <a:rPr lang="hu-HU" b="1" i="1" dirty="0" smtClean="0"/>
              <a:t>felsőoktatási </a:t>
            </a:r>
            <a:r>
              <a:rPr lang="hu-HU" b="1" i="1" dirty="0"/>
              <a:t>felvételi eljárások során </a:t>
            </a:r>
            <a:r>
              <a:rPr lang="hu-HU" b="1" i="1" dirty="0" smtClean="0"/>
              <a:t>)</a:t>
            </a:r>
            <a:endParaRPr lang="hu-HU" i="1" dirty="0" smtClean="0"/>
          </a:p>
          <a:p>
            <a:r>
              <a:rPr lang="hu-HU" dirty="0" smtClean="0"/>
              <a:t>100/1997. (VI. 13.) Korm. Rendelet az érettségi vizsga vizsgaszabályzatának kiadásáról</a:t>
            </a:r>
          </a:p>
          <a:p>
            <a:r>
              <a:rPr lang="hu-HU" dirty="0" smtClean="0"/>
              <a:t>Pedagógiai Program</a:t>
            </a:r>
          </a:p>
          <a:p>
            <a:r>
              <a:rPr lang="hu-HU" dirty="0" smtClean="0"/>
              <a:t>Házirend</a:t>
            </a:r>
          </a:p>
          <a:p>
            <a:pPr>
              <a:buNone/>
            </a:pPr>
            <a:endParaRPr lang="hu-HU" b="1" dirty="0" smtClean="0"/>
          </a:p>
          <a:p>
            <a:pPr marL="0" indent="0">
              <a:buNone/>
            </a:pPr>
            <a:r>
              <a:rPr lang="hu-HU" dirty="0" smtClean="0"/>
              <a:t> A </a:t>
            </a:r>
            <a:r>
              <a:rPr lang="hu-HU" dirty="0" err="1" smtClean="0"/>
              <a:t>faktválasztás</a:t>
            </a:r>
            <a:r>
              <a:rPr lang="hu-HU" dirty="0" smtClean="0"/>
              <a:t> időigényes és átgondolt legyen!</a:t>
            </a:r>
            <a:endParaRPr lang="hu-HU" dirty="0"/>
          </a:p>
        </p:txBody>
      </p:sp>
      <p:pic>
        <p:nvPicPr>
          <p:cNvPr id="4" name="Picture 2" descr="https://encrypted-tbn1.gstatic.com/images?q=tbn:ANd9GcQ5TyvN74kvG_Us2UjGo96NAvq4MaP9x3otNQPNBE37BsDmnVTISA"/>
          <p:cNvPicPr>
            <a:picLocks noChangeAspect="1" noChangeArrowheads="1"/>
          </p:cNvPicPr>
          <p:nvPr/>
        </p:nvPicPr>
        <p:blipFill>
          <a:blip r:embed="rId2" cstate="print"/>
          <a:srcRect/>
          <a:stretch>
            <a:fillRect/>
          </a:stretch>
        </p:blipFill>
        <p:spPr bwMode="auto">
          <a:xfrm>
            <a:off x="6804248" y="4725144"/>
            <a:ext cx="2133600" cy="1600200"/>
          </a:xfrm>
          <a:prstGeom prst="rect">
            <a:avLst/>
          </a:prstGeom>
          <a:noFill/>
        </p:spPr>
      </p:pic>
      <p:sp>
        <p:nvSpPr>
          <p:cNvPr id="5" name="Lefelé nyíl 4"/>
          <p:cNvSpPr/>
          <p:nvPr/>
        </p:nvSpPr>
        <p:spPr>
          <a:xfrm>
            <a:off x="3923928" y="4581128"/>
            <a:ext cx="360040" cy="752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És/vagy</a:t>
            </a:r>
            <a:endParaRPr lang="hu-HU" dirty="0"/>
          </a:p>
        </p:txBody>
      </p:sp>
      <p:graphicFrame>
        <p:nvGraphicFramePr>
          <p:cNvPr id="4" name="Tartalom helye 3"/>
          <p:cNvGraphicFramePr>
            <a:graphicFrameLocks noGrp="1"/>
          </p:cNvGraphicFramePr>
          <p:nvPr>
            <p:ph idx="1"/>
            <p:extLst/>
          </p:nvPr>
        </p:nvGraphicFramePr>
        <p:xfrm>
          <a:off x="179512" y="1417638"/>
          <a:ext cx="8712968" cy="6097744"/>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xmlns="" val="1310376074"/>
                    </a:ext>
                  </a:extLst>
                </a:gridCol>
                <a:gridCol w="6768752">
                  <a:extLst>
                    <a:ext uri="{9D8B030D-6E8A-4147-A177-3AD203B41FA5}">
                      <a16:colId xmlns:a16="http://schemas.microsoft.com/office/drawing/2014/main" xmlns="" val="2344325543"/>
                    </a:ext>
                  </a:extLst>
                </a:gridCol>
              </a:tblGrid>
              <a:tr h="757150">
                <a:tc>
                  <a:txBody>
                    <a:bodyPr/>
                    <a:lstStyle/>
                    <a:p>
                      <a:pPr marL="15240" marR="343535" indent="-6350" algn="just">
                        <a:lnSpc>
                          <a:spcPct val="107000"/>
                        </a:lnSpc>
                        <a:spcAft>
                          <a:spcPts val="0"/>
                        </a:spcAft>
                      </a:pPr>
                      <a:r>
                        <a:rPr lang="hu-HU" sz="2400" dirty="0">
                          <a:effectLst/>
                        </a:rPr>
                        <a:t>Alapképzési szakok </a:t>
                      </a:r>
                      <a:endParaRPr lang="hu-H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tc>
                  <a:txBody>
                    <a:bodyPr/>
                    <a:lstStyle/>
                    <a:p>
                      <a:pPr marL="6350" marR="74295" indent="-6350" algn="ctr">
                        <a:lnSpc>
                          <a:spcPct val="107000"/>
                        </a:lnSpc>
                        <a:spcAft>
                          <a:spcPts val="0"/>
                        </a:spcAft>
                      </a:pPr>
                      <a:r>
                        <a:rPr lang="hu-HU" sz="2400" dirty="0">
                          <a:effectLst/>
                        </a:rPr>
                        <a:t>Érettségi vizsgatárgyak </a:t>
                      </a:r>
                      <a:endParaRPr lang="hu-H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extLst>
                  <a:ext uri="{0D108BD9-81ED-4DB2-BD59-A6C34878D82A}">
                    <a16:rowId xmlns:a16="http://schemas.microsoft.com/office/drawing/2014/main" xmlns="" val="1237519323"/>
                  </a:ext>
                </a:extLst>
              </a:tr>
              <a:tr h="2418046">
                <a:tc>
                  <a:txBody>
                    <a:bodyPr/>
                    <a:lstStyle/>
                    <a:p>
                      <a:pPr marL="6350" marR="343535" indent="-6350" algn="l">
                        <a:lnSpc>
                          <a:spcPct val="107000"/>
                        </a:lnSpc>
                        <a:spcAft>
                          <a:spcPts val="0"/>
                        </a:spcAft>
                      </a:pPr>
                      <a:r>
                        <a:rPr lang="hu-HU" sz="1800" dirty="0">
                          <a:effectLst/>
                        </a:rPr>
                        <a:t>alkalmazott közgazdaságtan </a:t>
                      </a: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tc>
                <a:tc>
                  <a:txBody>
                    <a:bodyPr/>
                    <a:lstStyle/>
                    <a:p>
                      <a:pPr marL="6350" marR="3038475" indent="-6350" algn="l">
                        <a:lnSpc>
                          <a:spcPct val="137000"/>
                        </a:lnSpc>
                        <a:spcAft>
                          <a:spcPts val="0"/>
                        </a:spcAft>
                      </a:pPr>
                      <a:r>
                        <a:rPr lang="hu-HU" sz="1800" dirty="0">
                          <a:effectLst/>
                        </a:rPr>
                        <a:t>matematika (emelt szintű</a:t>
                      </a:r>
                      <a:r>
                        <a:rPr lang="hu-HU" sz="1800" b="1" u="sng" dirty="0">
                          <a:effectLst/>
                        </a:rPr>
                        <a:t>)  </a:t>
                      </a:r>
                      <a:r>
                        <a:rPr lang="hu-HU" sz="1800" b="1" u="sng" dirty="0" smtClean="0">
                          <a:effectLst/>
                        </a:rPr>
                        <a:t>ÉS  </a:t>
                      </a:r>
                      <a:endParaRPr lang="hu-HU" sz="1800" b="1" u="sng" dirty="0">
                        <a:effectLst/>
                      </a:endParaRPr>
                    </a:p>
                    <a:p>
                      <a:pPr marL="6350" marR="343535" indent="-6350" algn="just">
                        <a:lnSpc>
                          <a:spcPct val="107000"/>
                        </a:lnSpc>
                        <a:spcAft>
                          <a:spcPts val="0"/>
                        </a:spcAft>
                      </a:pPr>
                      <a:r>
                        <a:rPr lang="hu-HU" sz="1800" dirty="0">
                          <a:effectLst/>
                        </a:rPr>
                        <a:t>gazdasági ismeretek vagy egy idegen nyelv (angol, francia, német, olasz, orosz, spanyol) vagy történelem vagy egy szakmai előkészítő tárgy vagy egy ágazati szakmai érettségi vizsgatárgy vagy egy ágazaton belüli specializáció szakmai érettségi vizsgatárgy  </a:t>
                      </a: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extLst>
                  <a:ext uri="{0D108BD9-81ED-4DB2-BD59-A6C34878D82A}">
                    <a16:rowId xmlns:a16="http://schemas.microsoft.com/office/drawing/2014/main" xmlns="" val="3772570455"/>
                  </a:ext>
                </a:extLst>
              </a:tr>
              <a:tr h="1788494">
                <a:tc>
                  <a:txBody>
                    <a:bodyPr/>
                    <a:lstStyle/>
                    <a:p>
                      <a:pPr marL="6350" marR="343535" indent="-6350" algn="l">
                        <a:lnSpc>
                          <a:spcPct val="107000"/>
                        </a:lnSpc>
                        <a:spcAft>
                          <a:spcPts val="0"/>
                        </a:spcAft>
                      </a:pPr>
                      <a:r>
                        <a:rPr lang="hu-HU" sz="1800" dirty="0">
                          <a:effectLst/>
                        </a:rPr>
                        <a:t>gazdálkodási és menedzsment </a:t>
                      </a: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tc>
                  <a:txBody>
                    <a:bodyPr/>
                    <a:lstStyle/>
                    <a:p>
                      <a:r>
                        <a:rPr lang="hu-HU" sz="1800" dirty="0">
                          <a:effectLst/>
                        </a:rPr>
                        <a:t>az általános követelmények szerint </a:t>
                      </a:r>
                      <a:r>
                        <a:rPr lang="hu-HU" sz="1800" dirty="0" smtClean="0">
                          <a:effectLst/>
                        </a:rPr>
                        <a:t>:</a:t>
                      </a:r>
                      <a:r>
                        <a:rPr lang="hu-HU" sz="1800" kern="1200" dirty="0" smtClean="0">
                          <a:solidFill>
                            <a:schemeClr val="dk1"/>
                          </a:solidFill>
                          <a:effectLst/>
                          <a:latin typeface="+mn-lt"/>
                          <a:ea typeface="+mn-ea"/>
                          <a:cs typeface="+mn-cs"/>
                        </a:rPr>
                        <a:t>gazdasági ismeretek </a:t>
                      </a:r>
                      <a:r>
                        <a:rPr lang="hu-HU" sz="1800" b="1" u="sng" kern="1200" dirty="0" smtClean="0">
                          <a:solidFill>
                            <a:schemeClr val="dk1"/>
                          </a:solidFill>
                          <a:effectLst/>
                          <a:latin typeface="+mn-lt"/>
                          <a:ea typeface="+mn-ea"/>
                          <a:cs typeface="+mn-cs"/>
                        </a:rPr>
                        <a:t>vagy </a:t>
                      </a:r>
                      <a:r>
                        <a:rPr lang="hu-HU" sz="1800" kern="1200" dirty="0" smtClean="0">
                          <a:solidFill>
                            <a:schemeClr val="dk1"/>
                          </a:solidFill>
                          <a:effectLst/>
                          <a:latin typeface="+mn-lt"/>
                          <a:ea typeface="+mn-ea"/>
                          <a:cs typeface="+mn-cs"/>
                        </a:rPr>
                        <a:t>egy</a:t>
                      </a:r>
                      <a:r>
                        <a:rPr lang="hu-HU" sz="1800" b="1" kern="1200" dirty="0" smtClean="0">
                          <a:solidFill>
                            <a:schemeClr val="dk1"/>
                          </a:solidFill>
                          <a:effectLst/>
                          <a:latin typeface="+mn-lt"/>
                          <a:ea typeface="+mn-ea"/>
                          <a:cs typeface="+mn-cs"/>
                        </a:rPr>
                        <a:t> </a:t>
                      </a:r>
                      <a:r>
                        <a:rPr lang="hu-HU" sz="1800" kern="1200" dirty="0" smtClean="0">
                          <a:solidFill>
                            <a:schemeClr val="dk1"/>
                          </a:solidFill>
                          <a:effectLst/>
                          <a:latin typeface="+mn-lt"/>
                          <a:ea typeface="+mn-ea"/>
                          <a:cs typeface="+mn-cs"/>
                        </a:rPr>
                        <a:t>idegen nyelv (angol, francia, német, olasz, orosz, spanyol)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informatika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matematika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történelem </a:t>
                      </a:r>
                      <a:r>
                        <a:rPr lang="hu-HU" sz="1800" b="1" u="sng" kern="1200" dirty="0" smtClean="0">
                          <a:solidFill>
                            <a:schemeClr val="dk1"/>
                          </a:solidFill>
                          <a:effectLst/>
                          <a:latin typeface="+mn-lt"/>
                          <a:ea typeface="+mn-ea"/>
                          <a:cs typeface="+mn-cs"/>
                        </a:rPr>
                        <a:t>vagy</a:t>
                      </a:r>
                      <a:r>
                        <a:rPr lang="hu-HU" sz="1800" kern="1200" dirty="0" smtClean="0">
                          <a:solidFill>
                            <a:schemeClr val="dk1"/>
                          </a:solidFill>
                          <a:effectLst/>
                          <a:latin typeface="+mn-lt"/>
                          <a:ea typeface="+mn-ea"/>
                          <a:cs typeface="+mn-cs"/>
                        </a:rPr>
                        <a:t> földrajz.</a:t>
                      </a:r>
                    </a:p>
                    <a:p>
                      <a:endParaRPr lang="hu-HU" sz="1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800" b="1" kern="1200" dirty="0" smtClean="0">
                          <a:solidFill>
                            <a:schemeClr val="dk1"/>
                          </a:solidFill>
                          <a:effectLst/>
                          <a:latin typeface="+mn-lt"/>
                          <a:ea typeface="+mn-ea"/>
                          <a:cs typeface="+mn-cs"/>
                        </a:rPr>
                        <a:t>Két érettségi vizsgatárgyat</a:t>
                      </a:r>
                      <a:r>
                        <a:rPr lang="hu-HU" sz="1800" kern="1200" dirty="0" smtClean="0">
                          <a:solidFill>
                            <a:schemeClr val="dk1"/>
                          </a:solidFill>
                          <a:effectLst/>
                          <a:latin typeface="+mn-lt"/>
                          <a:ea typeface="+mn-ea"/>
                          <a:cs typeface="+mn-cs"/>
                        </a:rPr>
                        <a:t> kell választani. A jelentkezés feltételeként bármely felsorolt vagy fel nem sorolt érettségi vizsgatárgyból </a:t>
                      </a:r>
                      <a:r>
                        <a:rPr lang="hu-HU" sz="1800" b="1" kern="1200" dirty="0" smtClean="0">
                          <a:solidFill>
                            <a:schemeClr val="dk1"/>
                          </a:solidFill>
                          <a:effectLst/>
                          <a:latin typeface="+mn-lt"/>
                          <a:ea typeface="+mn-ea"/>
                          <a:cs typeface="+mn-cs"/>
                        </a:rPr>
                        <a:t>egyet emelt szinten kell teljesíteni</a:t>
                      </a:r>
                      <a:r>
                        <a:rPr lang="hu-HU" sz="1800" kern="1200" dirty="0" smtClean="0">
                          <a:solidFill>
                            <a:schemeClr val="dk1"/>
                          </a:solidFill>
                          <a:effectLst/>
                          <a:latin typeface="+mn-lt"/>
                          <a:ea typeface="+mn-ea"/>
                          <a:cs typeface="+mn-cs"/>
                        </a:rPr>
                        <a:t>.  </a:t>
                      </a:r>
                    </a:p>
                    <a:p>
                      <a:endParaRPr lang="hu-HU" sz="1800" kern="1200" dirty="0" smtClean="0">
                        <a:solidFill>
                          <a:schemeClr val="dk1"/>
                        </a:solidFill>
                        <a:effectLst/>
                        <a:latin typeface="+mn-lt"/>
                        <a:ea typeface="+mn-ea"/>
                        <a:cs typeface="+mn-cs"/>
                      </a:endParaRPr>
                    </a:p>
                    <a:p>
                      <a:r>
                        <a:rPr lang="hu-HU" sz="1800" kern="1200" dirty="0" smtClean="0">
                          <a:solidFill>
                            <a:schemeClr val="dk1"/>
                          </a:solidFill>
                          <a:effectLst/>
                          <a:latin typeface="+mn-lt"/>
                          <a:ea typeface="+mn-ea"/>
                          <a:cs typeface="+mn-cs"/>
                        </a:rPr>
                        <a:t> </a:t>
                      </a:r>
                    </a:p>
                    <a:p>
                      <a:pPr marL="6350" marR="343535" indent="-6350" algn="l">
                        <a:lnSpc>
                          <a:spcPct val="107000"/>
                        </a:lnSpc>
                        <a:spcAft>
                          <a:spcPts val="0"/>
                        </a:spcAft>
                      </a:pPr>
                      <a:endParaRPr lang="hu-H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0" marT="67310" marB="0" anchor="ctr"/>
                </a:tc>
                <a:extLst>
                  <a:ext uri="{0D108BD9-81ED-4DB2-BD59-A6C34878D82A}">
                    <a16:rowId xmlns:a16="http://schemas.microsoft.com/office/drawing/2014/main" xmlns="" val="1122627263"/>
                  </a:ext>
                </a:extLst>
              </a:tr>
            </a:tbl>
          </a:graphicData>
        </a:graphic>
      </p:graphicFrame>
    </p:spTree>
    <p:extLst>
      <p:ext uri="{BB962C8B-B14F-4D97-AF65-F5344CB8AC3E}">
        <p14:creationId xmlns:p14="http://schemas.microsoft.com/office/powerpoint/2010/main" val="992613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107504" y="274638"/>
            <a:ext cx="4706626" cy="1143000"/>
          </a:xfrm>
        </p:spPr>
        <p:txBody>
          <a:bodyPr>
            <a:normAutofit/>
          </a:bodyPr>
          <a:lstStyle/>
          <a:p>
            <a:r>
              <a:rPr lang="hu-HU" sz="3600" dirty="0" smtClean="0"/>
              <a:t>Nyelvvizsgák kérdése</a:t>
            </a:r>
            <a:endParaRPr lang="hu-HU" sz="3600" dirty="0"/>
          </a:p>
        </p:txBody>
      </p:sp>
      <p:pic>
        <p:nvPicPr>
          <p:cNvPr id="4" name="Tartalom helye 3"/>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tretch/>
        </p:blipFill>
        <p:spPr>
          <a:xfrm>
            <a:off x="14879" y="2276345"/>
            <a:ext cx="4917161" cy="3849817"/>
          </a:xfrm>
          <a:prstGeom prst="rect">
            <a:avLst/>
          </a:prstGeom>
        </p:spPr>
      </p:pic>
      <p:sp>
        <p:nvSpPr>
          <p:cNvPr id="2" name="Tartalom helye 1"/>
          <p:cNvSpPr>
            <a:spLocks noGrp="1"/>
          </p:cNvSpPr>
          <p:nvPr>
            <p:ph sz="half" idx="2"/>
          </p:nvPr>
        </p:nvSpPr>
        <p:spPr>
          <a:xfrm>
            <a:off x="4814130" y="404664"/>
            <a:ext cx="4222366" cy="6453336"/>
          </a:xfrm>
        </p:spPr>
        <p:txBody>
          <a:bodyPr>
            <a:normAutofit fontScale="92500" lnSpcReduction="20000"/>
          </a:bodyPr>
          <a:lstStyle/>
          <a:p>
            <a:r>
              <a:rPr lang="hu-HU" b="1" dirty="0"/>
              <a:t>20. §</a:t>
            </a:r>
            <a:r>
              <a:rPr lang="hu-HU" dirty="0"/>
              <a:t> (1)</a:t>
            </a:r>
            <a:r>
              <a:rPr lang="hu-HU" u="sng" baseline="30000" dirty="0">
                <a:hlinkClick r:id="rId3"/>
              </a:rPr>
              <a:t>90</a:t>
            </a:r>
            <a:r>
              <a:rPr lang="hu-HU" dirty="0"/>
              <a:t> A jelentkező </a:t>
            </a:r>
            <a:r>
              <a:rPr lang="hu-HU" b="1" dirty="0"/>
              <a:t>a felvételi követelményen felül </a:t>
            </a:r>
            <a:r>
              <a:rPr lang="hu-HU" dirty="0"/>
              <a:t>teljesített, államilag elismert vagy azzal egyenértékű, magyartól eltérő idegen nyelvből tett nyelvvizsgáért nyelvenként</a:t>
            </a:r>
          </a:p>
          <a:p>
            <a:r>
              <a:rPr lang="hu-HU" i="1" dirty="0"/>
              <a:t>a)</a:t>
            </a:r>
            <a:r>
              <a:rPr lang="hu-HU" dirty="0"/>
              <a:t> középfokú (B2) komplex típusú nyelvvizsga esetén 28 többletpontra vagy</a:t>
            </a:r>
          </a:p>
          <a:p>
            <a:r>
              <a:rPr lang="hu-HU" i="1" dirty="0"/>
              <a:t>b)</a:t>
            </a:r>
            <a:r>
              <a:rPr lang="hu-HU" dirty="0"/>
              <a:t> felsőfokú (C1) komplex típusú nyelvvizsga esetén 40 többletpontra</a:t>
            </a:r>
          </a:p>
          <a:p>
            <a:pPr marL="0" indent="0">
              <a:buNone/>
            </a:pPr>
            <a:r>
              <a:rPr lang="hu-HU" dirty="0"/>
              <a:t>     jogosult.</a:t>
            </a:r>
          </a:p>
          <a:p>
            <a:endParaRPr lang="hu-HU" dirty="0" smtClean="0"/>
          </a:p>
          <a:p>
            <a:pPr marL="0" indent="0">
              <a:buNone/>
            </a:pPr>
            <a:r>
              <a:rPr lang="hu-HU" dirty="0" smtClean="0"/>
              <a:t>    Nincs a szövegben, hogy     </a:t>
            </a:r>
            <a:r>
              <a:rPr lang="hu-HU" b="1" dirty="0" smtClean="0"/>
              <a:t>eltérő </a:t>
            </a:r>
            <a:r>
              <a:rPr lang="hu-HU" dirty="0" smtClean="0"/>
              <a:t>nyelv legyen !!!</a:t>
            </a:r>
            <a:endParaRPr lang="hu-HU" dirty="0"/>
          </a:p>
        </p:txBody>
      </p:sp>
      <p:sp>
        <p:nvSpPr>
          <p:cNvPr id="3" name="Lefelé nyíl 2"/>
          <p:cNvSpPr/>
          <p:nvPr/>
        </p:nvSpPr>
        <p:spPr>
          <a:xfrm>
            <a:off x="7020272" y="3501008"/>
            <a:ext cx="45719" cy="720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Lefelé nyíl 5"/>
          <p:cNvSpPr/>
          <p:nvPr/>
        </p:nvSpPr>
        <p:spPr>
          <a:xfrm>
            <a:off x="7033066" y="5035488"/>
            <a:ext cx="242313"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976276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EMMI állásfoglalások 1.</a:t>
            </a:r>
            <a:endParaRPr lang="hu-HU" dirty="0"/>
          </a:p>
        </p:txBody>
      </p:sp>
      <p:sp>
        <p:nvSpPr>
          <p:cNvPr id="3" name="Tartalom helye 2"/>
          <p:cNvSpPr>
            <a:spLocks noGrp="1"/>
          </p:cNvSpPr>
          <p:nvPr>
            <p:ph sz="half" idx="1"/>
          </p:nvPr>
        </p:nvSpPr>
        <p:spPr/>
        <p:txBody>
          <a:bodyPr>
            <a:normAutofit fontScale="92500" lnSpcReduction="10000"/>
          </a:bodyPr>
          <a:lstStyle/>
          <a:p>
            <a:pPr marL="0" indent="0">
              <a:buNone/>
            </a:pPr>
            <a:r>
              <a:rPr lang="hu-HU" b="1" dirty="0" smtClean="0"/>
              <a:t>Kérdés:</a:t>
            </a:r>
          </a:p>
          <a:p>
            <a:pPr marL="0" indent="0">
              <a:buNone/>
            </a:pPr>
            <a:r>
              <a:rPr lang="hu-HU" dirty="0" smtClean="0"/>
              <a:t>Egy </a:t>
            </a:r>
            <a:r>
              <a:rPr lang="hu-HU" dirty="0"/>
              <a:t>diák államilag elismert </a:t>
            </a:r>
            <a:r>
              <a:rPr lang="hu-HU" dirty="0" smtClean="0"/>
              <a:t>B2 </a:t>
            </a:r>
            <a:r>
              <a:rPr lang="hu-HU" dirty="0"/>
              <a:t>típusú nyelvvizsgát szerez angol nyelvből, majd később</a:t>
            </a:r>
          </a:p>
          <a:p>
            <a:pPr marL="0" indent="0">
              <a:buNone/>
            </a:pPr>
            <a:r>
              <a:rPr lang="hu-HU" dirty="0"/>
              <a:t>ugyanebből a nyelvből egy Cl típusút. A B2-vel teljesíti a bemeneti követelmények közül a</a:t>
            </a:r>
          </a:p>
          <a:p>
            <a:pPr marL="0" indent="0">
              <a:buNone/>
            </a:pPr>
            <a:r>
              <a:rPr lang="hu-HU" dirty="0"/>
              <a:t>nyelvvizsgára vonatkozót. Jár-e neki 40 többletpont a C1- típusú nyelvvizsgáért?</a:t>
            </a:r>
          </a:p>
          <a:p>
            <a:endParaRPr lang="hu-HU" dirty="0"/>
          </a:p>
        </p:txBody>
      </p:sp>
      <p:sp>
        <p:nvSpPr>
          <p:cNvPr id="4" name="Tartalom helye 3"/>
          <p:cNvSpPr>
            <a:spLocks noGrp="1"/>
          </p:cNvSpPr>
          <p:nvPr>
            <p:ph sz="half" idx="2"/>
          </p:nvPr>
        </p:nvSpPr>
        <p:spPr/>
        <p:txBody>
          <a:bodyPr>
            <a:normAutofit fontScale="92500" lnSpcReduction="10000"/>
          </a:bodyPr>
          <a:lstStyle/>
          <a:p>
            <a:pPr marL="0" indent="0">
              <a:buNone/>
            </a:pPr>
            <a:r>
              <a:rPr lang="hu-HU" b="1" dirty="0" smtClean="0"/>
              <a:t>Válasz:</a:t>
            </a:r>
          </a:p>
          <a:p>
            <a:pPr marL="0" indent="0">
              <a:buNone/>
            </a:pPr>
            <a:r>
              <a:rPr lang="hu-HU" dirty="0" smtClean="0"/>
              <a:t>Igen, jár a 40 többletpont, hiszen a tanuló rendelkezik a felvételi követelményen felül még 1 nyelvvizsgával.</a:t>
            </a:r>
            <a:endParaRPr lang="hu-HU" dirty="0"/>
          </a:p>
        </p:txBody>
      </p:sp>
    </p:spTree>
    <p:extLst>
      <p:ext uri="{BB962C8B-B14F-4D97-AF65-F5344CB8AC3E}">
        <p14:creationId xmlns:p14="http://schemas.microsoft.com/office/powerpoint/2010/main" val="3938973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EMMI állásfoglalások 2</a:t>
            </a:r>
            <a:endParaRPr lang="hu-HU" dirty="0"/>
          </a:p>
        </p:txBody>
      </p:sp>
      <p:sp>
        <p:nvSpPr>
          <p:cNvPr id="3" name="Tartalom helye 2"/>
          <p:cNvSpPr>
            <a:spLocks noGrp="1"/>
          </p:cNvSpPr>
          <p:nvPr>
            <p:ph sz="half" idx="1"/>
          </p:nvPr>
        </p:nvSpPr>
        <p:spPr/>
        <p:txBody>
          <a:bodyPr>
            <a:normAutofit fontScale="92500" lnSpcReduction="20000"/>
          </a:bodyPr>
          <a:lstStyle/>
          <a:p>
            <a:pPr marL="0" indent="0">
              <a:buNone/>
            </a:pPr>
            <a:r>
              <a:rPr lang="hu-HU" b="1" dirty="0" smtClean="0"/>
              <a:t>Kérdés:</a:t>
            </a:r>
          </a:p>
          <a:p>
            <a:pPr marL="0" indent="0">
              <a:buNone/>
            </a:pPr>
            <a:r>
              <a:rPr lang="hu-HU" dirty="0"/>
              <a:t>Ha egy diáknak van pl. német nyelvből kettő középfokú nyelvvizsgája (l db </a:t>
            </a:r>
            <a:r>
              <a:rPr lang="hu-HU" dirty="0" smtClean="0"/>
              <a:t>origós </a:t>
            </a:r>
            <a:r>
              <a:rPr lang="hu-HU" dirty="0"/>
              <a:t>középfokú nyelvvizsga és I db </a:t>
            </a:r>
            <a:r>
              <a:rPr lang="hu-HU" dirty="0" err="1"/>
              <a:t>g</a:t>
            </a:r>
            <a:r>
              <a:rPr lang="hu-HU" dirty="0" err="1" smtClean="0"/>
              <a:t>oethes</a:t>
            </a:r>
            <a:r>
              <a:rPr lang="hu-HU" dirty="0" smtClean="0"/>
              <a:t> </a:t>
            </a:r>
            <a:r>
              <a:rPr lang="hu-HU" dirty="0"/>
              <a:t>középfokú nyelvvizsga), akkor az egyiket felhasználja a </a:t>
            </a:r>
            <a:r>
              <a:rPr lang="hu-HU" dirty="0" smtClean="0"/>
              <a:t>felvétel feltételeként </a:t>
            </a:r>
            <a:r>
              <a:rPr lang="hu-HU" dirty="0"/>
              <a:t>és a másik ugyanazon nyelvből ugyanolyan szintű nyelvvizsgáért kap 28 pontot?</a:t>
            </a:r>
          </a:p>
          <a:p>
            <a:pPr marL="0" indent="0">
              <a:buNone/>
            </a:pPr>
            <a:endParaRPr lang="hu-HU" dirty="0" smtClean="0"/>
          </a:p>
          <a:p>
            <a:endParaRPr lang="hu-HU" dirty="0"/>
          </a:p>
        </p:txBody>
      </p:sp>
      <p:sp>
        <p:nvSpPr>
          <p:cNvPr id="4" name="Tartalom helye 3"/>
          <p:cNvSpPr>
            <a:spLocks noGrp="1"/>
          </p:cNvSpPr>
          <p:nvPr>
            <p:ph sz="half" idx="2"/>
          </p:nvPr>
        </p:nvSpPr>
        <p:spPr/>
        <p:txBody>
          <a:bodyPr>
            <a:normAutofit fontScale="92500" lnSpcReduction="20000"/>
          </a:bodyPr>
          <a:lstStyle/>
          <a:p>
            <a:pPr marL="0" indent="0">
              <a:buNone/>
            </a:pPr>
            <a:r>
              <a:rPr lang="hu-HU" b="1" dirty="0" smtClean="0"/>
              <a:t>Válasz:</a:t>
            </a:r>
          </a:p>
          <a:p>
            <a:pPr marL="0" indent="0">
              <a:buNone/>
            </a:pPr>
            <a:r>
              <a:rPr lang="hu-HU" dirty="0"/>
              <a:t>Természetesen igen, a bementi követelményen felül teljesített nyelvvizsgáért jár a többletpont.</a:t>
            </a:r>
          </a:p>
          <a:p>
            <a:pPr marL="0" indent="0">
              <a:buNone/>
            </a:pPr>
            <a:endParaRPr lang="hu-HU" dirty="0"/>
          </a:p>
        </p:txBody>
      </p:sp>
    </p:spTree>
    <p:extLst>
      <p:ext uri="{BB962C8B-B14F-4D97-AF65-F5344CB8AC3E}">
        <p14:creationId xmlns:p14="http://schemas.microsoft.com/office/powerpoint/2010/main" val="3078999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EMMI állásfoglalások 3.</a:t>
            </a:r>
            <a:endParaRPr lang="hu-HU" dirty="0"/>
          </a:p>
        </p:txBody>
      </p:sp>
      <p:sp>
        <p:nvSpPr>
          <p:cNvPr id="3" name="Tartalom helye 2"/>
          <p:cNvSpPr>
            <a:spLocks noGrp="1"/>
          </p:cNvSpPr>
          <p:nvPr>
            <p:ph sz="half" idx="1"/>
          </p:nvPr>
        </p:nvSpPr>
        <p:spPr>
          <a:xfrm>
            <a:off x="457200" y="1287462"/>
            <a:ext cx="4038600" cy="5453906"/>
          </a:xfrm>
        </p:spPr>
        <p:txBody>
          <a:bodyPr>
            <a:normAutofit fontScale="92500" lnSpcReduction="10000"/>
          </a:bodyPr>
          <a:lstStyle/>
          <a:p>
            <a:r>
              <a:rPr lang="hu-HU" dirty="0" smtClean="0"/>
              <a:t>Kérdés:</a:t>
            </a:r>
          </a:p>
          <a:p>
            <a:pPr marL="0" indent="0">
              <a:buNone/>
            </a:pPr>
            <a:r>
              <a:rPr lang="hu-HU" dirty="0"/>
              <a:t>Ha valaki elmegy érettségizni emelt szinten német nyelvből (és másból nem tesz emelt szintű érettségit és nincsen nyelvvizsgája egyetlen nyelvből sem), és a német emelt érettségije legalább 60 </a:t>
            </a:r>
            <a:r>
              <a:rPr lang="hu-HU" baseline="30000" dirty="0"/>
              <a:t>%</a:t>
            </a:r>
            <a:r>
              <a:rPr lang="hu-HU" dirty="0" smtClean="0"/>
              <a:t>-</a:t>
            </a:r>
            <a:r>
              <a:rPr lang="hu-HU" dirty="0" err="1" smtClean="0"/>
              <a:t>os</a:t>
            </a:r>
            <a:r>
              <a:rPr lang="hu-HU" dirty="0" smtClean="0"/>
              <a:t> </a:t>
            </a:r>
            <a:r>
              <a:rPr lang="hu-HU" dirty="0"/>
              <a:t>lesz, akkor teljesíti-e a 423/2012-es Kormányrendelet 23.§ (3) pontjában rögzített feltételeket?</a:t>
            </a:r>
          </a:p>
          <a:p>
            <a:pPr marL="0" indent="0">
              <a:buNone/>
            </a:pPr>
            <a:endParaRPr lang="hu-HU" dirty="0"/>
          </a:p>
        </p:txBody>
      </p:sp>
      <p:sp>
        <p:nvSpPr>
          <p:cNvPr id="4" name="Tartalom helye 3"/>
          <p:cNvSpPr>
            <a:spLocks noGrp="1"/>
          </p:cNvSpPr>
          <p:nvPr>
            <p:ph sz="half" idx="2"/>
          </p:nvPr>
        </p:nvSpPr>
        <p:spPr>
          <a:xfrm>
            <a:off x="4492625" y="1287462"/>
            <a:ext cx="4038600" cy="4525963"/>
          </a:xfrm>
        </p:spPr>
        <p:txBody>
          <a:bodyPr>
            <a:normAutofit fontScale="92500" lnSpcReduction="10000"/>
          </a:bodyPr>
          <a:lstStyle/>
          <a:p>
            <a:r>
              <a:rPr lang="hu-HU" dirty="0" smtClean="0"/>
              <a:t>Válasz:</a:t>
            </a:r>
          </a:p>
          <a:p>
            <a:pPr marL="0" indent="0">
              <a:buNone/>
            </a:pPr>
            <a:r>
              <a:rPr lang="hu-HU" dirty="0"/>
              <a:t>A</a:t>
            </a:r>
            <a:r>
              <a:rPr lang="hu-HU" dirty="0" smtClean="0"/>
              <a:t>mennyiben </a:t>
            </a:r>
            <a:r>
              <a:rPr lang="hu-HU" dirty="0"/>
              <a:t>a felvételiző emelt szintű érettségije meghaladja a 60 százalékot, abban az esetben </a:t>
            </a:r>
            <a:r>
              <a:rPr lang="hu-HU" b="1" dirty="0"/>
              <a:t>teljesíti mindkét bemeneti </a:t>
            </a:r>
            <a:r>
              <a:rPr lang="hu-HU" b="1" dirty="0" smtClean="0"/>
              <a:t>követelményt.</a:t>
            </a:r>
          </a:p>
          <a:p>
            <a:pPr marL="0" indent="0">
              <a:buNone/>
            </a:pPr>
            <a:endParaRPr lang="hu-HU" dirty="0"/>
          </a:p>
          <a:p>
            <a:pPr marL="0" indent="0">
              <a:buNone/>
            </a:pPr>
            <a:endParaRPr lang="hu-HU" dirty="0" smtClean="0"/>
          </a:p>
          <a:p>
            <a:pPr marL="0" indent="0">
              <a:buNone/>
            </a:pPr>
            <a:r>
              <a:rPr lang="hu-HU" dirty="0"/>
              <a:t> </a:t>
            </a:r>
            <a:r>
              <a:rPr lang="hu-HU" dirty="0" smtClean="0"/>
              <a:t>            </a:t>
            </a:r>
            <a:endParaRPr lang="hu-HU" dirty="0"/>
          </a:p>
          <a:p>
            <a:pPr marL="0" indent="0">
              <a:buNone/>
            </a:pPr>
            <a:endParaRPr lang="hu-HU" dirty="0"/>
          </a:p>
        </p:txBody>
      </p:sp>
      <p:sp>
        <p:nvSpPr>
          <p:cNvPr id="5" name="AutoShape 2" descr="KÃ©ptalÃ¡lat a kÃ¶vetkezÅre: âemoji rajzok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4" descr="KÃ©ptalÃ¡lat a kÃ¶vetkezÅre: âemoji rajzokâ"/>
          <p:cNvSpPr>
            <a:spLocks noChangeAspect="1" noChangeArrowheads="1"/>
          </p:cNvSpPr>
          <p:nvPr/>
        </p:nvSpPr>
        <p:spPr bwMode="auto">
          <a:xfrm>
            <a:off x="152400"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7" name="Kép 6"/>
          <p:cNvPicPr>
            <a:picLocks noChangeAspect="1"/>
          </p:cNvPicPr>
          <p:nvPr/>
        </p:nvPicPr>
        <p:blipFill>
          <a:blip r:embed="rId2"/>
          <a:stretch>
            <a:fillRect/>
          </a:stretch>
        </p:blipFill>
        <p:spPr>
          <a:xfrm>
            <a:off x="5580112" y="4437112"/>
            <a:ext cx="2143125" cy="2143125"/>
          </a:xfrm>
          <a:prstGeom prst="rect">
            <a:avLst/>
          </a:prstGeom>
        </p:spPr>
      </p:pic>
    </p:spTree>
    <p:extLst>
      <p:ext uri="{BB962C8B-B14F-4D97-AF65-F5344CB8AC3E}">
        <p14:creationId xmlns:p14="http://schemas.microsoft.com/office/powerpoint/2010/main" val="3378236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Amire még figyelni kell</a:t>
            </a:r>
            <a:endParaRPr lang="hu-HU" dirty="0"/>
          </a:p>
        </p:txBody>
      </p:sp>
      <p:sp>
        <p:nvSpPr>
          <p:cNvPr id="5" name="Tartalom helye 4"/>
          <p:cNvSpPr>
            <a:spLocks noGrp="1"/>
          </p:cNvSpPr>
          <p:nvPr>
            <p:ph idx="1"/>
          </p:nvPr>
        </p:nvSpPr>
        <p:spPr>
          <a:xfrm>
            <a:off x="457200" y="1268760"/>
            <a:ext cx="8229600" cy="4857403"/>
          </a:xfrm>
        </p:spPr>
        <p:txBody>
          <a:bodyPr>
            <a:normAutofit fontScale="85000" lnSpcReduction="10000"/>
          </a:bodyPr>
          <a:lstStyle/>
          <a:p>
            <a:r>
              <a:rPr lang="hu-HU" dirty="0" smtClean="0"/>
              <a:t> </a:t>
            </a:r>
            <a:r>
              <a:rPr lang="hu-HU" dirty="0"/>
              <a:t>A jelentkező az (1) bekezdés alapján legfeljebb 40 többletpontot kaphat akkor is, ha a többletpontokra több különböző nyelvből megszerzett nyelvvizsga alapján is jogosult lenne, vagy ha a különböző nyelvvizsgák alapján elérhető többletpontjainak összege ezt meghaladná. Egy nyelvből csak egy nyelvvizsgáért adható </a:t>
            </a:r>
            <a:r>
              <a:rPr lang="hu-HU" b="1" dirty="0"/>
              <a:t>többletpont</a:t>
            </a:r>
            <a:r>
              <a:rPr lang="hu-HU" b="1" dirty="0" smtClean="0"/>
              <a:t>.</a:t>
            </a:r>
            <a:endParaRPr lang="hu-HU" dirty="0"/>
          </a:p>
          <a:p>
            <a:endParaRPr lang="hu-HU" dirty="0" smtClean="0"/>
          </a:p>
          <a:p>
            <a:r>
              <a:rPr lang="hu-HU" dirty="0" smtClean="0"/>
              <a:t>A nyelvvizsgákkal szerezhető többletpontokból a legtöbbet 1 közép és egy felsőfokúval lehet kihozni</a:t>
            </a:r>
          </a:p>
          <a:p>
            <a:r>
              <a:rPr lang="hu-HU" dirty="0" smtClean="0"/>
              <a:t>Érdemes-e az emelt nyelvi érettségire várni 12-ben???</a:t>
            </a:r>
            <a:endParaRPr lang="hu-HU" dirty="0"/>
          </a:p>
        </p:txBody>
      </p:sp>
      <p:sp>
        <p:nvSpPr>
          <p:cNvPr id="6" name="Lefelé nyíl 5"/>
          <p:cNvSpPr/>
          <p:nvPr/>
        </p:nvSpPr>
        <p:spPr>
          <a:xfrm>
            <a:off x="3995936" y="3933056"/>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41082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229600" cy="1008112"/>
          </a:xfrm>
        </p:spPr>
        <p:txBody>
          <a:bodyPr>
            <a:normAutofit fontScale="90000"/>
          </a:bodyPr>
          <a:lstStyle/>
          <a:p>
            <a:r>
              <a:rPr lang="hu-HU" sz="4000" dirty="0" smtClean="0"/>
              <a:t>Emelt szintű- vagy középszintű érettségi</a:t>
            </a:r>
            <a:r>
              <a:rPr lang="hu-HU" dirty="0" smtClean="0"/>
              <a:t>?</a:t>
            </a:r>
            <a:endParaRPr lang="hu-HU"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99593" y="1146821"/>
            <a:ext cx="7488832" cy="555294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1354740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332656"/>
            <a:ext cx="8229600" cy="792088"/>
          </a:xfrm>
          <a:noFill/>
          <a:effectLst>
            <a:outerShdw dist="35921" dir="2700000" algn="ctr" rotWithShape="0">
              <a:schemeClr val="bg2"/>
            </a:outerShdw>
          </a:effectLst>
        </p:spPr>
        <p:txBody>
          <a:bodyPr>
            <a:normAutofit fontScale="90000"/>
          </a:bodyPr>
          <a:lstStyle/>
          <a:p>
            <a:pPr algn="l"/>
            <a:r>
              <a:rPr lang="hu-HU" sz="3600" dirty="0">
                <a:solidFill>
                  <a:schemeClr val="tx1"/>
                </a:solidFill>
                <a:latin typeface="Calibri" pitchFamily="34" charset="0"/>
              </a:rPr>
              <a:t>Az érettségi vizsga </a:t>
            </a:r>
            <a:r>
              <a:rPr lang="hu-HU" sz="3600" dirty="0" smtClean="0">
                <a:solidFill>
                  <a:schemeClr val="tx1"/>
                </a:solidFill>
                <a:latin typeface="Calibri" pitchFamily="34" charset="0"/>
              </a:rPr>
              <a:t>értékelése : a százalék a fontosabb!!</a:t>
            </a:r>
            <a:endParaRPr lang="hu-HU" sz="3600" dirty="0">
              <a:solidFill>
                <a:schemeClr val="tx1"/>
              </a:solidFill>
              <a:latin typeface="Calibri" pitchFamily="34" charset="0"/>
            </a:endParaRPr>
          </a:p>
        </p:txBody>
      </p:sp>
      <p:graphicFrame>
        <p:nvGraphicFramePr>
          <p:cNvPr id="160052" name="Group 308"/>
          <p:cNvGraphicFramePr>
            <a:graphicFrameLocks noGrp="1"/>
          </p:cNvGraphicFramePr>
          <p:nvPr>
            <p:ph idx="1"/>
            <p:extLst/>
          </p:nvPr>
        </p:nvGraphicFramePr>
        <p:xfrm>
          <a:off x="303215" y="1481139"/>
          <a:ext cx="8383587" cy="2539147"/>
        </p:xfrm>
        <a:graphic>
          <a:graphicData uri="http://schemas.openxmlformats.org/drawingml/2006/table">
            <a:tbl>
              <a:tblPr/>
              <a:tblGrid>
                <a:gridCol w="3004761">
                  <a:extLst>
                    <a:ext uri="{9D8B030D-6E8A-4147-A177-3AD203B41FA5}">
                      <a16:colId xmlns:a16="http://schemas.microsoft.com/office/drawing/2014/main" xmlns="" val="20000"/>
                    </a:ext>
                  </a:extLst>
                </a:gridCol>
                <a:gridCol w="2266875">
                  <a:extLst>
                    <a:ext uri="{9D8B030D-6E8A-4147-A177-3AD203B41FA5}">
                      <a16:colId xmlns:a16="http://schemas.microsoft.com/office/drawing/2014/main" xmlns="" val="20001"/>
                    </a:ext>
                  </a:extLst>
                </a:gridCol>
                <a:gridCol w="3111951">
                  <a:extLst>
                    <a:ext uri="{9D8B030D-6E8A-4147-A177-3AD203B41FA5}">
                      <a16:colId xmlns:a16="http://schemas.microsoft.com/office/drawing/2014/main" xmlns="" val="20002"/>
                    </a:ext>
                  </a:extLst>
                </a:gridCol>
              </a:tblGrid>
              <a:tr h="418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Book Antiqua" pitchFamily="18" charset="0"/>
                          <a:cs typeface="Times New Roman" pitchFamily="18" charset="0"/>
                        </a:rPr>
                        <a:t>Középszint</a:t>
                      </a:r>
                      <a:endParaRPr kumimoji="0" lang="hu-HU" sz="2000" b="1" i="0" u="none" strike="noStrike" cap="none" normalizeH="0" baseline="0" dirty="0" smtClean="0">
                        <a:ln>
                          <a:noFill/>
                        </a:ln>
                        <a:solidFill>
                          <a:srgbClr val="3333CC"/>
                        </a:solidFill>
                        <a:effectLst/>
                        <a:latin typeface="Book Antiqua" pitchFamily="18"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Book Antiqua" pitchFamily="18" charset="0"/>
                          <a:cs typeface="Times New Roman" pitchFamily="18" charset="0"/>
                        </a:rPr>
                        <a:t>osztályzat</a:t>
                      </a:r>
                      <a:endParaRPr kumimoji="0" lang="hu-HU" sz="2000" b="1" i="0" u="none" strike="noStrike" cap="none" normalizeH="0" baseline="0" dirty="0" smtClean="0">
                        <a:ln>
                          <a:noFill/>
                        </a:ln>
                        <a:solidFill>
                          <a:schemeClr val="tx1"/>
                        </a:solidFill>
                        <a:effectLst/>
                        <a:latin typeface="Book Antiqua" pitchFamily="18"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Book Antiqua" pitchFamily="18" charset="0"/>
                          <a:cs typeface="Times New Roman" pitchFamily="18" charset="0"/>
                        </a:rPr>
                        <a:t>Emelt szint</a:t>
                      </a:r>
                      <a:endParaRPr kumimoji="0" lang="hu-HU" sz="2000" b="1" i="0" u="none" strike="noStrike" cap="none" normalizeH="0" baseline="0" dirty="0" smtClean="0">
                        <a:ln>
                          <a:noFill/>
                        </a:ln>
                        <a:solidFill>
                          <a:srgbClr val="3333CC"/>
                        </a:solidFill>
                        <a:effectLst/>
                        <a:latin typeface="Book Antiqua" pitchFamily="18"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3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80-100%</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3333CC"/>
                          </a:solidFill>
                          <a:effectLst/>
                          <a:latin typeface="Times New Roman" pitchFamily="18" charset="0"/>
                          <a:cs typeface="Times New Roman" pitchFamily="18" charset="0"/>
                        </a:rPr>
                        <a:t>60-100%</a:t>
                      </a:r>
                      <a:endParaRPr kumimoji="0" lang="hu-HU" sz="2000" b="1" i="0" u="none" strike="noStrike" cap="none" normalizeH="0" baseline="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82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60-79%</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smtClean="0">
                          <a:ln>
                            <a:noFill/>
                          </a:ln>
                          <a:solidFill>
                            <a:srgbClr val="3333CC"/>
                          </a:solidFill>
                          <a:effectLst/>
                          <a:latin typeface="Times New Roman" pitchFamily="18" charset="0"/>
                          <a:cs typeface="Times New Roman" pitchFamily="18" charset="0"/>
                        </a:rPr>
                        <a:t>47-59%</a:t>
                      </a:r>
                      <a:endParaRPr kumimoji="0" lang="hu-HU" sz="2000" b="1" i="0" u="none" strike="noStrike" cap="none" normalizeH="0" baseline="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882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40-59%</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33-46%</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07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800" b="1" i="0" u="none" strike="noStrike" cap="none" normalizeH="0" baseline="0" dirty="0" smtClean="0">
                          <a:ln>
                            <a:noFill/>
                          </a:ln>
                          <a:solidFill>
                            <a:srgbClr val="3333CC"/>
                          </a:solidFill>
                          <a:effectLst/>
                          <a:latin typeface="Times New Roman" pitchFamily="18" charset="0"/>
                          <a:cs typeface="Times New Roman" pitchFamily="18" charset="0"/>
                        </a:rPr>
                        <a:t>25</a:t>
                      </a: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-39%</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800" b="1" i="0" u="none" strike="noStrike" cap="none" normalizeH="0" baseline="0" dirty="0" smtClean="0">
                          <a:ln>
                            <a:noFill/>
                          </a:ln>
                          <a:solidFill>
                            <a:srgbClr val="3333CC"/>
                          </a:solidFill>
                          <a:effectLst/>
                          <a:latin typeface="Times New Roman" pitchFamily="18" charset="0"/>
                          <a:cs typeface="Times New Roman" pitchFamily="18" charset="0"/>
                        </a:rPr>
                        <a:t>25</a:t>
                      </a: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-32%</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882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0-24%</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381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hu-HU" sz="2000" b="1" i="0" u="none" strike="noStrike" cap="none" normalizeH="0" baseline="0" dirty="0" smtClean="0">
                        <a:ln>
                          <a:noFill/>
                        </a:ln>
                        <a:solidFill>
                          <a:schemeClr val="tx1"/>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000" b="1" i="0" u="none" strike="noStrike" cap="none" normalizeH="0" baseline="0" dirty="0" smtClean="0">
                          <a:ln>
                            <a:noFill/>
                          </a:ln>
                          <a:solidFill>
                            <a:srgbClr val="3333CC"/>
                          </a:solidFill>
                          <a:effectLst/>
                          <a:latin typeface="Times New Roman" pitchFamily="18" charset="0"/>
                          <a:cs typeface="Times New Roman" pitchFamily="18" charset="0"/>
                        </a:rPr>
                        <a:t>0-24%</a:t>
                      </a:r>
                      <a:endParaRPr kumimoji="0" lang="hu-HU" sz="2000" b="1" i="0" u="none" strike="noStrike" cap="none" normalizeH="0" baseline="0" dirty="0" smtClean="0">
                        <a:ln>
                          <a:noFill/>
                        </a:ln>
                        <a:solidFill>
                          <a:srgbClr val="3333CC"/>
                        </a:solidFill>
                        <a:effectLst/>
                        <a:latin typeface="Arial" charset="0"/>
                      </a:endParaRPr>
                    </a:p>
                  </a:txBody>
                  <a:tcPr marL="128811" marR="128811" horzOverflow="overflow">
                    <a:lnL w="127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159747" name="Rectangle 3"/>
          <p:cNvSpPr>
            <a:spLocks noChangeArrowheads="1"/>
          </p:cNvSpPr>
          <p:nvPr/>
        </p:nvSpPr>
        <p:spPr bwMode="auto">
          <a:xfrm>
            <a:off x="438150" y="3986026"/>
            <a:ext cx="6808788" cy="1162050"/>
          </a:xfrm>
          <a:prstGeom prst="rect">
            <a:avLst/>
          </a:prstGeom>
          <a:noFill/>
          <a:ln w="9525">
            <a:noFill/>
            <a:miter lim="800000"/>
            <a:headEnd/>
            <a:tailEnd/>
          </a:ln>
          <a:effectLst/>
        </p:spPr>
        <p:txBody>
          <a:bodyPr/>
          <a:lstStyle/>
          <a:p>
            <a:pPr marL="342900" indent="-342900" fontAlgn="base">
              <a:spcBef>
                <a:spcPct val="20000"/>
              </a:spcBef>
              <a:spcAft>
                <a:spcPct val="0"/>
              </a:spcAft>
              <a:tabLst>
                <a:tab pos="1074738" algn="l"/>
              </a:tabLst>
            </a:pPr>
            <a:endParaRPr lang="hu-HU" sz="2000" b="1" dirty="0">
              <a:solidFill>
                <a:prstClr val="black"/>
              </a:solidFill>
              <a:latin typeface="Book Antiqua" pitchFamily="18" charset="0"/>
              <a:cs typeface="Arial" charset="0"/>
            </a:endParaRPr>
          </a:p>
          <a:p>
            <a:pPr marL="342900" indent="-342900" fontAlgn="base">
              <a:spcBef>
                <a:spcPct val="20000"/>
              </a:spcBef>
              <a:spcAft>
                <a:spcPct val="0"/>
              </a:spcAft>
              <a:tabLst>
                <a:tab pos="1074738" algn="l"/>
              </a:tabLst>
            </a:pPr>
            <a:r>
              <a:rPr lang="hu-HU" sz="2400" dirty="0">
                <a:solidFill>
                  <a:prstClr val="black"/>
                </a:solidFill>
                <a:latin typeface="Calibri" pitchFamily="34" charset="0"/>
                <a:cs typeface="Arial" charset="0"/>
              </a:rPr>
              <a:t>- mindkét szinten tantárgyanként történik</a:t>
            </a:r>
          </a:p>
          <a:p>
            <a:pPr marL="342900" indent="-342900" fontAlgn="base">
              <a:spcBef>
                <a:spcPct val="20000"/>
              </a:spcBef>
              <a:spcAft>
                <a:spcPct val="0"/>
              </a:spcAft>
              <a:tabLst>
                <a:tab pos="1074738" algn="l"/>
              </a:tabLst>
            </a:pPr>
            <a:r>
              <a:rPr lang="hu-HU" sz="2400" dirty="0">
                <a:solidFill>
                  <a:prstClr val="black"/>
                </a:solidFill>
                <a:latin typeface="Calibri" pitchFamily="34" charset="0"/>
                <a:cs typeface="Arial" charset="0"/>
              </a:rPr>
              <a:t>- a vizsgaeredményt %-ban fejezik ki </a:t>
            </a:r>
          </a:p>
          <a:p>
            <a:pPr marL="342900" indent="-342900" fontAlgn="base">
              <a:spcBef>
                <a:spcPct val="20000"/>
              </a:spcBef>
              <a:spcAft>
                <a:spcPct val="0"/>
              </a:spcAft>
              <a:tabLst>
                <a:tab pos="1074738" algn="l"/>
              </a:tabLst>
            </a:pPr>
            <a:r>
              <a:rPr lang="hu-HU" sz="2400" dirty="0">
                <a:solidFill>
                  <a:prstClr val="black"/>
                </a:solidFill>
                <a:latin typeface="Calibri" pitchFamily="34" charset="0"/>
                <a:cs typeface="Arial" charset="0"/>
              </a:rPr>
              <a:t>- </a:t>
            </a:r>
            <a:r>
              <a:rPr lang="hu-HU" sz="2400" dirty="0">
                <a:solidFill>
                  <a:srgbClr val="FF0000"/>
                </a:solidFill>
                <a:latin typeface="Calibri" pitchFamily="34" charset="0"/>
                <a:cs typeface="Arial" charset="0"/>
              </a:rPr>
              <a:t>minden vizsgarészen minimum 12% teljesítendő</a:t>
            </a:r>
          </a:p>
        </p:txBody>
      </p:sp>
      <p:sp>
        <p:nvSpPr>
          <p:cNvPr id="159749" name="Rectangle 5"/>
          <p:cNvSpPr>
            <a:spLocks noChangeArrowheads="1"/>
          </p:cNvSpPr>
          <p:nvPr/>
        </p:nvSpPr>
        <p:spPr bwMode="auto">
          <a:xfrm>
            <a:off x="448796" y="5733256"/>
            <a:ext cx="8443684" cy="504056"/>
          </a:xfrm>
          <a:prstGeom prst="rect">
            <a:avLst/>
          </a:prstGeom>
          <a:noFill/>
          <a:ln w="9525">
            <a:noFill/>
            <a:miter lim="800000"/>
            <a:headEnd/>
            <a:tailEnd/>
          </a:ln>
          <a:effectLst/>
        </p:spPr>
        <p:txBody>
          <a:bodyPr/>
          <a:lstStyle/>
          <a:p>
            <a:pPr marL="342900" indent="-342900" algn="ctr" fontAlgn="base">
              <a:spcBef>
                <a:spcPct val="20000"/>
              </a:spcBef>
              <a:spcAft>
                <a:spcPct val="0"/>
              </a:spcAft>
              <a:tabLst>
                <a:tab pos="1160463" algn="l"/>
              </a:tabLst>
            </a:pPr>
            <a:r>
              <a:rPr lang="hu-HU" sz="2000" b="1" dirty="0">
                <a:solidFill>
                  <a:prstClr val="black"/>
                </a:solidFill>
                <a:latin typeface="Book Antiqua" pitchFamily="18" charset="0"/>
                <a:cs typeface="Arial" charset="0"/>
              </a:rPr>
              <a:t>Az elégséges </a:t>
            </a:r>
            <a:r>
              <a:rPr lang="hu-HU" sz="2000" b="1" dirty="0" smtClean="0">
                <a:solidFill>
                  <a:prstClr val="black"/>
                </a:solidFill>
                <a:latin typeface="Book Antiqua" pitchFamily="18" charset="0"/>
                <a:cs typeface="Arial" charset="0"/>
              </a:rPr>
              <a:t>(2) alsó </a:t>
            </a:r>
            <a:r>
              <a:rPr lang="hu-HU" sz="2000" b="1" dirty="0">
                <a:solidFill>
                  <a:prstClr val="black"/>
                </a:solidFill>
                <a:latin typeface="Book Antiqua" pitchFamily="18" charset="0"/>
                <a:cs typeface="Arial" charset="0"/>
              </a:rPr>
              <a:t>határa az elérhető </a:t>
            </a:r>
            <a:r>
              <a:rPr lang="hu-HU" sz="2000" b="1" dirty="0" smtClean="0">
                <a:solidFill>
                  <a:prstClr val="black"/>
                </a:solidFill>
                <a:latin typeface="Book Antiqua" pitchFamily="18" charset="0"/>
                <a:cs typeface="Arial" charset="0"/>
              </a:rPr>
              <a:t>teljes </a:t>
            </a:r>
            <a:r>
              <a:rPr lang="hu-HU" sz="2000" b="1" dirty="0">
                <a:solidFill>
                  <a:prstClr val="black"/>
                </a:solidFill>
                <a:latin typeface="Book Antiqua" pitchFamily="18" charset="0"/>
                <a:cs typeface="Arial" charset="0"/>
              </a:rPr>
              <a:t>pontszám  </a:t>
            </a:r>
            <a:r>
              <a:rPr lang="hu-HU" sz="2800" b="1" dirty="0">
                <a:solidFill>
                  <a:prstClr val="black"/>
                </a:solidFill>
                <a:latin typeface="Book Antiqua" pitchFamily="18" charset="0"/>
                <a:cs typeface="Arial" charset="0"/>
              </a:rPr>
              <a:t>25</a:t>
            </a:r>
            <a:r>
              <a:rPr lang="hu-HU" sz="2000" b="1" dirty="0">
                <a:solidFill>
                  <a:prstClr val="black"/>
                </a:solidFill>
                <a:latin typeface="Book Antiqua" pitchFamily="18" charset="0"/>
                <a:cs typeface="Arial" charset="0"/>
              </a:rPr>
              <a:t>%-a.</a:t>
            </a:r>
          </a:p>
          <a:p>
            <a:pPr marL="342900" indent="-342900" fontAlgn="base">
              <a:spcBef>
                <a:spcPct val="20000"/>
              </a:spcBef>
              <a:spcAft>
                <a:spcPct val="0"/>
              </a:spcAft>
              <a:tabLst>
                <a:tab pos="1160463" algn="l"/>
              </a:tabLst>
            </a:pPr>
            <a:endParaRPr lang="hu-HU" sz="2000" b="1" dirty="0">
              <a:solidFill>
                <a:prstClr val="black"/>
              </a:solidFill>
              <a:latin typeface="Book Antiqua" pitchFamily="18" charset="0"/>
              <a:cs typeface="Arial" charset="0"/>
            </a:endParaRPr>
          </a:p>
        </p:txBody>
      </p:sp>
    </p:spTree>
    <p:extLst>
      <p:ext uri="{BB962C8B-B14F-4D97-AF65-F5344CB8AC3E}">
        <p14:creationId xmlns:p14="http://schemas.microsoft.com/office/powerpoint/2010/main" val="409701950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9747">
                                            <p:txEl>
                                              <p:pRg st="1" end="1"/>
                                            </p:txEl>
                                          </p:spTgt>
                                        </p:tgtEl>
                                        <p:attrNameLst>
                                          <p:attrName>style.visibility</p:attrName>
                                        </p:attrNameLst>
                                      </p:cBhvr>
                                      <p:to>
                                        <p:strVal val="visible"/>
                                      </p:to>
                                    </p:set>
                                    <p:animEffect transition="in" filter="slide(fromBottom)">
                                      <p:cBhvr>
                                        <p:cTn id="7" dur="500"/>
                                        <p:tgtEl>
                                          <p:spTgt spid="159747">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59747">
                                            <p:txEl>
                                              <p:pRg st="2" end="2"/>
                                            </p:txEl>
                                          </p:spTgt>
                                        </p:tgtEl>
                                        <p:attrNameLst>
                                          <p:attrName>style.visibility</p:attrName>
                                        </p:attrNameLst>
                                      </p:cBhvr>
                                      <p:to>
                                        <p:strVal val="visible"/>
                                      </p:to>
                                    </p:set>
                                    <p:animEffect transition="in" filter="slide(fromBottom)">
                                      <p:cBhvr>
                                        <p:cTn id="10" dur="500"/>
                                        <p:tgtEl>
                                          <p:spTgt spid="159747">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59747">
                                            <p:txEl>
                                              <p:pRg st="3" end="3"/>
                                            </p:txEl>
                                          </p:spTgt>
                                        </p:tgtEl>
                                        <p:attrNameLst>
                                          <p:attrName>style.visibility</p:attrName>
                                        </p:attrNameLst>
                                      </p:cBhvr>
                                      <p:to>
                                        <p:strVal val="visible"/>
                                      </p:to>
                                    </p:set>
                                    <p:animEffect transition="in" filter="slide(fromBottom)">
                                      <p:cBhvr>
                                        <p:cTn id="13" dur="500"/>
                                        <p:tgtEl>
                                          <p:spTgt spid="159747">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59749">
                                            <p:txEl>
                                              <p:pRg st="0" end="0"/>
                                            </p:txEl>
                                          </p:spTgt>
                                        </p:tgtEl>
                                        <p:attrNameLst>
                                          <p:attrName>style.visibility</p:attrName>
                                        </p:attrNameLst>
                                      </p:cBhvr>
                                      <p:to>
                                        <p:strVal val="visible"/>
                                      </p:to>
                                    </p:set>
                                    <p:animEffect transition="in" filter="slide(fromBottom)">
                                      <p:cBhvr>
                                        <p:cTn id="16" dur="500"/>
                                        <p:tgtEl>
                                          <p:spTgt spid="159749">
                                            <p:txEl>
                                              <p:pRg st="0" end="0"/>
                                            </p:txEl>
                                          </p:spTgt>
                                        </p:tgtEl>
                                      </p:cBhvr>
                                    </p:animEffect>
                                  </p:childTnLst>
                                </p:cTn>
                              </p:par>
                            </p:childTnLst>
                          </p:cTn>
                        </p:par>
                        <p:par>
                          <p:cTn id="17" fill="hold">
                            <p:stCondLst>
                              <p:cond delay="500"/>
                            </p:stCondLst>
                            <p:childTnLst>
                              <p:par>
                                <p:cTn id="18" presetID="51" presetClass="entr" presetSubtype="0" fill="hold" nodeType="afterEffect">
                                  <p:stCondLst>
                                    <p:cond delay="0"/>
                                  </p:stCondLst>
                                  <p:childTnLst>
                                    <p:set>
                                      <p:cBhvr>
                                        <p:cTn id="19" dur="1" fill="hold">
                                          <p:stCondLst>
                                            <p:cond delay="0"/>
                                          </p:stCondLst>
                                        </p:cTn>
                                        <p:tgtEl>
                                          <p:spTgt spid="160052"/>
                                        </p:tgtEl>
                                        <p:attrNameLst>
                                          <p:attrName>style.visibility</p:attrName>
                                        </p:attrNameLst>
                                      </p:cBhvr>
                                      <p:to>
                                        <p:strVal val="visible"/>
                                      </p:to>
                                    </p:set>
                                    <p:animEffect transition="in" filter="fade">
                                      <p:cBhvr>
                                        <p:cTn id="20" dur="385" decel="100000"/>
                                        <p:tgtEl>
                                          <p:spTgt spid="160052"/>
                                        </p:tgtEl>
                                      </p:cBhvr>
                                    </p:animEffect>
                                    <p:animScale>
                                      <p:cBhvr>
                                        <p:cTn id="21" dur="385" decel="100000"/>
                                        <p:tgtEl>
                                          <p:spTgt spid="160052"/>
                                        </p:tgtEl>
                                      </p:cBhvr>
                                      <p:from x="10000" y="10000"/>
                                      <p:to x="200000" y="450000"/>
                                    </p:animScale>
                                    <p:animScale>
                                      <p:cBhvr>
                                        <p:cTn id="22" dur="615" accel="100000" fill="hold">
                                          <p:stCondLst>
                                            <p:cond delay="385"/>
                                          </p:stCondLst>
                                        </p:cTn>
                                        <p:tgtEl>
                                          <p:spTgt spid="160052"/>
                                        </p:tgtEl>
                                      </p:cBhvr>
                                      <p:from x="200000" y="450000"/>
                                      <p:to x="100000" y="100000"/>
                                    </p:animScale>
                                    <p:set>
                                      <p:cBhvr>
                                        <p:cTn id="23" dur="385" fill="hold"/>
                                        <p:tgtEl>
                                          <p:spTgt spid="160052"/>
                                        </p:tgtEl>
                                        <p:attrNameLst>
                                          <p:attrName>ppt_x</p:attrName>
                                        </p:attrNameLst>
                                      </p:cBhvr>
                                      <p:to>
                                        <p:strVal val="(0.5)"/>
                                      </p:to>
                                    </p:set>
                                    <p:anim from="(0.5)" to="(#ppt_x)" calcmode="lin" valueType="num">
                                      <p:cBhvr>
                                        <p:cTn id="24" dur="615" accel="100000" fill="hold">
                                          <p:stCondLst>
                                            <p:cond delay="385"/>
                                          </p:stCondLst>
                                        </p:cTn>
                                        <p:tgtEl>
                                          <p:spTgt spid="160052"/>
                                        </p:tgtEl>
                                        <p:attrNameLst>
                                          <p:attrName>ppt_x</p:attrName>
                                        </p:attrNameLst>
                                      </p:cBhvr>
                                    </p:anim>
                                    <p:set>
                                      <p:cBhvr>
                                        <p:cTn id="25" dur="385" fill="hold"/>
                                        <p:tgtEl>
                                          <p:spTgt spid="160052"/>
                                        </p:tgtEl>
                                        <p:attrNameLst>
                                          <p:attrName>ppt_y</p:attrName>
                                        </p:attrNameLst>
                                      </p:cBhvr>
                                      <p:to>
                                        <p:strVal val="(#ppt_y+0.4)"/>
                                      </p:to>
                                    </p:set>
                                    <p:anim from="(#ppt_y+0.4)" to="(#ppt_y)" calcmode="lin" valueType="num">
                                      <p:cBhvr>
                                        <p:cTn id="26" dur="615" accel="100000" fill="hold">
                                          <p:stCondLst>
                                            <p:cond delay="385"/>
                                          </p:stCondLst>
                                        </p:cTn>
                                        <p:tgtEl>
                                          <p:spTgt spid="16005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P spid="15974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098" name="Picture 2"/>
          <p:cNvPicPr>
            <a:picLocks noChangeAspect="1" noChangeArrowheads="1"/>
          </p:cNvPicPr>
          <p:nvPr/>
        </p:nvPicPr>
        <p:blipFill>
          <a:blip r:embed="rId2" cstate="print"/>
          <a:srcRect/>
          <a:stretch>
            <a:fillRect/>
          </a:stretch>
        </p:blipFill>
        <p:spPr bwMode="auto">
          <a:xfrm>
            <a:off x="0" y="188640"/>
            <a:ext cx="9144000" cy="6669360"/>
          </a:xfrm>
          <a:prstGeom prst="rect">
            <a:avLst/>
          </a:prstGeom>
          <a:noFill/>
          <a:ln w="9525">
            <a:noFill/>
            <a:miter lim="800000"/>
            <a:headEnd/>
            <a:tailEnd/>
          </a:ln>
        </p:spPr>
      </p:pic>
    </p:spTree>
    <p:extLst>
      <p:ext uri="{BB962C8B-B14F-4D97-AF65-F5344CB8AC3E}">
        <p14:creationId xmlns:p14="http://schemas.microsoft.com/office/powerpoint/2010/main" val="3643429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57200" y="704088"/>
            <a:ext cx="8229600" cy="348648"/>
          </a:xfrm>
        </p:spPr>
        <p:txBody>
          <a:bodyPr>
            <a:normAutofit fontScale="90000"/>
          </a:bodyPr>
          <a:lstStyle/>
          <a:p>
            <a:r>
              <a:rPr lang="hu-HU" sz="3600" b="1" dirty="0" smtClean="0"/>
              <a:t>Belső szabályaink</a:t>
            </a:r>
            <a:endParaRPr lang="hu-HU" sz="3600" b="1" dirty="0"/>
          </a:p>
        </p:txBody>
      </p:sp>
      <p:sp>
        <p:nvSpPr>
          <p:cNvPr id="5" name="Tartalom helye 4"/>
          <p:cNvSpPr>
            <a:spLocks noGrp="1"/>
          </p:cNvSpPr>
          <p:nvPr>
            <p:ph idx="1"/>
          </p:nvPr>
        </p:nvSpPr>
        <p:spPr>
          <a:xfrm>
            <a:off x="457200" y="1268760"/>
            <a:ext cx="8229600" cy="4857403"/>
          </a:xfrm>
        </p:spPr>
        <p:txBody>
          <a:bodyPr>
            <a:normAutofit fontScale="92500" lnSpcReduction="20000"/>
          </a:bodyPr>
          <a:lstStyle/>
          <a:p>
            <a:r>
              <a:rPr lang="hu-HU" dirty="0" smtClean="0"/>
              <a:t>Két emelt szintű képzést lehet választani (</a:t>
            </a:r>
            <a:r>
              <a:rPr lang="hu-HU" b="1" dirty="0" err="1" smtClean="0"/>
              <a:t>kiv.B</a:t>
            </a:r>
            <a:r>
              <a:rPr lang="hu-HU" b="1" dirty="0" smtClean="0"/>
              <a:t>)</a:t>
            </a:r>
          </a:p>
          <a:p>
            <a:r>
              <a:rPr lang="hu-HU" dirty="0" smtClean="0"/>
              <a:t>Egy választása </a:t>
            </a:r>
            <a:r>
              <a:rPr lang="hu-HU" dirty="0" smtClean="0">
                <a:solidFill>
                  <a:srgbClr val="FF0000"/>
                </a:solidFill>
              </a:rPr>
              <a:t>kötelező</a:t>
            </a:r>
            <a:r>
              <a:rPr lang="hu-HU" dirty="0" smtClean="0"/>
              <a:t>!</a:t>
            </a:r>
          </a:p>
          <a:p>
            <a:r>
              <a:rPr lang="hu-HU" dirty="0" smtClean="0"/>
              <a:t>Minden tárgyból többlet órát jelent:</a:t>
            </a:r>
          </a:p>
          <a:p>
            <a:pPr>
              <a:buNone/>
            </a:pPr>
            <a:r>
              <a:rPr lang="hu-HU" dirty="0" smtClean="0"/>
              <a:t>-11. évfolyamon 2 óra (kémia,biológia 3)</a:t>
            </a:r>
          </a:p>
          <a:p>
            <a:pPr>
              <a:buFontTx/>
              <a:buChar char="-"/>
            </a:pPr>
            <a:r>
              <a:rPr lang="hu-HU" dirty="0" smtClean="0"/>
              <a:t>12. évfolyamon 3 óra (társadalomismeret 2, </a:t>
            </a:r>
            <a:r>
              <a:rPr lang="hu-HU" dirty="0" err="1" smtClean="0"/>
              <a:t>kémia,biológia</a:t>
            </a:r>
            <a:r>
              <a:rPr lang="hu-HU" dirty="0" smtClean="0"/>
              <a:t> 4)</a:t>
            </a:r>
          </a:p>
          <a:p>
            <a:r>
              <a:rPr lang="hu-HU" dirty="0" smtClean="0"/>
              <a:t>Matematikából nagy </a:t>
            </a:r>
            <a:r>
              <a:rPr lang="hu-HU" dirty="0" err="1" smtClean="0"/>
              <a:t>faktot</a:t>
            </a:r>
            <a:r>
              <a:rPr lang="hu-HU" dirty="0" smtClean="0"/>
              <a:t> szervezünk</a:t>
            </a:r>
          </a:p>
          <a:p>
            <a:r>
              <a:rPr lang="hu-HU" dirty="0" smtClean="0"/>
              <a:t>10 fő alatt csoport nem indítható!</a:t>
            </a:r>
          </a:p>
          <a:p>
            <a:endParaRPr lang="hu-HU" dirty="0" smtClean="0"/>
          </a:p>
          <a:p>
            <a:r>
              <a:rPr lang="hu-HU" dirty="0" smtClean="0"/>
              <a:t>A </a:t>
            </a:r>
            <a:r>
              <a:rPr lang="hu-HU" dirty="0" err="1" smtClean="0"/>
              <a:t>faktok</a:t>
            </a:r>
            <a:r>
              <a:rPr lang="hu-HU" dirty="0" smtClean="0"/>
              <a:t> szigorú szabályok alapján </a:t>
            </a:r>
            <a:r>
              <a:rPr lang="hu-HU" dirty="0" err="1" smtClean="0"/>
              <a:t>indíthatóak</a:t>
            </a:r>
            <a:endParaRPr lang="hu-HU" dirty="0"/>
          </a:p>
        </p:txBody>
      </p:sp>
      <p:sp>
        <p:nvSpPr>
          <p:cNvPr id="2" name="Lefelé nyíl 1"/>
          <p:cNvSpPr/>
          <p:nvPr/>
        </p:nvSpPr>
        <p:spPr>
          <a:xfrm>
            <a:off x="3923928" y="472514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21417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dirty="0" smtClean="0">
                <a:solidFill>
                  <a:schemeClr val="tx1"/>
                </a:solidFill>
              </a:rPr>
              <a:t>A döntést a felsőoktatás felől közelítsük!</a:t>
            </a:r>
            <a:endParaRPr lang="hu-HU" sz="3600" dirty="0">
              <a:solidFill>
                <a:schemeClr val="tx1"/>
              </a:solidFill>
            </a:endParaRPr>
          </a:p>
        </p:txBody>
      </p:sp>
      <p:sp>
        <p:nvSpPr>
          <p:cNvPr id="3" name="Tartalom helye 2"/>
          <p:cNvSpPr>
            <a:spLocks noGrp="1"/>
          </p:cNvSpPr>
          <p:nvPr>
            <p:ph sz="half" idx="1"/>
          </p:nvPr>
        </p:nvSpPr>
        <p:spPr>
          <a:xfrm>
            <a:off x="457200" y="1196752"/>
            <a:ext cx="4038600" cy="5661248"/>
          </a:xfrm>
        </p:spPr>
        <p:txBody>
          <a:bodyPr>
            <a:normAutofit fontScale="92500" lnSpcReduction="10000"/>
          </a:bodyPr>
          <a:lstStyle/>
          <a:p>
            <a:pPr marL="0" indent="0">
              <a:buNone/>
            </a:pPr>
            <a:endParaRPr lang="hu-HU" sz="2600" dirty="0" smtClean="0"/>
          </a:p>
          <a:p>
            <a:pPr marL="0" indent="0">
              <a:buNone/>
            </a:pPr>
            <a:r>
              <a:rPr lang="hu-HU" sz="2600" dirty="0" smtClean="0"/>
              <a:t>Döntést befolyásoló objektív tényezők:</a:t>
            </a:r>
          </a:p>
          <a:p>
            <a:r>
              <a:rPr lang="hu-HU" sz="2600" dirty="0" smtClean="0"/>
              <a:t>Felsőoktatási intézmények kapacitása</a:t>
            </a:r>
          </a:p>
          <a:p>
            <a:r>
              <a:rPr lang="hu-HU" sz="2600" dirty="0" smtClean="0"/>
              <a:t>Felvételi ponthatárok</a:t>
            </a:r>
          </a:p>
          <a:p>
            <a:r>
              <a:rPr lang="hu-HU" sz="2600" dirty="0" smtClean="0"/>
              <a:t>Képzési költségek</a:t>
            </a:r>
          </a:p>
          <a:p>
            <a:r>
              <a:rPr lang="hu-HU" sz="2600" dirty="0" smtClean="0"/>
              <a:t>Szigorodó egyetemi követelmények</a:t>
            </a:r>
          </a:p>
          <a:p>
            <a:r>
              <a:rPr lang="hu-HU" sz="2600" dirty="0" smtClean="0"/>
              <a:t>2020-tól csak nyelvvizsgával és 1 emelt érettségivel lehet az alapszakokra  bejutni</a:t>
            </a:r>
          </a:p>
          <a:p>
            <a:r>
              <a:rPr lang="hu-HU" sz="2600" dirty="0" smtClean="0"/>
              <a:t>Alkalmassági, gyakorlati vizsga</a:t>
            </a:r>
          </a:p>
          <a:p>
            <a:pPr>
              <a:buNone/>
            </a:pPr>
            <a:endParaRPr lang="hu-HU" dirty="0" smtClean="0"/>
          </a:p>
          <a:p>
            <a:endParaRPr lang="hu-HU" dirty="0"/>
          </a:p>
        </p:txBody>
      </p:sp>
      <p:pic>
        <p:nvPicPr>
          <p:cNvPr id="5" name="Picture 2" descr="https://scontent.fbud2-1.fna.fbcdn.net/v/t1.15752-9/54525972_871041849909246_4167318419831521280_n.jpg?_nc_cat=108&amp;_nc_ht=scontent.fbud2-1.fna&amp;oh=94b1e67516605b8ed6c4d16f4172b394&amp;oe=5D123A08"/>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364088" y="1407062"/>
            <a:ext cx="2677532" cy="486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2386608" cy="3586410"/>
          </a:xfrm>
        </p:spPr>
        <p:txBody>
          <a:bodyPr/>
          <a:lstStyle/>
          <a:p>
            <a:r>
              <a:rPr lang="hu-HU" dirty="0" smtClean="0"/>
              <a:t>A,C, D osztályok</a:t>
            </a:r>
            <a:endParaRPr lang="hu-HU" dirty="0"/>
          </a:p>
        </p:txBody>
      </p:sp>
      <p:pic>
        <p:nvPicPr>
          <p:cNvPr id="4" name="Tartalom helye 3"/>
          <p:cNvPicPr>
            <a:picLocks noGrp="1" noChangeAspect="1"/>
          </p:cNvPicPr>
          <p:nvPr>
            <p:ph idx="1"/>
          </p:nvPr>
        </p:nvPicPr>
        <p:blipFill>
          <a:blip r:embed="rId2"/>
          <a:stretch>
            <a:fillRect/>
          </a:stretch>
        </p:blipFill>
        <p:spPr>
          <a:xfrm>
            <a:off x="3131840" y="19206"/>
            <a:ext cx="5760640" cy="6764169"/>
          </a:xfrm>
          <a:prstGeom prst="rect">
            <a:avLst/>
          </a:prstGeom>
        </p:spPr>
      </p:pic>
    </p:spTree>
    <p:extLst>
      <p:ext uri="{BB962C8B-B14F-4D97-AF65-F5344CB8AC3E}">
        <p14:creationId xmlns:p14="http://schemas.microsoft.com/office/powerpoint/2010/main" val="576458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836712"/>
            <a:ext cx="2191597" cy="2232248"/>
          </a:xfrm>
        </p:spPr>
        <p:txBody>
          <a:bodyPr/>
          <a:lstStyle/>
          <a:p>
            <a:r>
              <a:rPr lang="hu-HU" dirty="0"/>
              <a:t>B</a:t>
            </a:r>
            <a:r>
              <a:rPr lang="hu-HU" dirty="0" smtClean="0"/>
              <a:t> osztály</a:t>
            </a:r>
            <a:endParaRPr lang="hu-HU" dirty="0"/>
          </a:p>
        </p:txBody>
      </p:sp>
      <p:pic>
        <p:nvPicPr>
          <p:cNvPr id="4" name="Tartalom helye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48797" y="620688"/>
            <a:ext cx="6480720" cy="5645621"/>
          </a:xfrm>
          <a:prstGeom prst="rect">
            <a:avLst/>
          </a:prstGeom>
        </p:spPr>
      </p:pic>
    </p:spTree>
    <p:extLst>
      <p:ext uri="{BB962C8B-B14F-4D97-AF65-F5344CB8AC3E}">
        <p14:creationId xmlns:p14="http://schemas.microsoft.com/office/powerpoint/2010/main" val="3863065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Tervezett </a:t>
            </a:r>
            <a:r>
              <a:rPr lang="hu-HU" dirty="0" err="1" smtClean="0"/>
              <a:t>faktok</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1191724156"/>
              </p:ext>
            </p:extLst>
          </p:nvPr>
        </p:nvGraphicFramePr>
        <p:xfrm>
          <a:off x="457200" y="1600200"/>
          <a:ext cx="8229600" cy="34242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3463932548"/>
                    </a:ext>
                  </a:extLst>
                </a:gridCol>
                <a:gridCol w="4114800">
                  <a:extLst>
                    <a:ext uri="{9D8B030D-6E8A-4147-A177-3AD203B41FA5}">
                      <a16:colId xmlns:a16="http://schemas.microsoft.com/office/drawing/2014/main" xmlns="" val="4134131600"/>
                    </a:ext>
                  </a:extLst>
                </a:gridCol>
              </a:tblGrid>
              <a:tr h="556828">
                <a:tc>
                  <a:txBody>
                    <a:bodyPr/>
                    <a:lstStyle/>
                    <a:p>
                      <a:r>
                        <a:rPr lang="hu-HU" dirty="0" smtClean="0"/>
                        <a:t>Keddi </a:t>
                      </a:r>
                      <a:r>
                        <a:rPr lang="hu-HU" dirty="0" err="1" smtClean="0"/>
                        <a:t>fakt</a:t>
                      </a:r>
                      <a:endParaRPr lang="hu-HU" dirty="0"/>
                    </a:p>
                  </a:txBody>
                  <a:tcPr/>
                </a:tc>
                <a:tc>
                  <a:txBody>
                    <a:bodyPr/>
                    <a:lstStyle/>
                    <a:p>
                      <a:r>
                        <a:rPr lang="hu-HU" dirty="0" smtClean="0"/>
                        <a:t>Csütörtöki </a:t>
                      </a:r>
                      <a:r>
                        <a:rPr lang="hu-HU" dirty="0" err="1" smtClean="0"/>
                        <a:t>fakt</a:t>
                      </a:r>
                      <a:endParaRPr lang="hu-HU" dirty="0"/>
                    </a:p>
                  </a:txBody>
                  <a:tcPr/>
                </a:tc>
                <a:extLst>
                  <a:ext uri="{0D108BD9-81ED-4DB2-BD59-A6C34878D82A}">
                    <a16:rowId xmlns:a16="http://schemas.microsoft.com/office/drawing/2014/main" xmlns="" val="1827984365"/>
                  </a:ext>
                </a:extLst>
              </a:tr>
              <a:tr h="556828">
                <a:tc>
                  <a:txBody>
                    <a:bodyPr/>
                    <a:lstStyle/>
                    <a:p>
                      <a:r>
                        <a:rPr lang="hu-HU" dirty="0" smtClean="0"/>
                        <a:t>Magyar</a:t>
                      </a:r>
                      <a:endParaRPr lang="hu-HU" dirty="0"/>
                    </a:p>
                  </a:txBody>
                  <a:tcPr/>
                </a:tc>
                <a:tc>
                  <a:txBody>
                    <a:bodyPr/>
                    <a:lstStyle/>
                    <a:p>
                      <a:r>
                        <a:rPr lang="hu-HU" dirty="0" smtClean="0"/>
                        <a:t>Történelem</a:t>
                      </a:r>
                      <a:endParaRPr lang="hu-HU" dirty="0"/>
                    </a:p>
                  </a:txBody>
                  <a:tcPr/>
                </a:tc>
                <a:extLst>
                  <a:ext uri="{0D108BD9-81ED-4DB2-BD59-A6C34878D82A}">
                    <a16:rowId xmlns:a16="http://schemas.microsoft.com/office/drawing/2014/main" xmlns="" val="3533173348"/>
                  </a:ext>
                </a:extLst>
              </a:tr>
              <a:tr h="556828">
                <a:tc>
                  <a:txBody>
                    <a:bodyPr/>
                    <a:lstStyle/>
                    <a:p>
                      <a:r>
                        <a:rPr lang="hu-HU" dirty="0" smtClean="0"/>
                        <a:t>Matematika</a:t>
                      </a:r>
                      <a:endParaRPr lang="hu-HU" dirty="0"/>
                    </a:p>
                  </a:txBody>
                  <a:tcPr/>
                </a:tc>
                <a:tc>
                  <a:txBody>
                    <a:bodyPr/>
                    <a:lstStyle/>
                    <a:p>
                      <a:r>
                        <a:rPr lang="hu-HU" dirty="0" err="1" smtClean="0"/>
                        <a:t>Fizkia</a:t>
                      </a:r>
                      <a:endParaRPr lang="hu-HU" dirty="0"/>
                    </a:p>
                  </a:txBody>
                  <a:tcPr/>
                </a:tc>
                <a:extLst>
                  <a:ext uri="{0D108BD9-81ED-4DB2-BD59-A6C34878D82A}">
                    <a16:rowId xmlns:a16="http://schemas.microsoft.com/office/drawing/2014/main" xmlns="" val="2898262854"/>
                  </a:ext>
                </a:extLst>
              </a:tr>
              <a:tr h="556828">
                <a:tc>
                  <a:txBody>
                    <a:bodyPr/>
                    <a:lstStyle/>
                    <a:p>
                      <a:r>
                        <a:rPr lang="hu-HU" dirty="0" smtClean="0"/>
                        <a:t>Biológia</a:t>
                      </a:r>
                      <a:endParaRPr lang="hu-HU" dirty="0"/>
                    </a:p>
                  </a:txBody>
                  <a:tcPr/>
                </a:tc>
                <a:tc>
                  <a:txBody>
                    <a:bodyPr/>
                    <a:lstStyle/>
                    <a:p>
                      <a:r>
                        <a:rPr lang="hu-HU" dirty="0" smtClean="0"/>
                        <a:t>Kémia</a:t>
                      </a:r>
                      <a:endParaRPr lang="hu-HU" dirty="0"/>
                    </a:p>
                  </a:txBody>
                  <a:tcPr/>
                </a:tc>
                <a:extLst>
                  <a:ext uri="{0D108BD9-81ED-4DB2-BD59-A6C34878D82A}">
                    <a16:rowId xmlns:a16="http://schemas.microsoft.com/office/drawing/2014/main" xmlns="" val="3136674284"/>
                  </a:ext>
                </a:extLst>
              </a:tr>
              <a:tr h="556828">
                <a:tc>
                  <a:txBody>
                    <a:bodyPr/>
                    <a:lstStyle/>
                    <a:p>
                      <a:r>
                        <a:rPr lang="hu-HU" dirty="0" smtClean="0"/>
                        <a:t>Társadalomismeret-időpontja függőben!</a:t>
                      </a:r>
                      <a:endParaRPr lang="hu-HU" dirty="0"/>
                    </a:p>
                  </a:txBody>
                  <a:tcPr/>
                </a:tc>
                <a:tc>
                  <a:txBody>
                    <a:bodyPr/>
                    <a:lstStyle/>
                    <a:p>
                      <a:r>
                        <a:rPr lang="hu-HU" dirty="0" smtClean="0"/>
                        <a:t>Informatika</a:t>
                      </a:r>
                      <a:endParaRPr lang="hu-HU" dirty="0"/>
                    </a:p>
                  </a:txBody>
                  <a:tcPr/>
                </a:tc>
                <a:extLst>
                  <a:ext uri="{0D108BD9-81ED-4DB2-BD59-A6C34878D82A}">
                    <a16:rowId xmlns:a16="http://schemas.microsoft.com/office/drawing/2014/main" xmlns="" val="503688837"/>
                  </a:ext>
                </a:extLst>
              </a:tr>
              <a:tr h="556828">
                <a:tc gridSpan="2">
                  <a:txBody>
                    <a:bodyPr/>
                    <a:lstStyle/>
                    <a:p>
                      <a:pPr algn="ctr"/>
                      <a:r>
                        <a:rPr lang="hu-HU" dirty="0" smtClean="0"/>
                        <a:t>Miért nincs nyelvi </a:t>
                      </a:r>
                      <a:r>
                        <a:rPr lang="hu-HU" dirty="0" err="1" smtClean="0"/>
                        <a:t>fakt</a:t>
                      </a:r>
                      <a:r>
                        <a:rPr lang="hu-HU" dirty="0" smtClean="0"/>
                        <a:t>:</a:t>
                      </a:r>
                      <a:r>
                        <a:rPr lang="hu-HU" baseline="0" dirty="0" smtClean="0"/>
                        <a:t> magas óraszámok, eltérő szint, az évfolyam fele nem használja ki a 12. év lehetőségét sem, előrehozott érettségit tesz.</a:t>
                      </a:r>
                      <a:endParaRPr lang="hu-HU" dirty="0"/>
                    </a:p>
                  </a:txBody>
                  <a:tcPr/>
                </a:tc>
                <a:tc hMerge="1">
                  <a:txBody>
                    <a:bodyPr/>
                    <a:lstStyle/>
                    <a:p>
                      <a:endParaRPr lang="hu-HU" dirty="0"/>
                    </a:p>
                  </a:txBody>
                  <a:tcPr/>
                </a:tc>
                <a:extLst>
                  <a:ext uri="{0D108BD9-81ED-4DB2-BD59-A6C34878D82A}">
                    <a16:rowId xmlns:a16="http://schemas.microsoft.com/office/drawing/2014/main" xmlns="" val="1489823987"/>
                  </a:ext>
                </a:extLst>
              </a:tr>
            </a:tbl>
          </a:graphicData>
        </a:graphic>
      </p:graphicFrame>
    </p:spTree>
    <p:extLst>
      <p:ext uri="{BB962C8B-B14F-4D97-AF65-F5344CB8AC3E}">
        <p14:creationId xmlns:p14="http://schemas.microsoft.com/office/powerpoint/2010/main" val="3743628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társadalomismeretről</a:t>
            </a:r>
            <a:endParaRPr lang="hu-HU" dirty="0"/>
          </a:p>
        </p:txBody>
      </p:sp>
      <p:sp>
        <p:nvSpPr>
          <p:cNvPr id="3" name="Tartalom helye 2"/>
          <p:cNvSpPr>
            <a:spLocks noGrp="1"/>
          </p:cNvSpPr>
          <p:nvPr>
            <p:ph idx="1"/>
          </p:nvPr>
        </p:nvSpPr>
        <p:spPr/>
        <p:txBody>
          <a:bodyPr/>
          <a:lstStyle/>
          <a:p>
            <a:r>
              <a:rPr lang="hu-HU" dirty="0" smtClean="0"/>
              <a:t>Kinek ajánljuk?</a:t>
            </a:r>
          </a:p>
          <a:p>
            <a:r>
              <a:rPr lang="hu-HU" dirty="0" smtClean="0"/>
              <a:t>Az érettségi százalék optimalizálása, ha nincs érettségi tárgyként előírva fizika, kémia, biológia stb.</a:t>
            </a:r>
          </a:p>
          <a:p>
            <a:r>
              <a:rPr lang="hu-HU" dirty="0" smtClean="0"/>
              <a:t>Csak néhány (7) helyen számítják érettségi pontként:Közösségszervezés,néprajz,igazság-ügyi-igazgatási,kulturális antropológia(Közlemény)</a:t>
            </a:r>
            <a:endParaRPr lang="hu-HU" dirty="0"/>
          </a:p>
        </p:txBody>
      </p:sp>
    </p:spTree>
    <p:extLst>
      <p:ext uri="{BB962C8B-B14F-4D97-AF65-F5344CB8AC3E}">
        <p14:creationId xmlns:p14="http://schemas.microsoft.com/office/powerpoint/2010/main" val="3484501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60648"/>
            <a:ext cx="8229600" cy="648072"/>
          </a:xfrm>
        </p:spPr>
        <p:txBody>
          <a:bodyPr>
            <a:normAutofit/>
          </a:bodyPr>
          <a:lstStyle/>
          <a:p>
            <a:r>
              <a:rPr lang="hu-HU" sz="3600" b="1" dirty="0" smtClean="0"/>
              <a:t>Fontos tudnivalók</a:t>
            </a:r>
            <a:endParaRPr lang="hu-HU" sz="3600" b="1" dirty="0"/>
          </a:p>
        </p:txBody>
      </p:sp>
      <p:sp>
        <p:nvSpPr>
          <p:cNvPr id="3" name="Tartalom helye 2"/>
          <p:cNvSpPr>
            <a:spLocks noGrp="1"/>
          </p:cNvSpPr>
          <p:nvPr>
            <p:ph idx="1"/>
          </p:nvPr>
        </p:nvSpPr>
        <p:spPr>
          <a:xfrm>
            <a:off x="457200" y="908720"/>
            <a:ext cx="8229600" cy="5415880"/>
          </a:xfrm>
        </p:spPr>
        <p:txBody>
          <a:bodyPr>
            <a:noAutofit/>
          </a:bodyPr>
          <a:lstStyle/>
          <a:p>
            <a:r>
              <a:rPr lang="hu-HU" sz="2800" dirty="0" smtClean="0"/>
              <a:t>A számonkérés, mulasztás szempontjából a felvett </a:t>
            </a:r>
            <a:r>
              <a:rPr lang="hu-HU" sz="2800" dirty="0" err="1" smtClean="0"/>
              <a:t>fakt</a:t>
            </a:r>
            <a:r>
              <a:rPr lang="hu-HU" sz="2800" dirty="0" smtClean="0"/>
              <a:t> kötelezőnek minősül!</a:t>
            </a:r>
          </a:p>
          <a:p>
            <a:pPr marL="0" indent="0">
              <a:buNone/>
            </a:pPr>
            <a:endParaRPr lang="hu-HU" sz="2800" dirty="0" smtClean="0"/>
          </a:p>
          <a:p>
            <a:pPr lvl="0"/>
            <a:r>
              <a:rPr lang="hu-HU" sz="2800" dirty="0"/>
              <a:t>A jelentkezés két évre szól! </a:t>
            </a:r>
            <a:endParaRPr lang="hu-HU" sz="2800" dirty="0" smtClean="0"/>
          </a:p>
          <a:p>
            <a:pPr marL="0" lvl="0" indent="0">
              <a:buNone/>
            </a:pPr>
            <a:endParaRPr lang="hu-HU" sz="2800" dirty="0"/>
          </a:p>
          <a:p>
            <a:r>
              <a:rPr lang="hu-HU" sz="2800" dirty="0"/>
              <a:t>M</a:t>
            </a:r>
            <a:r>
              <a:rPr lang="hu-HU" sz="2800" dirty="0" smtClean="0"/>
              <a:t>ódosítási, </a:t>
            </a:r>
            <a:r>
              <a:rPr lang="hu-HU" sz="2800" b="1" dirty="0" smtClean="0"/>
              <a:t>leadási lehetőség csak 2019. október 31-ig van.</a:t>
            </a:r>
          </a:p>
          <a:p>
            <a:endParaRPr lang="hu-HU" sz="2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34082"/>
          </a:xfrm>
        </p:spPr>
        <p:txBody>
          <a:bodyPr>
            <a:normAutofit fontScale="90000"/>
          </a:bodyPr>
          <a:lstStyle/>
          <a:p>
            <a:r>
              <a:rPr lang="hu-HU" dirty="0" smtClean="0"/>
              <a:t>Döntési lépések</a:t>
            </a:r>
            <a:endParaRPr lang="hu-HU" dirty="0"/>
          </a:p>
        </p:txBody>
      </p:sp>
      <p:sp>
        <p:nvSpPr>
          <p:cNvPr id="3" name="Tartalom helye 2"/>
          <p:cNvSpPr>
            <a:spLocks noGrp="1"/>
          </p:cNvSpPr>
          <p:nvPr>
            <p:ph idx="1"/>
          </p:nvPr>
        </p:nvSpPr>
        <p:spPr>
          <a:xfrm>
            <a:off x="457200" y="908720"/>
            <a:ext cx="8229600" cy="5217443"/>
          </a:xfrm>
        </p:spPr>
        <p:txBody>
          <a:bodyPr/>
          <a:lstStyle/>
          <a:p>
            <a:pPr marL="0" indent="0">
              <a:buNone/>
            </a:pPr>
            <a:r>
              <a:rPr lang="hu-HU" dirty="0" smtClean="0"/>
              <a:t>1. Képzési terület(szakirány) választása:</a:t>
            </a:r>
          </a:p>
          <a:p>
            <a:pPr marL="0" indent="0">
              <a:buNone/>
            </a:pPr>
            <a:endParaRPr lang="hu-HU" dirty="0" smtClean="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1556792"/>
            <a:ext cx="5855448" cy="485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029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2. Szakleírások tanulmányozása</a:t>
            </a:r>
            <a:endParaRPr lang="hu-HU" dirty="0"/>
          </a:p>
        </p:txBody>
      </p:sp>
      <p:sp>
        <p:nvSpPr>
          <p:cNvPr id="3" name="Tartalom helye 2"/>
          <p:cNvSpPr>
            <a:spLocks noGrp="1"/>
          </p:cNvSpPr>
          <p:nvPr>
            <p:ph idx="1"/>
          </p:nvPr>
        </p:nvSpPr>
        <p:spPr/>
        <p:txBody>
          <a:bodyPr/>
          <a:lstStyle/>
          <a:p>
            <a:pPr marL="0" indent="0">
              <a:buNone/>
            </a:pPr>
            <a:endParaRPr lang="hu-H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0156" y="1290638"/>
            <a:ext cx="7896543" cy="530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536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579296" cy="1143000"/>
          </a:xfrm>
        </p:spPr>
        <p:txBody>
          <a:bodyPr>
            <a:normAutofit fontScale="90000"/>
          </a:bodyPr>
          <a:lstStyle/>
          <a:p>
            <a:r>
              <a:rPr lang="hu-HU" dirty="0" smtClean="0"/>
              <a:t>3.Érettségi tárgyak választása a Közlemény alapján- egy vagy két emelt ?</a:t>
            </a:r>
            <a:endParaRPr lang="hu-HU" dirty="0"/>
          </a:p>
        </p:txBody>
      </p:sp>
      <p:sp>
        <p:nvSpPr>
          <p:cNvPr id="3" name="Tartalom helye 2"/>
          <p:cNvSpPr>
            <a:spLocks noGrp="1"/>
          </p:cNvSpPr>
          <p:nvPr>
            <p:ph idx="1"/>
          </p:nvPr>
        </p:nvSpPr>
        <p:spPr/>
        <p:txBody>
          <a:bodyPr>
            <a:normAutofit lnSpcReduction="10000"/>
          </a:bodyPr>
          <a:lstStyle/>
          <a:p>
            <a:r>
              <a:rPr lang="hu-HU" dirty="0"/>
              <a:t>Vizsgatárgyak: adott </a:t>
            </a:r>
            <a:r>
              <a:rPr lang="hu-HU" b="1" dirty="0"/>
              <a:t>szakokhoz</a:t>
            </a:r>
            <a:r>
              <a:rPr lang="hu-HU" dirty="0"/>
              <a:t> vannak </a:t>
            </a:r>
            <a:r>
              <a:rPr lang="hu-HU" dirty="0" smtClean="0"/>
              <a:t>meghirdetve</a:t>
            </a:r>
            <a:endParaRPr lang="hu-HU" dirty="0"/>
          </a:p>
          <a:p>
            <a:r>
              <a:rPr lang="hu-HU" dirty="0"/>
              <a:t>Minden egyetem minden karán ugyanazok a tárgyak</a:t>
            </a:r>
          </a:p>
          <a:p>
            <a:r>
              <a:rPr lang="hu-HU" dirty="0"/>
              <a:t>Több lehetséges vizsgatárgy esetében a kedvezőbb eredmény </a:t>
            </a:r>
            <a:r>
              <a:rPr lang="hu-HU" dirty="0" smtClean="0"/>
              <a:t>számít</a:t>
            </a:r>
            <a:endParaRPr lang="hu-HU" dirty="0"/>
          </a:p>
          <a:p>
            <a:r>
              <a:rPr lang="hu-HU" dirty="0"/>
              <a:t>Azonos vizsgatárgy több eredménye közül a kedvezőbb számít.(Inkább a jogviszony megszerzése után jellemző)</a:t>
            </a:r>
          </a:p>
          <a:p>
            <a:endParaRPr lang="hu-HU" dirty="0"/>
          </a:p>
          <a:p>
            <a:endParaRPr lang="hu-HU" dirty="0"/>
          </a:p>
        </p:txBody>
      </p:sp>
    </p:spTree>
    <p:extLst>
      <p:ext uri="{BB962C8B-B14F-4D97-AF65-F5344CB8AC3E}">
        <p14:creationId xmlns:p14="http://schemas.microsoft.com/office/powerpoint/2010/main" val="509550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 példa</a:t>
            </a:r>
            <a:endParaRPr lang="hu-HU" dirty="0"/>
          </a:p>
        </p:txBody>
      </p:sp>
      <p:sp>
        <p:nvSpPr>
          <p:cNvPr id="3" name="Tartalom helye 2"/>
          <p:cNvSpPr>
            <a:spLocks noGrp="1"/>
          </p:cNvSpPr>
          <p:nvPr>
            <p:ph idx="1"/>
          </p:nvPr>
        </p:nvSpPr>
        <p:spPr/>
        <p:txBody>
          <a:bodyPr>
            <a:normAutofit fontScale="77500" lnSpcReduction="20000"/>
          </a:bodyPr>
          <a:lstStyle/>
          <a:p>
            <a:pPr marL="0" indent="0">
              <a:buNone/>
            </a:pPr>
            <a:r>
              <a:rPr lang="hu-HU" b="1" dirty="0"/>
              <a:t>Gazdaságtudományok képzési terület  </a:t>
            </a:r>
            <a:endParaRPr lang="hu-HU" dirty="0"/>
          </a:p>
          <a:p>
            <a:r>
              <a:rPr lang="hu-HU" b="1" u="sng" dirty="0"/>
              <a:t>Általános követelmények</a:t>
            </a:r>
            <a:r>
              <a:rPr lang="hu-HU" b="1" dirty="0"/>
              <a:t> </a:t>
            </a:r>
            <a:r>
              <a:rPr lang="hu-HU" dirty="0"/>
              <a:t> </a:t>
            </a:r>
          </a:p>
          <a:p>
            <a:r>
              <a:rPr lang="hu-HU" b="1" dirty="0"/>
              <a:t>Választható érettségi vizsgatárgyak: </a:t>
            </a:r>
            <a:endParaRPr lang="hu-HU" dirty="0"/>
          </a:p>
          <a:p>
            <a:r>
              <a:rPr lang="hu-HU" dirty="0"/>
              <a:t>gazdasági ismeretek vagy egy</a:t>
            </a:r>
            <a:r>
              <a:rPr lang="hu-HU" b="1" dirty="0"/>
              <a:t> </a:t>
            </a:r>
            <a:r>
              <a:rPr lang="hu-HU" dirty="0"/>
              <a:t>idegen nyelv (angol, francia, német, olasz, orosz, spanyol) vagy informatika vagy matematika vagy történelem vagy földrajz vagy egy szakmai előkészítő tárgy vagy egy ágazati szakmai érettségi vizsgatárgy.</a:t>
            </a:r>
            <a:r>
              <a:rPr lang="hu-HU" b="1" dirty="0"/>
              <a:t> </a:t>
            </a:r>
            <a:endParaRPr lang="hu-HU" dirty="0"/>
          </a:p>
          <a:p>
            <a:pPr marL="0" indent="0">
              <a:buNone/>
            </a:pPr>
            <a:r>
              <a:rPr lang="hu-HU" dirty="0"/>
              <a:t>  </a:t>
            </a:r>
          </a:p>
          <a:p>
            <a:r>
              <a:rPr lang="hu-HU" b="1" dirty="0"/>
              <a:t>Két érettségi vizsgatárgyat</a:t>
            </a:r>
            <a:r>
              <a:rPr lang="hu-HU" dirty="0"/>
              <a:t> kell választania a </a:t>
            </a:r>
            <a:r>
              <a:rPr lang="hu-HU" dirty="0" err="1"/>
              <a:t>felsoroltakból</a:t>
            </a:r>
            <a:r>
              <a:rPr lang="hu-HU" dirty="0"/>
              <a:t> a jelentkezőnek. A jelentkezés feltételeként bármely felsorolt vagy fel nem sorolt érettségi vizsgatárgyból </a:t>
            </a:r>
            <a:r>
              <a:rPr lang="hu-HU" b="1" dirty="0"/>
              <a:t>egyet emelt szinten kell teljesíteni</a:t>
            </a:r>
            <a:r>
              <a:rPr lang="hu-HU" dirty="0"/>
              <a:t>.  </a:t>
            </a:r>
          </a:p>
          <a:p>
            <a:endParaRPr lang="hu-HU" dirty="0"/>
          </a:p>
        </p:txBody>
      </p:sp>
    </p:spTree>
    <p:extLst>
      <p:ext uri="{BB962C8B-B14F-4D97-AF65-F5344CB8AC3E}">
        <p14:creationId xmlns:p14="http://schemas.microsoft.com/office/powerpoint/2010/main" val="910343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graphicFrame>
        <p:nvGraphicFramePr>
          <p:cNvPr id="4" name="Tartalom helye 3"/>
          <p:cNvGraphicFramePr>
            <a:graphicFrameLocks noGrp="1"/>
          </p:cNvGraphicFramePr>
          <p:nvPr>
            <p:ph idx="1"/>
            <p:extLst>
              <p:ext uri="{D42A27DB-BD31-4B8C-83A1-F6EECF244321}">
                <p14:modId xmlns:p14="http://schemas.microsoft.com/office/powerpoint/2010/main" val="2422883013"/>
              </p:ext>
            </p:extLst>
          </p:nvPr>
        </p:nvGraphicFramePr>
        <p:xfrm>
          <a:off x="457200" y="548680"/>
          <a:ext cx="8291264" cy="5112568"/>
        </p:xfrm>
        <a:graphic>
          <a:graphicData uri="http://schemas.openxmlformats.org/drawingml/2006/table">
            <a:tbl>
              <a:tblPr firstRow="1" firstCol="1" bandRow="1">
                <a:tableStyleId>{5C22544A-7EE6-4342-B048-85BDC9FD1C3A}</a:tableStyleId>
              </a:tblPr>
              <a:tblGrid>
                <a:gridCol w="1732256">
                  <a:extLst>
                    <a:ext uri="{9D8B030D-6E8A-4147-A177-3AD203B41FA5}">
                      <a16:colId xmlns:a16="http://schemas.microsoft.com/office/drawing/2014/main" xmlns="" val="2668025708"/>
                    </a:ext>
                  </a:extLst>
                </a:gridCol>
                <a:gridCol w="6559008">
                  <a:extLst>
                    <a:ext uri="{9D8B030D-6E8A-4147-A177-3AD203B41FA5}">
                      <a16:colId xmlns:a16="http://schemas.microsoft.com/office/drawing/2014/main" xmlns="" val="1743235734"/>
                    </a:ext>
                  </a:extLst>
                </a:gridCol>
              </a:tblGrid>
              <a:tr h="878912">
                <a:tc>
                  <a:txBody>
                    <a:bodyPr/>
                    <a:lstStyle/>
                    <a:p>
                      <a:pPr marL="6350" marR="65405" indent="-6350" algn="ctr">
                        <a:lnSpc>
                          <a:spcPct val="107000"/>
                        </a:lnSpc>
                        <a:spcAft>
                          <a:spcPts val="0"/>
                        </a:spcAft>
                      </a:pPr>
                      <a:r>
                        <a:rPr lang="hu-HU" sz="1100">
                          <a:effectLst/>
                        </a:rPr>
                        <a:t>Osztatlan képzés </a:t>
                      </a:r>
                      <a:endParaRPr lang="hu-H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5715" marT="67310" marB="0" anchor="ctr"/>
                </a:tc>
                <a:tc>
                  <a:txBody>
                    <a:bodyPr/>
                    <a:lstStyle/>
                    <a:p>
                      <a:pPr marL="6350" marR="69215" indent="-6350" algn="ctr">
                        <a:lnSpc>
                          <a:spcPct val="107000"/>
                        </a:lnSpc>
                        <a:spcAft>
                          <a:spcPts val="0"/>
                        </a:spcAft>
                      </a:pPr>
                      <a:r>
                        <a:rPr lang="hu-HU" sz="1100">
                          <a:effectLst/>
                        </a:rPr>
                        <a:t>Érettségi vizsgatárgyak </a:t>
                      </a:r>
                      <a:endParaRPr lang="hu-HU"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5715" marT="67310" marB="0" anchor="ctr"/>
                </a:tc>
                <a:extLst>
                  <a:ext uri="{0D108BD9-81ED-4DB2-BD59-A6C34878D82A}">
                    <a16:rowId xmlns:a16="http://schemas.microsoft.com/office/drawing/2014/main" xmlns="" val="4275514845"/>
                  </a:ext>
                </a:extLst>
              </a:tr>
              <a:tr h="4233656">
                <a:tc>
                  <a:txBody>
                    <a:bodyPr/>
                    <a:lstStyle/>
                    <a:p>
                      <a:pPr marL="6350" marR="8255" indent="-6350" algn="l">
                        <a:lnSpc>
                          <a:spcPct val="107000"/>
                        </a:lnSpc>
                        <a:spcAft>
                          <a:spcPts val="0"/>
                        </a:spcAft>
                      </a:pPr>
                      <a:r>
                        <a:rPr lang="hu-HU" sz="2000" dirty="0">
                          <a:effectLst/>
                        </a:rPr>
                        <a:t>gazdaság- és </a:t>
                      </a:r>
                      <a:r>
                        <a:rPr lang="hu-HU" sz="2000" dirty="0" smtClean="0">
                          <a:effectLst/>
                        </a:rPr>
                        <a:t>pénzügy-matematikai </a:t>
                      </a:r>
                      <a:r>
                        <a:rPr lang="hu-HU" sz="2000" dirty="0">
                          <a:effectLst/>
                        </a:rPr>
                        <a:t>elemzés </a:t>
                      </a:r>
                      <a:endParaRPr lang="hu-HU"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5715" marT="67310" marB="0"/>
                </a:tc>
                <a:tc>
                  <a:txBody>
                    <a:bodyPr/>
                    <a:lstStyle/>
                    <a:p>
                      <a:pPr marL="6350" marR="29845" indent="-6350" algn="just">
                        <a:lnSpc>
                          <a:spcPct val="107000"/>
                        </a:lnSpc>
                        <a:spcAft>
                          <a:spcPts val="0"/>
                        </a:spcAft>
                      </a:pPr>
                      <a:r>
                        <a:rPr lang="hu-HU" sz="2400" dirty="0">
                          <a:effectLst/>
                        </a:rPr>
                        <a:t>matematika (emelt szintű</a:t>
                      </a:r>
                      <a:r>
                        <a:rPr lang="hu-HU" sz="2400" b="1" u="sng" dirty="0">
                          <a:effectLst/>
                        </a:rPr>
                        <a:t>)  és  </a:t>
                      </a:r>
                      <a:r>
                        <a:rPr lang="hu-HU" sz="2400" dirty="0">
                          <a:effectLst/>
                        </a:rPr>
                        <a:t>gazdasági ismeretek vagy egy idegen nyelv (angol, francia, német, olasz, orosz, spanyol) vagy történelem vagy egy szakmai előkészítő tárgy vagy egy ágazati szakmai érettségi vizsgatárgy vagy egy ágazaton belüli specializáció szakmai érettségi vizsgatárgy  </a:t>
                      </a:r>
                      <a:endParaRPr lang="hu-HU"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6830" marR="5715" marT="67310" marB="0" anchor="ctr"/>
                </a:tc>
                <a:extLst>
                  <a:ext uri="{0D108BD9-81ED-4DB2-BD59-A6C34878D82A}">
                    <a16:rowId xmlns:a16="http://schemas.microsoft.com/office/drawing/2014/main" xmlns="" val="12056517"/>
                  </a:ext>
                </a:extLst>
              </a:tr>
            </a:tbl>
          </a:graphicData>
        </a:graphic>
      </p:graphicFrame>
    </p:spTree>
    <p:extLst>
      <p:ext uri="{BB962C8B-B14F-4D97-AF65-F5344CB8AC3E}">
        <p14:creationId xmlns:p14="http://schemas.microsoft.com/office/powerpoint/2010/main" val="174735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60648"/>
            <a:ext cx="8229600" cy="1008112"/>
          </a:xfrm>
        </p:spPr>
        <p:txBody>
          <a:bodyPr>
            <a:normAutofit fontScale="90000"/>
          </a:bodyPr>
          <a:lstStyle/>
          <a:p>
            <a:r>
              <a:rPr lang="hu-HU" sz="3600" dirty="0" smtClean="0"/>
              <a:t>A döntés pénz kérdése is: </a:t>
            </a:r>
            <a:r>
              <a:rPr lang="hu-HU" sz="3600" b="1" dirty="0" smtClean="0"/>
              <a:t>államilag</a:t>
            </a:r>
            <a:r>
              <a:rPr lang="hu-HU" sz="3600" dirty="0" smtClean="0"/>
              <a:t> támogatott és </a:t>
            </a:r>
            <a:r>
              <a:rPr lang="hu-HU" sz="3600" b="1" dirty="0" smtClean="0"/>
              <a:t>költségtérítéses </a:t>
            </a:r>
            <a:r>
              <a:rPr lang="hu-HU" sz="3600" dirty="0" smtClean="0"/>
              <a:t>képzési formák</a:t>
            </a:r>
            <a:endParaRPr lang="hu-HU" sz="3600" dirty="0"/>
          </a:p>
        </p:txBody>
      </p:sp>
      <p:sp>
        <p:nvSpPr>
          <p:cNvPr id="3" name="Tartalom helye 2"/>
          <p:cNvSpPr>
            <a:spLocks noGrp="1"/>
          </p:cNvSpPr>
          <p:nvPr>
            <p:ph idx="1"/>
          </p:nvPr>
        </p:nvSpPr>
        <p:spPr>
          <a:xfrm>
            <a:off x="457200" y="1340768"/>
            <a:ext cx="8229600" cy="4983832"/>
          </a:xfrm>
        </p:spPr>
        <p:txBody>
          <a:bodyPr>
            <a:normAutofit fontScale="92500" lnSpcReduction="10000"/>
          </a:bodyPr>
          <a:lstStyle/>
          <a:p>
            <a:pPr marL="0" indent="0">
              <a:buFont typeface="Wingdings" pitchFamily="2" charset="2"/>
              <a:buNone/>
              <a:defRPr/>
            </a:pPr>
            <a:r>
              <a:rPr lang="hu-HU" sz="2800" i="1" u="sng" dirty="0" smtClean="0"/>
              <a:t>Az állami ösztöndíjjal támogatott hallgató köteles:</a:t>
            </a:r>
          </a:p>
          <a:p>
            <a:pPr>
              <a:defRPr/>
            </a:pPr>
            <a:r>
              <a:rPr lang="hu-HU" sz="2800" dirty="0" smtClean="0"/>
              <a:t>a képzési idő </a:t>
            </a:r>
            <a:r>
              <a:rPr lang="hu-HU" sz="2800" b="1" dirty="0" smtClean="0"/>
              <a:t>másfélszeresén</a:t>
            </a:r>
            <a:r>
              <a:rPr lang="hu-HU" sz="2800" dirty="0" smtClean="0"/>
              <a:t> belül megszerezni az oklevelet,</a:t>
            </a:r>
          </a:p>
          <a:p>
            <a:pPr>
              <a:defRPr/>
            </a:pPr>
            <a:r>
              <a:rPr lang="hu-HU" sz="2800" dirty="0" smtClean="0"/>
              <a:t>az oklevél megszerzését követő húsz éven belül az általa állami ösztöndíjjal folytatott tanulmányok ideje egyszeresének megfelelő időtartamban Magyarországon dolgozni,</a:t>
            </a:r>
          </a:p>
          <a:p>
            <a:pPr>
              <a:defRPr/>
            </a:pPr>
            <a:r>
              <a:rPr lang="hu-HU" sz="2800" dirty="0" smtClean="0"/>
              <a:t> ezek hiányában a magyar államnak visszafizetni az állami ösztöndíj kamatokkal megnövelt egészét.</a:t>
            </a:r>
          </a:p>
          <a:p>
            <a:pPr marL="0" indent="0">
              <a:buNone/>
              <a:defRPr/>
            </a:pPr>
            <a:r>
              <a:rPr lang="hu-HU" sz="2800" b="1" dirty="0" smtClean="0"/>
              <a:t>A finanszírozási forma félévente változhat!</a:t>
            </a:r>
          </a:p>
          <a:p>
            <a:r>
              <a:rPr lang="hu-HU" dirty="0" smtClean="0"/>
              <a:t>Munkával és ügyes taktikával milliók </a:t>
            </a:r>
            <a:r>
              <a:rPr lang="hu-HU" dirty="0" err="1" smtClean="0"/>
              <a:t>takaríthatóak</a:t>
            </a:r>
            <a:r>
              <a:rPr lang="hu-HU" dirty="0" smtClean="0"/>
              <a:t> meg!</a:t>
            </a:r>
            <a:endParaRPr lang="hu-HU" dirty="0"/>
          </a:p>
        </p:txBody>
      </p:sp>
      <p:sp>
        <p:nvSpPr>
          <p:cNvPr id="5" name="Lefelé nyíl 4"/>
          <p:cNvSpPr/>
          <p:nvPr/>
        </p:nvSpPr>
        <p:spPr>
          <a:xfrm>
            <a:off x="7380312" y="4725144"/>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736105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4. lépés</a:t>
            </a:r>
            <a:endParaRPr lang="hu-HU" dirty="0"/>
          </a:p>
        </p:txBody>
      </p:sp>
      <p:sp>
        <p:nvSpPr>
          <p:cNvPr id="3" name="Tartalom helye 2"/>
          <p:cNvSpPr>
            <a:spLocks noGrp="1"/>
          </p:cNvSpPr>
          <p:nvPr>
            <p:ph idx="1"/>
          </p:nvPr>
        </p:nvSpPr>
        <p:spPr/>
        <p:txBody>
          <a:bodyPr/>
          <a:lstStyle/>
          <a:p>
            <a:r>
              <a:rPr lang="hu-HU" dirty="0" smtClean="0"/>
              <a:t>Az emelt szintű tantárgyi </a:t>
            </a:r>
            <a:r>
              <a:rPr lang="hu-HU" dirty="0" err="1" smtClean="0"/>
              <a:t>fakt</a:t>
            </a:r>
            <a:r>
              <a:rPr lang="hu-HU" dirty="0" smtClean="0"/>
              <a:t> kiválasztása</a:t>
            </a:r>
          </a:p>
          <a:p>
            <a:r>
              <a:rPr lang="hu-HU" dirty="0" smtClean="0"/>
              <a:t>Ha a Közlemény alapján érettségi pontként választható kötelező érettségi tantárgy, inkább azt válasszuk!</a:t>
            </a:r>
          </a:p>
          <a:p>
            <a:r>
              <a:rPr lang="hu-HU" dirty="0" smtClean="0"/>
              <a:t>Két tárgy választása komolyabb megfontolást igényel</a:t>
            </a:r>
          </a:p>
          <a:p>
            <a:r>
              <a:rPr lang="hu-HU" dirty="0" smtClean="0"/>
              <a:t>Május 20. </a:t>
            </a:r>
            <a:r>
              <a:rPr lang="hu-HU" dirty="0" err="1" smtClean="0"/>
              <a:t>-jelentkezési</a:t>
            </a:r>
            <a:r>
              <a:rPr lang="hu-HU" dirty="0" smtClean="0"/>
              <a:t> lapok beadása</a:t>
            </a:r>
            <a:endParaRPr lang="hu-HU" dirty="0"/>
          </a:p>
        </p:txBody>
      </p:sp>
    </p:spTree>
    <p:extLst>
      <p:ext uri="{BB962C8B-B14F-4D97-AF65-F5344CB8AC3E}">
        <p14:creationId xmlns:p14="http://schemas.microsoft.com/office/powerpoint/2010/main" val="3650480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b="1" dirty="0" smtClean="0"/>
              <a:t>Hasznos linkek</a:t>
            </a:r>
            <a:endParaRPr lang="hu-HU" sz="3600" b="1" dirty="0"/>
          </a:p>
        </p:txBody>
      </p:sp>
      <p:sp>
        <p:nvSpPr>
          <p:cNvPr id="3" name="Tartalom helye 2"/>
          <p:cNvSpPr>
            <a:spLocks noGrp="1"/>
          </p:cNvSpPr>
          <p:nvPr>
            <p:ph idx="1"/>
          </p:nvPr>
        </p:nvSpPr>
        <p:spPr>
          <a:xfrm>
            <a:off x="457200" y="1268760"/>
            <a:ext cx="8229600" cy="4104456"/>
          </a:xfrm>
        </p:spPr>
        <p:txBody>
          <a:bodyPr>
            <a:normAutofit lnSpcReduction="10000"/>
          </a:bodyPr>
          <a:lstStyle/>
          <a:p>
            <a:r>
              <a:rPr lang="hu-HU" dirty="0" err="1" smtClean="0">
                <a:hlinkClick r:id="rId2"/>
              </a:rPr>
              <a:t>www.felvi.hu</a:t>
            </a:r>
            <a:endParaRPr lang="hu-HU" dirty="0" smtClean="0"/>
          </a:p>
          <a:p>
            <a:pPr lvl="1"/>
            <a:r>
              <a:rPr lang="hu-HU" dirty="0" smtClean="0"/>
              <a:t>Minden ami felsőoktatás: szakleírások, felvételi fórumok, rangsorok, felvételi segítség</a:t>
            </a:r>
          </a:p>
          <a:p>
            <a:r>
              <a:rPr lang="hu-HU" dirty="0" err="1" smtClean="0">
                <a:hlinkClick r:id="rId3"/>
              </a:rPr>
              <a:t>www.fisz.hu</a:t>
            </a:r>
            <a:endParaRPr lang="hu-HU" dirty="0" smtClean="0"/>
          </a:p>
          <a:p>
            <a:pPr lvl="1"/>
            <a:r>
              <a:rPr lang="hu-HU" dirty="0" smtClean="0"/>
              <a:t>Felvételi információs szolgálat, hírek és felkészítés</a:t>
            </a:r>
          </a:p>
          <a:p>
            <a:r>
              <a:rPr lang="hu-HU" dirty="0" smtClean="0">
                <a:hlinkClick r:id="rId4"/>
              </a:rPr>
              <a:t>http://bkf.hu/tovabbtanulasikisokos/</a:t>
            </a:r>
            <a:r>
              <a:rPr lang="hu-HU" dirty="0" smtClean="0"/>
              <a:t> </a:t>
            </a:r>
          </a:p>
          <a:p>
            <a:pPr lvl="1"/>
            <a:r>
              <a:rPr lang="hu-HU" dirty="0" smtClean="0"/>
              <a:t>Letölthető segítség: tippek, trükkök és tanácsok felvételizni készülőknek</a:t>
            </a:r>
          </a:p>
          <a:p>
            <a:pPr>
              <a:buNone/>
            </a:pPr>
            <a:endParaRPr lang="hu-H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Felvi.hu</a:t>
            </a:r>
            <a:endParaRPr lang="hu-HU" dirty="0"/>
          </a:p>
        </p:txBody>
      </p:sp>
      <p:pic>
        <p:nvPicPr>
          <p:cNvPr id="7" name="Tartalom helye 6"/>
          <p:cNvPicPr>
            <a:picLocks noGrp="1" noChangeAspect="1"/>
          </p:cNvPicPr>
          <p:nvPr>
            <p:ph sz="half" idx="1"/>
          </p:nvPr>
        </p:nvPicPr>
        <p:blipFill rotWithShape="1">
          <a:blip r:embed="rId2"/>
          <a:srcRect r="2723"/>
          <a:stretch/>
        </p:blipFill>
        <p:spPr>
          <a:xfrm>
            <a:off x="107504" y="1772816"/>
            <a:ext cx="4281391" cy="3854594"/>
          </a:xfrm>
          <a:prstGeom prst="rect">
            <a:avLst/>
          </a:prstGeom>
        </p:spPr>
      </p:pic>
      <p:pic>
        <p:nvPicPr>
          <p:cNvPr id="8" name="Tartalom helye 3"/>
          <p:cNvPicPr>
            <a:picLocks noGrp="1" noChangeAspect="1"/>
          </p:cNvPicPr>
          <p:nvPr>
            <p:ph sz="half" idx="2"/>
          </p:nvPr>
        </p:nvPicPr>
        <p:blipFill rotWithShape="1">
          <a:blip r:embed="rId3"/>
          <a:srcRect l="37369"/>
          <a:stretch/>
        </p:blipFill>
        <p:spPr>
          <a:xfrm>
            <a:off x="4644008" y="2204864"/>
            <a:ext cx="4209271" cy="2880320"/>
          </a:xfrm>
          <a:prstGeom prst="rect">
            <a:avLst/>
          </a:prstGeom>
        </p:spPr>
      </p:pic>
    </p:spTree>
    <p:extLst>
      <p:ext uri="{BB962C8B-B14F-4D97-AF65-F5344CB8AC3E}">
        <p14:creationId xmlns:p14="http://schemas.microsoft.com/office/powerpoint/2010/main" val="2825289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Educatio</a:t>
            </a:r>
            <a:r>
              <a:rPr lang="hu-HU" dirty="0" smtClean="0"/>
              <a:t> kiállítás 2020. január</a:t>
            </a:r>
            <a:endParaRPr lang="hu-HU" dirty="0"/>
          </a:p>
        </p:txBody>
      </p:sp>
      <p:pic>
        <p:nvPicPr>
          <p:cNvPr id="1026" name="Picture 2" descr="http://images.hvg.hu/image.aspx?id=cd85173f-9e9e-4cb4-87e0-43596bc93423&amp;view=d51db973-3806-4736-8c32-8f24015e8404"/>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tretch>
            <a:fillRect/>
          </a:stretch>
        </p:blipFill>
        <p:spPr bwMode="auto">
          <a:xfrm>
            <a:off x="243982" y="2348880"/>
            <a:ext cx="4320480"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Tartalom helye 3"/>
          <p:cNvSpPr>
            <a:spLocks noGrp="1"/>
          </p:cNvSpPr>
          <p:nvPr>
            <p:ph sz="half" idx="2"/>
          </p:nvPr>
        </p:nvSpPr>
        <p:spPr/>
        <p:txBody>
          <a:bodyPr/>
          <a:lstStyle/>
          <a:p>
            <a:r>
              <a:rPr lang="hu-HU" dirty="0" smtClean="0"/>
              <a:t>Két nyílt nap egyetemek látogatására</a:t>
            </a:r>
          </a:p>
          <a:p>
            <a:r>
              <a:rPr lang="hu-HU" dirty="0" err="1" smtClean="0"/>
              <a:t>Educatio</a:t>
            </a:r>
            <a:r>
              <a:rPr lang="hu-HU" dirty="0" smtClean="0"/>
              <a:t> szombati napon is látogatható</a:t>
            </a:r>
            <a:endParaRPr lang="hu-HU" dirty="0"/>
          </a:p>
        </p:txBody>
      </p:sp>
    </p:spTree>
    <p:extLst>
      <p:ext uri="{BB962C8B-B14F-4D97-AF65-F5344CB8AC3E}">
        <p14:creationId xmlns:p14="http://schemas.microsoft.com/office/powerpoint/2010/main" val="3316925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a:stretch>
            <a:fillRect/>
          </a:stretch>
        </p:blipFill>
        <p:spPr>
          <a:xfrm>
            <a:off x="297429" y="980728"/>
            <a:ext cx="8549141" cy="5187940"/>
          </a:xfrm>
          <a:prstGeom prst="rect">
            <a:avLst/>
          </a:prstGeom>
        </p:spPr>
      </p:pic>
    </p:spTree>
    <p:extLst>
      <p:ext uri="{BB962C8B-B14F-4D97-AF65-F5344CB8AC3E}">
        <p14:creationId xmlns:p14="http://schemas.microsoft.com/office/powerpoint/2010/main" val="885835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a:stretch>
            <a:fillRect/>
          </a:stretch>
        </p:blipFill>
        <p:spPr>
          <a:xfrm>
            <a:off x="65231" y="846138"/>
            <a:ext cx="9013538" cy="5328592"/>
          </a:xfrm>
          <a:prstGeom prst="rect">
            <a:avLst/>
          </a:prstGeom>
        </p:spPr>
      </p:pic>
    </p:spTree>
    <p:extLst>
      <p:ext uri="{BB962C8B-B14F-4D97-AF65-F5344CB8AC3E}">
        <p14:creationId xmlns:p14="http://schemas.microsoft.com/office/powerpoint/2010/main" val="4077053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idx="4294967295"/>
          </p:nvPr>
        </p:nvSpPr>
        <p:spPr>
          <a:xfrm>
            <a:off x="0" y="274638"/>
            <a:ext cx="8229600" cy="1143000"/>
          </a:xfrm>
        </p:spPr>
        <p:txBody>
          <a:bodyPr>
            <a:normAutofit fontScale="90000"/>
          </a:bodyPr>
          <a:lstStyle/>
          <a:p>
            <a:r>
              <a:rPr lang="hu-HU" b="1" dirty="0" smtClean="0"/>
              <a:t>Megfontolt és sikeres döntést kívánunk</a:t>
            </a:r>
            <a:r>
              <a:rPr lang="hu-HU" dirty="0" smtClean="0"/>
              <a:t>!</a:t>
            </a:r>
            <a:endParaRPr lang="hu-HU" dirty="0"/>
          </a:p>
        </p:txBody>
      </p:sp>
      <p:pic>
        <p:nvPicPr>
          <p:cNvPr id="10242" name="Picture 2" descr="A kÃ©pen a kÃ¶vetkezÅk lehetnek: 11 ember, Ã¼lÅ emberek Ã©s belsÅ tÃ©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kÃ©pen a kÃ¶vetkezÅk lehetnek: 11 ember, Ã¼lÅ emberek Ã©s belsÅ tÃ©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3648" y="1772816"/>
            <a:ext cx="6190920" cy="4643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a:blip r:embed="rId2"/>
          <a:stretch>
            <a:fillRect/>
          </a:stretch>
        </p:blipFill>
        <p:spPr>
          <a:xfrm>
            <a:off x="1947" y="294556"/>
            <a:ext cx="8826071" cy="5760640"/>
          </a:xfrm>
          <a:prstGeom prst="rect">
            <a:avLst/>
          </a:prstGeom>
        </p:spPr>
      </p:pic>
    </p:spTree>
    <p:extLst>
      <p:ext uri="{BB962C8B-B14F-4D97-AF65-F5344CB8AC3E}">
        <p14:creationId xmlns:p14="http://schemas.microsoft.com/office/powerpoint/2010/main" val="109247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78098"/>
          </a:xfrm>
        </p:spPr>
        <p:txBody>
          <a:bodyPr>
            <a:normAutofit fontScale="90000"/>
          </a:bodyPr>
          <a:lstStyle/>
          <a:p>
            <a:r>
              <a:rPr lang="hu-HU" dirty="0"/>
              <a:t>Költségtérítés nagyságrendje félévenként</a:t>
            </a:r>
          </a:p>
        </p:txBody>
      </p:sp>
      <p:graphicFrame>
        <p:nvGraphicFramePr>
          <p:cNvPr id="4" name="Tartalom helye 3"/>
          <p:cNvGraphicFramePr>
            <a:graphicFrameLocks noGrp="1"/>
          </p:cNvGraphicFramePr>
          <p:nvPr>
            <p:ph idx="1"/>
            <p:extLst/>
          </p:nvPr>
        </p:nvGraphicFramePr>
        <p:xfrm>
          <a:off x="539551" y="1268764"/>
          <a:ext cx="8208912" cy="5508816"/>
        </p:xfrm>
        <a:graphic>
          <a:graphicData uri="http://schemas.openxmlformats.org/drawingml/2006/table">
            <a:tbl>
              <a:tblPr/>
              <a:tblGrid>
                <a:gridCol w="2736304">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tblGrid>
              <a:tr h="614793">
                <a:tc>
                  <a:txBody>
                    <a:bodyPr/>
                    <a:lstStyle/>
                    <a:p>
                      <a:pPr algn="ctr"/>
                      <a:r>
                        <a:rPr lang="hu-HU" sz="1600" b="1" dirty="0">
                          <a:effectLst/>
                        </a:rPr>
                        <a:t>Képzés</a:t>
                      </a:r>
                      <a:endParaRPr lang="hu-HU" sz="1600" dirty="0">
                        <a:effectLst/>
                      </a:endParaRPr>
                    </a:p>
                  </a:txBody>
                  <a:tcPr marL="61999" marR="61999" marT="31000" marB="31000" anchor="ctr">
                    <a:lnL>
                      <a:noFill/>
                    </a:lnL>
                    <a:lnR>
                      <a:noFill/>
                    </a:lnR>
                    <a:lnT>
                      <a:noFill/>
                    </a:lnT>
                    <a:lnB>
                      <a:noFill/>
                    </a:lnB>
                  </a:tcPr>
                </a:tc>
                <a:tc>
                  <a:txBody>
                    <a:bodyPr/>
                    <a:lstStyle/>
                    <a:p>
                      <a:pPr algn="ctr"/>
                      <a:r>
                        <a:rPr lang="hu-HU" sz="1400" b="1" dirty="0" smtClean="0">
                          <a:effectLst/>
                        </a:rPr>
                        <a:t> </a:t>
                      </a:r>
                      <a:r>
                        <a:rPr lang="hu-HU" sz="1400" b="1" dirty="0">
                          <a:effectLst/>
                        </a:rPr>
                        <a:t>K</a:t>
                      </a:r>
                      <a:r>
                        <a:rPr lang="hu-HU" sz="1400" b="1" dirty="0" smtClean="0">
                          <a:effectLst/>
                        </a:rPr>
                        <a:t>özponti </a:t>
                      </a:r>
                      <a:r>
                        <a:rPr lang="hu-HU" sz="1400" b="1" dirty="0">
                          <a:effectLst/>
                        </a:rPr>
                        <a:t>ponthatár (állami ösztöndíjas képzés)</a:t>
                      </a:r>
                      <a:endParaRPr lang="hu-HU" sz="1400" dirty="0">
                        <a:effectLst/>
                      </a:endParaRPr>
                    </a:p>
                  </a:txBody>
                  <a:tcPr marL="61999" marR="61999" marT="31000" marB="31000" anchor="ctr">
                    <a:lnL>
                      <a:noFill/>
                    </a:lnL>
                    <a:lnR>
                      <a:noFill/>
                    </a:lnR>
                    <a:lnT>
                      <a:noFill/>
                    </a:lnT>
                    <a:lnB>
                      <a:noFill/>
                    </a:lnB>
                  </a:tcPr>
                </a:tc>
                <a:tc>
                  <a:txBody>
                    <a:bodyPr/>
                    <a:lstStyle/>
                    <a:p>
                      <a:pPr algn="ctr"/>
                      <a:r>
                        <a:rPr lang="hu-HU" sz="1400" b="1" dirty="0" smtClean="0">
                          <a:effectLst/>
                        </a:rPr>
                        <a:t> </a:t>
                      </a:r>
                      <a:r>
                        <a:rPr lang="hu-HU" sz="1400" b="1" dirty="0">
                          <a:effectLst/>
                        </a:rPr>
                        <a:t>Ö</a:t>
                      </a:r>
                      <a:r>
                        <a:rPr lang="hu-HU" sz="1400" b="1" dirty="0" smtClean="0">
                          <a:effectLst/>
                        </a:rPr>
                        <a:t>nköltség </a:t>
                      </a:r>
                      <a:r>
                        <a:rPr lang="hu-HU" sz="1400" b="1" dirty="0">
                          <a:effectLst/>
                        </a:rPr>
                        <a:t>(a legolcsóbb és a legdrágább képzés)</a:t>
                      </a:r>
                      <a:endParaRPr lang="hu-HU" sz="1400" dirty="0">
                        <a:effectLst/>
                      </a:endParaRPr>
                    </a:p>
                  </a:txBody>
                  <a:tcPr marL="61999" marR="61999" marT="31000" marB="31000" anchor="ctr">
                    <a:lnL>
                      <a:noFill/>
                    </a:lnL>
                    <a:lnR>
                      <a:noFill/>
                    </a:lnR>
                    <a:lnT>
                      <a:noFill/>
                    </a:lnT>
                    <a:lnB>
                      <a:noFill/>
                    </a:lnB>
                  </a:tcPr>
                </a:tc>
                <a:extLst>
                  <a:ext uri="{0D108BD9-81ED-4DB2-BD59-A6C34878D82A}">
                    <a16:rowId xmlns:a16="http://schemas.microsoft.com/office/drawing/2014/main" xmlns="" val="10000"/>
                  </a:ext>
                </a:extLst>
              </a:tr>
              <a:tr h="614793">
                <a:tc>
                  <a:txBody>
                    <a:bodyPr/>
                    <a:lstStyle/>
                    <a:p>
                      <a:pPr algn="ctr"/>
                      <a:r>
                        <a:rPr lang="hu-HU" sz="1600" b="1" dirty="0">
                          <a:effectLst/>
                        </a:rPr>
                        <a:t>alkalmazott </a:t>
                      </a:r>
                      <a:r>
                        <a:rPr lang="hu-HU" sz="1600" b="1" dirty="0" smtClean="0">
                          <a:effectLst/>
                        </a:rPr>
                        <a:t>közgazdaságtan</a:t>
                      </a:r>
                    </a:p>
                    <a:p>
                      <a:pPr algn="ctr"/>
                      <a:r>
                        <a:rPr lang="hu-HU" sz="1600" b="1" dirty="0" smtClean="0">
                          <a:effectLst/>
                        </a:rPr>
                        <a:t>Orvos</a:t>
                      </a:r>
                      <a:endParaRPr lang="hu-HU" sz="1600" b="1" dirty="0">
                        <a:effectLst/>
                      </a:endParaRPr>
                    </a:p>
                  </a:txBody>
                  <a:tcPr marL="61999" marR="61999" marT="31000" marB="31000" anchor="ctr">
                    <a:lnL>
                      <a:noFill/>
                    </a:lnL>
                    <a:lnR>
                      <a:noFill/>
                    </a:lnR>
                    <a:lnT>
                      <a:noFill/>
                    </a:lnT>
                    <a:lnB>
                      <a:noFill/>
                    </a:lnB>
                  </a:tcPr>
                </a:tc>
                <a:tc>
                  <a:txBody>
                    <a:bodyPr/>
                    <a:lstStyle/>
                    <a:p>
                      <a:pPr algn="ctr"/>
                      <a:r>
                        <a:rPr lang="hu-HU" sz="1600" b="1" dirty="0" smtClean="0">
                          <a:effectLst/>
                        </a:rPr>
                        <a:t>465</a:t>
                      </a:r>
                    </a:p>
                    <a:p>
                      <a:pPr algn="ctr"/>
                      <a:r>
                        <a:rPr lang="hu-HU" sz="1600" b="1" dirty="0" smtClean="0">
                          <a:effectLst/>
                        </a:rPr>
                        <a:t>380</a:t>
                      </a:r>
                      <a:endParaRPr lang="hu-HU" sz="1600" b="1" dirty="0">
                        <a:effectLst/>
                      </a:endParaRPr>
                    </a:p>
                  </a:txBody>
                  <a:tcPr marL="61999" marR="61999" marT="31000" marB="31000" anchor="ctr">
                    <a:lnL>
                      <a:noFill/>
                    </a:lnL>
                    <a:lnR>
                      <a:noFill/>
                    </a:lnR>
                    <a:lnT>
                      <a:noFill/>
                    </a:lnT>
                    <a:lnB>
                      <a:noFill/>
                    </a:lnB>
                  </a:tcPr>
                </a:tc>
                <a:tc>
                  <a:txBody>
                    <a:bodyPr/>
                    <a:lstStyle/>
                    <a:p>
                      <a:pPr algn="ctr"/>
                      <a:r>
                        <a:rPr lang="hu-HU" sz="1600" b="1" dirty="0">
                          <a:effectLst/>
                        </a:rPr>
                        <a:t>185 000-250 000 </a:t>
                      </a:r>
                      <a:r>
                        <a:rPr lang="hu-HU" sz="1600" b="1" dirty="0" smtClean="0">
                          <a:effectLst/>
                        </a:rPr>
                        <a:t>Ft/félév</a:t>
                      </a:r>
                    </a:p>
                    <a:p>
                      <a:pPr algn="ctr"/>
                      <a:r>
                        <a:rPr lang="hu-HU" sz="1600" b="1" dirty="0" smtClean="0">
                          <a:effectLst/>
                        </a:rPr>
                        <a:t>1.350 000 Ft/félév</a:t>
                      </a:r>
                    </a:p>
                    <a:p>
                      <a:pPr algn="ctr"/>
                      <a:endParaRPr lang="hu-HU" sz="1600" b="1" dirty="0">
                        <a:effectLst/>
                      </a:endParaRPr>
                    </a:p>
                  </a:txBody>
                  <a:tcPr marL="61999" marR="61999" marT="31000" marB="31000" anchor="ctr">
                    <a:lnL>
                      <a:noFill/>
                    </a:lnL>
                    <a:lnR>
                      <a:noFill/>
                    </a:lnR>
                    <a:lnT>
                      <a:noFill/>
                    </a:lnT>
                    <a:lnB>
                      <a:noFill/>
                    </a:lnB>
                  </a:tcPr>
                </a:tc>
                <a:extLst>
                  <a:ext uri="{0D108BD9-81ED-4DB2-BD59-A6C34878D82A}">
                    <a16:rowId xmlns:a16="http://schemas.microsoft.com/office/drawing/2014/main" xmlns="" val="10001"/>
                  </a:ext>
                </a:extLst>
              </a:tr>
              <a:tr h="427959">
                <a:tc>
                  <a:txBody>
                    <a:bodyPr/>
                    <a:lstStyle/>
                    <a:p>
                      <a:pPr algn="ctr"/>
                      <a:r>
                        <a:rPr lang="hu-HU" sz="1600" b="1" dirty="0">
                          <a:effectLst/>
                        </a:rPr>
                        <a:t>andragógia</a:t>
                      </a:r>
                    </a:p>
                  </a:txBody>
                  <a:tcPr marL="61999" marR="61999" marT="31000" marB="31000" anchor="ctr">
                    <a:lnL>
                      <a:noFill/>
                    </a:lnL>
                    <a:lnR>
                      <a:noFill/>
                    </a:lnR>
                    <a:lnT>
                      <a:noFill/>
                    </a:lnT>
                    <a:lnB>
                      <a:noFill/>
                    </a:lnB>
                  </a:tcPr>
                </a:tc>
                <a:tc>
                  <a:txBody>
                    <a:bodyPr/>
                    <a:lstStyle/>
                    <a:p>
                      <a:pPr algn="ctr"/>
                      <a:r>
                        <a:rPr lang="hu-HU" sz="1600" b="1">
                          <a:effectLst/>
                        </a:rPr>
                        <a:t>430</a:t>
                      </a:r>
                    </a:p>
                  </a:txBody>
                  <a:tcPr marL="61999" marR="61999" marT="31000" marB="31000" anchor="ctr">
                    <a:lnL>
                      <a:noFill/>
                    </a:lnL>
                    <a:lnR>
                      <a:noFill/>
                    </a:lnR>
                    <a:lnT>
                      <a:noFill/>
                    </a:lnT>
                    <a:lnB>
                      <a:noFill/>
                    </a:lnB>
                  </a:tcPr>
                </a:tc>
                <a:tc>
                  <a:txBody>
                    <a:bodyPr/>
                    <a:lstStyle/>
                    <a:p>
                      <a:pPr algn="ctr"/>
                      <a:r>
                        <a:rPr lang="hu-HU" sz="1600" b="1">
                          <a:effectLst/>
                        </a:rPr>
                        <a:t>170 000-234 000 Ft/félév</a:t>
                      </a:r>
                    </a:p>
                  </a:txBody>
                  <a:tcPr marL="61999" marR="61999" marT="31000" marB="31000" anchor="ctr">
                    <a:lnL>
                      <a:noFill/>
                    </a:lnL>
                    <a:lnR>
                      <a:noFill/>
                    </a:lnR>
                    <a:lnT>
                      <a:noFill/>
                    </a:lnT>
                    <a:lnB>
                      <a:noFill/>
                    </a:lnB>
                  </a:tcPr>
                </a:tc>
                <a:extLst>
                  <a:ext uri="{0D108BD9-81ED-4DB2-BD59-A6C34878D82A}">
                    <a16:rowId xmlns:a16="http://schemas.microsoft.com/office/drawing/2014/main" xmlns="" val="10002"/>
                  </a:ext>
                </a:extLst>
              </a:tr>
              <a:tr h="427959">
                <a:tc>
                  <a:txBody>
                    <a:bodyPr/>
                    <a:lstStyle/>
                    <a:p>
                      <a:pPr algn="ctr"/>
                      <a:r>
                        <a:rPr lang="hu-HU" sz="1600" b="1" dirty="0">
                          <a:effectLst/>
                        </a:rPr>
                        <a:t>emberi erőforrások</a:t>
                      </a:r>
                    </a:p>
                  </a:txBody>
                  <a:tcPr marL="61999" marR="61999" marT="31000" marB="31000" anchor="ctr">
                    <a:lnL>
                      <a:noFill/>
                    </a:lnL>
                    <a:lnR>
                      <a:noFill/>
                    </a:lnR>
                    <a:lnT>
                      <a:noFill/>
                    </a:lnT>
                    <a:lnB>
                      <a:noFill/>
                    </a:lnB>
                  </a:tcPr>
                </a:tc>
                <a:tc>
                  <a:txBody>
                    <a:bodyPr/>
                    <a:lstStyle/>
                    <a:p>
                      <a:pPr algn="ctr"/>
                      <a:r>
                        <a:rPr lang="hu-HU" sz="1600" b="1">
                          <a:effectLst/>
                        </a:rPr>
                        <a:t>443</a:t>
                      </a:r>
                    </a:p>
                  </a:txBody>
                  <a:tcPr marL="61999" marR="61999" marT="31000" marB="31000" anchor="ctr">
                    <a:lnL>
                      <a:noFill/>
                    </a:lnL>
                    <a:lnR>
                      <a:noFill/>
                    </a:lnR>
                    <a:lnT>
                      <a:noFill/>
                    </a:lnT>
                    <a:lnB>
                      <a:noFill/>
                    </a:lnB>
                  </a:tcPr>
                </a:tc>
                <a:tc>
                  <a:txBody>
                    <a:bodyPr/>
                    <a:lstStyle/>
                    <a:p>
                      <a:pPr algn="ctr"/>
                      <a:r>
                        <a:rPr lang="hu-HU" sz="1600" b="1">
                          <a:effectLst/>
                        </a:rPr>
                        <a:t>160 000-249 000 Ft/félév</a:t>
                      </a:r>
                    </a:p>
                  </a:txBody>
                  <a:tcPr marL="61999" marR="61999" marT="31000" marB="31000" anchor="ctr">
                    <a:lnL>
                      <a:noFill/>
                    </a:lnL>
                    <a:lnR>
                      <a:noFill/>
                    </a:lnR>
                    <a:lnT>
                      <a:noFill/>
                    </a:lnT>
                    <a:lnB>
                      <a:noFill/>
                    </a:lnB>
                  </a:tcPr>
                </a:tc>
                <a:extLst>
                  <a:ext uri="{0D108BD9-81ED-4DB2-BD59-A6C34878D82A}">
                    <a16:rowId xmlns:a16="http://schemas.microsoft.com/office/drawing/2014/main" xmlns="" val="10003"/>
                  </a:ext>
                </a:extLst>
              </a:tr>
              <a:tr h="614793">
                <a:tc>
                  <a:txBody>
                    <a:bodyPr/>
                    <a:lstStyle/>
                    <a:p>
                      <a:pPr algn="ctr"/>
                      <a:r>
                        <a:rPr lang="hu-HU" sz="1600" b="1" dirty="0">
                          <a:effectLst/>
                        </a:rPr>
                        <a:t>gazdálkodási és menedzsment (magyar nyelven)</a:t>
                      </a:r>
                    </a:p>
                  </a:txBody>
                  <a:tcPr marL="61999" marR="61999" marT="31000" marB="31000" anchor="ctr">
                    <a:lnL>
                      <a:noFill/>
                    </a:lnL>
                    <a:lnR>
                      <a:noFill/>
                    </a:lnR>
                    <a:lnT>
                      <a:noFill/>
                    </a:lnT>
                    <a:lnB>
                      <a:noFill/>
                    </a:lnB>
                  </a:tcPr>
                </a:tc>
                <a:tc>
                  <a:txBody>
                    <a:bodyPr/>
                    <a:lstStyle/>
                    <a:p>
                      <a:pPr algn="ctr"/>
                      <a:r>
                        <a:rPr lang="hu-HU" sz="1600" b="1" dirty="0">
                          <a:effectLst/>
                        </a:rPr>
                        <a:t>455</a:t>
                      </a:r>
                    </a:p>
                  </a:txBody>
                  <a:tcPr marL="61999" marR="61999" marT="31000" marB="31000" anchor="ctr">
                    <a:lnL>
                      <a:noFill/>
                    </a:lnL>
                    <a:lnR>
                      <a:noFill/>
                    </a:lnR>
                    <a:lnT>
                      <a:noFill/>
                    </a:lnT>
                    <a:lnB>
                      <a:noFill/>
                    </a:lnB>
                  </a:tcPr>
                </a:tc>
                <a:tc>
                  <a:txBody>
                    <a:bodyPr/>
                    <a:lstStyle/>
                    <a:p>
                      <a:pPr algn="ctr"/>
                      <a:r>
                        <a:rPr lang="hu-HU" sz="1600" b="1">
                          <a:effectLst/>
                        </a:rPr>
                        <a:t>160 000-350 000 Ft/félév</a:t>
                      </a:r>
                    </a:p>
                  </a:txBody>
                  <a:tcPr marL="61999" marR="61999" marT="31000" marB="31000" anchor="ctr">
                    <a:lnL>
                      <a:noFill/>
                    </a:lnL>
                    <a:lnR>
                      <a:noFill/>
                    </a:lnR>
                    <a:lnT>
                      <a:noFill/>
                    </a:lnT>
                    <a:lnB>
                      <a:noFill/>
                    </a:lnB>
                  </a:tcPr>
                </a:tc>
                <a:extLst>
                  <a:ext uri="{0D108BD9-81ED-4DB2-BD59-A6C34878D82A}">
                    <a16:rowId xmlns:a16="http://schemas.microsoft.com/office/drawing/2014/main" xmlns="" val="10004"/>
                  </a:ext>
                </a:extLst>
              </a:tr>
              <a:tr h="614793">
                <a:tc>
                  <a:txBody>
                    <a:bodyPr/>
                    <a:lstStyle/>
                    <a:p>
                      <a:pPr algn="ctr"/>
                      <a:r>
                        <a:rPr lang="hu-HU" sz="1600" b="1" dirty="0">
                          <a:effectLst/>
                        </a:rPr>
                        <a:t>gazdaság- és pénzügy-matematikai elemzés (magyar nyelven)</a:t>
                      </a:r>
                    </a:p>
                  </a:txBody>
                  <a:tcPr marL="61999" marR="61999" marT="31000" marB="31000" anchor="ctr">
                    <a:lnL>
                      <a:noFill/>
                    </a:lnL>
                    <a:lnR>
                      <a:noFill/>
                    </a:lnR>
                    <a:lnT>
                      <a:noFill/>
                    </a:lnT>
                    <a:lnB>
                      <a:noFill/>
                    </a:lnB>
                  </a:tcPr>
                </a:tc>
                <a:tc>
                  <a:txBody>
                    <a:bodyPr/>
                    <a:lstStyle/>
                    <a:p>
                      <a:pPr algn="ctr"/>
                      <a:r>
                        <a:rPr lang="hu-HU" sz="1600" b="1" dirty="0">
                          <a:effectLst/>
                        </a:rPr>
                        <a:t>465</a:t>
                      </a:r>
                    </a:p>
                  </a:txBody>
                  <a:tcPr marL="61999" marR="61999" marT="31000" marB="31000" anchor="ctr">
                    <a:lnL>
                      <a:noFill/>
                    </a:lnL>
                    <a:lnR>
                      <a:noFill/>
                    </a:lnR>
                    <a:lnT>
                      <a:noFill/>
                    </a:lnT>
                    <a:lnB>
                      <a:noFill/>
                    </a:lnB>
                  </a:tcPr>
                </a:tc>
                <a:tc>
                  <a:txBody>
                    <a:bodyPr/>
                    <a:lstStyle/>
                    <a:p>
                      <a:pPr algn="ctr"/>
                      <a:r>
                        <a:rPr lang="hu-HU" sz="1600" b="1">
                          <a:effectLst/>
                        </a:rPr>
                        <a:t>245 000 Ft/félév</a:t>
                      </a:r>
                    </a:p>
                  </a:txBody>
                  <a:tcPr marL="61999" marR="61999" marT="31000" marB="31000" anchor="ctr">
                    <a:lnL>
                      <a:noFill/>
                    </a:lnL>
                    <a:lnR>
                      <a:noFill/>
                    </a:lnR>
                    <a:lnT>
                      <a:noFill/>
                    </a:lnT>
                    <a:lnB>
                      <a:noFill/>
                    </a:lnB>
                  </a:tcPr>
                </a:tc>
                <a:extLst>
                  <a:ext uri="{0D108BD9-81ED-4DB2-BD59-A6C34878D82A}">
                    <a16:rowId xmlns:a16="http://schemas.microsoft.com/office/drawing/2014/main" xmlns="" val="10005"/>
                  </a:ext>
                </a:extLst>
              </a:tr>
              <a:tr h="427959">
                <a:tc>
                  <a:txBody>
                    <a:bodyPr/>
                    <a:lstStyle/>
                    <a:p>
                      <a:pPr algn="ctr"/>
                      <a:r>
                        <a:rPr lang="hu-HU" sz="1600" b="1">
                          <a:effectLst/>
                        </a:rPr>
                        <a:t>igazságügyi igazgatási</a:t>
                      </a:r>
                    </a:p>
                  </a:txBody>
                  <a:tcPr marL="61999" marR="61999" marT="31000" marB="31000" anchor="ctr">
                    <a:lnL>
                      <a:noFill/>
                    </a:lnL>
                    <a:lnR>
                      <a:noFill/>
                    </a:lnR>
                    <a:lnT>
                      <a:noFill/>
                    </a:lnT>
                    <a:lnB>
                      <a:noFill/>
                    </a:lnB>
                  </a:tcPr>
                </a:tc>
                <a:tc>
                  <a:txBody>
                    <a:bodyPr/>
                    <a:lstStyle/>
                    <a:p>
                      <a:pPr algn="ctr"/>
                      <a:r>
                        <a:rPr lang="hu-HU" sz="1600" b="1" dirty="0">
                          <a:effectLst/>
                        </a:rPr>
                        <a:t>424</a:t>
                      </a:r>
                    </a:p>
                  </a:txBody>
                  <a:tcPr marL="61999" marR="61999" marT="31000" marB="31000" anchor="ctr">
                    <a:lnL>
                      <a:noFill/>
                    </a:lnL>
                    <a:lnR>
                      <a:noFill/>
                    </a:lnR>
                    <a:lnT>
                      <a:noFill/>
                    </a:lnT>
                    <a:lnB>
                      <a:noFill/>
                    </a:lnB>
                  </a:tcPr>
                </a:tc>
                <a:tc>
                  <a:txBody>
                    <a:bodyPr/>
                    <a:lstStyle/>
                    <a:p>
                      <a:pPr algn="ctr"/>
                      <a:r>
                        <a:rPr lang="hu-HU" sz="1600" b="1">
                          <a:effectLst/>
                        </a:rPr>
                        <a:t>170 000-195 000 Ft/félév</a:t>
                      </a:r>
                    </a:p>
                  </a:txBody>
                  <a:tcPr marL="61999" marR="61999" marT="31000" marB="31000" anchor="ctr">
                    <a:lnL>
                      <a:noFill/>
                    </a:lnL>
                    <a:lnR>
                      <a:noFill/>
                    </a:lnR>
                    <a:lnT>
                      <a:noFill/>
                    </a:lnT>
                    <a:lnB>
                      <a:noFill/>
                    </a:lnB>
                  </a:tcPr>
                </a:tc>
                <a:extLst>
                  <a:ext uri="{0D108BD9-81ED-4DB2-BD59-A6C34878D82A}">
                    <a16:rowId xmlns:a16="http://schemas.microsoft.com/office/drawing/2014/main" xmlns="" val="10006"/>
                  </a:ext>
                </a:extLst>
              </a:tr>
              <a:tr h="427959">
                <a:tc>
                  <a:txBody>
                    <a:bodyPr/>
                    <a:lstStyle/>
                    <a:p>
                      <a:pPr algn="ctr"/>
                      <a:r>
                        <a:rPr lang="hu-HU" sz="1600" b="1" dirty="0" smtClean="0">
                          <a:effectLst/>
                        </a:rPr>
                        <a:t>Jogász</a:t>
                      </a:r>
                    </a:p>
                    <a:p>
                      <a:pPr algn="ctr"/>
                      <a:r>
                        <a:rPr lang="hu-HU" sz="1600" b="1" dirty="0" smtClean="0">
                          <a:effectLst/>
                        </a:rPr>
                        <a:t>Gyógyszerész</a:t>
                      </a:r>
                    </a:p>
                  </a:txBody>
                  <a:tcPr marL="61999" marR="61999" marT="31000" marB="31000" anchor="ctr">
                    <a:lnL>
                      <a:noFill/>
                    </a:lnL>
                    <a:lnR>
                      <a:noFill/>
                    </a:lnR>
                    <a:lnT>
                      <a:noFill/>
                    </a:lnT>
                    <a:lnB>
                      <a:noFill/>
                    </a:lnB>
                  </a:tcPr>
                </a:tc>
                <a:tc>
                  <a:txBody>
                    <a:bodyPr/>
                    <a:lstStyle/>
                    <a:p>
                      <a:pPr algn="ctr"/>
                      <a:r>
                        <a:rPr lang="hu-HU" sz="1600" b="1" dirty="0" smtClean="0">
                          <a:effectLst/>
                        </a:rPr>
                        <a:t>460</a:t>
                      </a:r>
                    </a:p>
                    <a:p>
                      <a:pPr algn="ctr"/>
                      <a:r>
                        <a:rPr lang="hu-HU" sz="1600" b="1" dirty="0" smtClean="0">
                          <a:effectLst/>
                        </a:rPr>
                        <a:t>385</a:t>
                      </a:r>
                    </a:p>
                    <a:p>
                      <a:pPr algn="ctr"/>
                      <a:endParaRPr lang="hu-HU" sz="1600" b="1" dirty="0">
                        <a:effectLst/>
                      </a:endParaRPr>
                    </a:p>
                  </a:txBody>
                  <a:tcPr marL="61999" marR="61999" marT="31000" marB="31000" anchor="ctr">
                    <a:lnL>
                      <a:noFill/>
                    </a:lnL>
                    <a:lnR>
                      <a:noFill/>
                    </a:lnR>
                    <a:lnT>
                      <a:noFill/>
                    </a:lnT>
                    <a:lnB>
                      <a:noFill/>
                    </a:lnB>
                  </a:tcPr>
                </a:tc>
                <a:tc>
                  <a:txBody>
                    <a:bodyPr/>
                    <a:lstStyle/>
                    <a:p>
                      <a:pPr algn="ctr"/>
                      <a:r>
                        <a:rPr lang="hu-HU" sz="1600" b="1" dirty="0">
                          <a:effectLst/>
                        </a:rPr>
                        <a:t>220 000-300 000 </a:t>
                      </a:r>
                      <a:r>
                        <a:rPr lang="hu-HU" sz="1600" b="1" dirty="0" smtClean="0">
                          <a:effectLst/>
                        </a:rPr>
                        <a:t>Ft/félév</a:t>
                      </a:r>
                    </a:p>
                    <a:p>
                      <a:pPr algn="ctr"/>
                      <a:r>
                        <a:rPr lang="hu-HU" sz="1600" b="1" dirty="0" smtClean="0">
                          <a:effectLst/>
                        </a:rPr>
                        <a:t>800 000 Ft/félév</a:t>
                      </a:r>
                    </a:p>
                    <a:p>
                      <a:pPr algn="ctr"/>
                      <a:endParaRPr lang="hu-HU" sz="1600" b="1" dirty="0">
                        <a:effectLst/>
                      </a:endParaRPr>
                    </a:p>
                  </a:txBody>
                  <a:tcPr marL="61999" marR="61999" marT="31000" marB="31000" anchor="ctr">
                    <a:lnL>
                      <a:noFill/>
                    </a:lnL>
                    <a:lnR>
                      <a:noFill/>
                    </a:lnR>
                    <a:lnT>
                      <a:noFill/>
                    </a:lnT>
                    <a:lnB>
                      <a:noFill/>
                    </a:lnB>
                  </a:tcPr>
                </a:tc>
                <a:extLst>
                  <a:ext uri="{0D108BD9-81ED-4DB2-BD59-A6C34878D82A}">
                    <a16:rowId xmlns:a16="http://schemas.microsoft.com/office/drawing/2014/main" xmlns="" val="10007"/>
                  </a:ext>
                </a:extLst>
              </a:tr>
              <a:tr h="614793">
                <a:tc>
                  <a:txBody>
                    <a:bodyPr/>
                    <a:lstStyle/>
                    <a:p>
                      <a:pPr algn="ctr"/>
                      <a:r>
                        <a:rPr lang="hu-HU" sz="1600" b="1" dirty="0">
                          <a:effectLst/>
                        </a:rPr>
                        <a:t>kereskedelem és </a:t>
                      </a:r>
                      <a:r>
                        <a:rPr lang="hu-HU" sz="1600" b="1" dirty="0" smtClean="0">
                          <a:effectLst/>
                        </a:rPr>
                        <a:t>marketing</a:t>
                      </a:r>
                      <a:endParaRPr lang="hu-HU" sz="1600" b="1" dirty="0">
                        <a:effectLst/>
                      </a:endParaRPr>
                    </a:p>
                  </a:txBody>
                  <a:tcPr marL="61999" marR="61999" marT="31000" marB="31000" anchor="ctr">
                    <a:lnL>
                      <a:noFill/>
                    </a:lnL>
                    <a:lnR>
                      <a:noFill/>
                    </a:lnR>
                    <a:lnT>
                      <a:noFill/>
                    </a:lnT>
                    <a:lnB>
                      <a:noFill/>
                    </a:lnB>
                  </a:tcPr>
                </a:tc>
                <a:tc>
                  <a:txBody>
                    <a:bodyPr/>
                    <a:lstStyle/>
                    <a:p>
                      <a:pPr algn="ctr"/>
                      <a:r>
                        <a:rPr lang="hu-HU" sz="1600" b="1" dirty="0">
                          <a:effectLst/>
                        </a:rPr>
                        <a:t>449</a:t>
                      </a:r>
                    </a:p>
                  </a:txBody>
                  <a:tcPr marL="61999" marR="61999" marT="31000" marB="31000" anchor="ctr">
                    <a:lnL>
                      <a:noFill/>
                    </a:lnL>
                    <a:lnR>
                      <a:noFill/>
                    </a:lnR>
                    <a:lnT>
                      <a:noFill/>
                    </a:lnT>
                    <a:lnB>
                      <a:noFill/>
                    </a:lnB>
                  </a:tcPr>
                </a:tc>
                <a:tc>
                  <a:txBody>
                    <a:bodyPr/>
                    <a:lstStyle/>
                    <a:p>
                      <a:pPr algn="ctr"/>
                      <a:r>
                        <a:rPr lang="hu-HU" sz="1600" b="1" dirty="0">
                          <a:effectLst/>
                        </a:rPr>
                        <a:t>170 000-350 000 Ft/félév</a:t>
                      </a:r>
                    </a:p>
                  </a:txBody>
                  <a:tcPr marL="61999" marR="61999" marT="31000" marB="31000" anchor="ctr">
                    <a:lnL>
                      <a:noFill/>
                    </a:lnL>
                    <a:lnR>
                      <a:noFill/>
                    </a:lnR>
                    <a:lnT>
                      <a:noFill/>
                    </a:lnT>
                    <a:lnB>
                      <a:noFill/>
                    </a:lnB>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52220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pic>
        <p:nvPicPr>
          <p:cNvPr id="4" name="Tartalom helye 3"/>
          <p:cNvPicPr>
            <a:picLocks noGrp="1" noChangeAspect="1"/>
          </p:cNvPicPr>
          <p:nvPr>
            <p:ph idx="1"/>
          </p:nvPr>
        </p:nvPicPr>
        <p:blipFill rotWithShape="1">
          <a:blip r:embed="rId2"/>
          <a:srcRect l="5338" t="6584" r="8606"/>
          <a:stretch/>
        </p:blipFill>
        <p:spPr>
          <a:xfrm>
            <a:off x="-28119" y="620688"/>
            <a:ext cx="8954650" cy="5616624"/>
          </a:xfrm>
          <a:prstGeom prst="rect">
            <a:avLst/>
          </a:prstGeom>
        </p:spPr>
      </p:pic>
    </p:spTree>
    <p:extLst>
      <p:ext uri="{BB962C8B-B14F-4D97-AF65-F5344CB8AC3E}">
        <p14:creationId xmlns:p14="http://schemas.microsoft.com/office/powerpoint/2010/main" val="3837277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34082"/>
          </a:xfrm>
        </p:spPr>
        <p:txBody>
          <a:bodyPr>
            <a:normAutofit fontScale="90000"/>
          </a:bodyPr>
          <a:lstStyle/>
          <a:p>
            <a:r>
              <a:rPr lang="hu-HU" dirty="0" smtClean="0"/>
              <a:t>Központi ponthatár 41 szakon!</a:t>
            </a:r>
            <a:endParaRPr lang="hu-HU" dirty="0"/>
          </a:p>
        </p:txBody>
      </p:sp>
      <p:sp>
        <p:nvSpPr>
          <p:cNvPr id="4" name="Tartalom helye 3"/>
          <p:cNvSpPr>
            <a:spLocks noGrp="1"/>
          </p:cNvSpPr>
          <p:nvPr>
            <p:ph sz="half" idx="1"/>
          </p:nvPr>
        </p:nvSpPr>
        <p:spPr>
          <a:xfrm>
            <a:off x="457200" y="1340768"/>
            <a:ext cx="4038600" cy="4785395"/>
          </a:xfrm>
        </p:spPr>
        <p:txBody>
          <a:bodyPr>
            <a:normAutofit fontScale="85000" lnSpcReduction="20000"/>
          </a:bodyPr>
          <a:lstStyle/>
          <a:p>
            <a:r>
              <a:rPr lang="hu-HU" dirty="0"/>
              <a:t>alkalmazott </a:t>
            </a:r>
            <a:r>
              <a:rPr lang="hu-HU" dirty="0" smtClean="0"/>
              <a:t>közgazdaságtan:428</a:t>
            </a:r>
          </a:p>
          <a:p>
            <a:r>
              <a:rPr lang="hu-HU" dirty="0" smtClean="0"/>
              <a:t> állatorvosi </a:t>
            </a:r>
            <a:r>
              <a:rPr lang="hu-HU" dirty="0"/>
              <a:t>400</a:t>
            </a:r>
          </a:p>
          <a:p>
            <a:r>
              <a:rPr lang="hu-HU" dirty="0"/>
              <a:t>általános orvosi 380</a:t>
            </a:r>
          </a:p>
          <a:p>
            <a:r>
              <a:rPr lang="hu-HU" dirty="0"/>
              <a:t>andragógia 430</a:t>
            </a:r>
          </a:p>
          <a:p>
            <a:r>
              <a:rPr lang="hu-HU" dirty="0"/>
              <a:t>anglisztika </a:t>
            </a:r>
            <a:r>
              <a:rPr lang="hu-HU" dirty="0" smtClean="0"/>
              <a:t>320 </a:t>
            </a:r>
            <a:r>
              <a:rPr lang="hu-HU" u="sng" dirty="0" smtClean="0"/>
              <a:t>(310</a:t>
            </a:r>
            <a:r>
              <a:rPr lang="hu-HU" dirty="0" smtClean="0"/>
              <a:t>)</a:t>
            </a:r>
            <a:endParaRPr lang="hu-HU" dirty="0"/>
          </a:p>
          <a:p>
            <a:r>
              <a:rPr lang="hu-HU" dirty="0"/>
              <a:t>emberi erőforrások 443</a:t>
            </a:r>
          </a:p>
          <a:p>
            <a:r>
              <a:rPr lang="hu-HU" dirty="0"/>
              <a:t>építészmérnöki 330</a:t>
            </a:r>
          </a:p>
          <a:p>
            <a:r>
              <a:rPr lang="hu-HU" dirty="0"/>
              <a:t>erdőmérnöki 300</a:t>
            </a:r>
          </a:p>
          <a:p>
            <a:r>
              <a:rPr lang="hu-HU" dirty="0"/>
              <a:t>fogorvosi 390</a:t>
            </a:r>
          </a:p>
          <a:p>
            <a:r>
              <a:rPr lang="hu-HU" dirty="0"/>
              <a:t>gazdálkodási és menedzsment </a:t>
            </a:r>
            <a:r>
              <a:rPr lang="hu-HU" dirty="0" smtClean="0"/>
              <a:t> 428 (</a:t>
            </a:r>
            <a:r>
              <a:rPr lang="hu-HU" u="sng" dirty="0" smtClean="0"/>
              <a:t>440</a:t>
            </a:r>
            <a:r>
              <a:rPr lang="hu-HU" dirty="0" smtClean="0"/>
              <a:t>)</a:t>
            </a:r>
            <a:endParaRPr lang="hu-HU" dirty="0"/>
          </a:p>
          <a:p>
            <a:endParaRPr lang="hu-HU" dirty="0"/>
          </a:p>
        </p:txBody>
      </p:sp>
      <p:sp>
        <p:nvSpPr>
          <p:cNvPr id="5" name="Tartalom helye 4"/>
          <p:cNvSpPr>
            <a:spLocks noGrp="1"/>
          </p:cNvSpPr>
          <p:nvPr>
            <p:ph sz="half" idx="2"/>
          </p:nvPr>
        </p:nvSpPr>
        <p:spPr>
          <a:xfrm>
            <a:off x="4648200" y="1196752"/>
            <a:ext cx="4038600" cy="4929411"/>
          </a:xfrm>
        </p:spPr>
        <p:txBody>
          <a:bodyPr>
            <a:normAutofit fontScale="85000" lnSpcReduction="20000"/>
          </a:bodyPr>
          <a:lstStyle/>
          <a:p>
            <a:r>
              <a:rPr lang="hu-HU" dirty="0"/>
              <a:t>gazdaság- és pénzügy-matematikai elemzés 465</a:t>
            </a:r>
          </a:p>
          <a:p>
            <a:r>
              <a:rPr lang="hu-HU" dirty="0"/>
              <a:t>gyógypedagógia 350</a:t>
            </a:r>
          </a:p>
          <a:p>
            <a:r>
              <a:rPr lang="hu-HU" dirty="0"/>
              <a:t>gyógyszerészeti </a:t>
            </a:r>
            <a:r>
              <a:rPr lang="hu-HU" dirty="0" smtClean="0"/>
              <a:t>385 </a:t>
            </a:r>
            <a:endParaRPr lang="hu-HU" dirty="0"/>
          </a:p>
          <a:p>
            <a:r>
              <a:rPr lang="hu-HU" dirty="0"/>
              <a:t>humánkineziológia 370</a:t>
            </a:r>
          </a:p>
          <a:p>
            <a:r>
              <a:rPr lang="hu-HU" dirty="0"/>
              <a:t>igazságügyi igazgatási 424</a:t>
            </a:r>
          </a:p>
          <a:p>
            <a:r>
              <a:rPr lang="hu-HU" dirty="0"/>
              <a:t>jogász 460</a:t>
            </a:r>
          </a:p>
          <a:p>
            <a:r>
              <a:rPr lang="hu-HU" dirty="0"/>
              <a:t>kereskedelem és marketing </a:t>
            </a:r>
            <a:r>
              <a:rPr lang="hu-HU" dirty="0" smtClean="0"/>
              <a:t> </a:t>
            </a:r>
            <a:r>
              <a:rPr lang="hu-HU" u="sng" dirty="0" smtClean="0"/>
              <a:t>428 (449)</a:t>
            </a:r>
            <a:endParaRPr lang="hu-HU" u="sng" dirty="0"/>
          </a:p>
          <a:p>
            <a:r>
              <a:rPr lang="hu-HU" dirty="0"/>
              <a:t>kommunikáció- és médiatudomány 455</a:t>
            </a:r>
          </a:p>
          <a:p>
            <a:r>
              <a:rPr lang="hu-HU" dirty="0"/>
              <a:t>közszolgálati 440</a:t>
            </a:r>
          </a:p>
          <a:p>
            <a:r>
              <a:rPr lang="hu-HU" dirty="0"/>
              <a:t>nemzetközi tanulmányok 465</a:t>
            </a:r>
          </a:p>
        </p:txBody>
      </p:sp>
    </p:spTree>
    <p:extLst>
      <p:ext uri="{BB962C8B-B14F-4D97-AF65-F5344CB8AC3E}">
        <p14:creationId xmlns:p14="http://schemas.microsoft.com/office/powerpoint/2010/main" val="5982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Egyéb szakokon ponthúzás</a:t>
            </a:r>
            <a:endParaRPr lang="hu-HU" dirty="0"/>
          </a:p>
        </p:txBody>
      </p:sp>
      <p:sp>
        <p:nvSpPr>
          <p:cNvPr id="3" name="Tartalom helye 2"/>
          <p:cNvSpPr>
            <a:spLocks noGrp="1"/>
          </p:cNvSpPr>
          <p:nvPr>
            <p:ph sz="half" idx="1"/>
          </p:nvPr>
        </p:nvSpPr>
        <p:spPr/>
        <p:txBody>
          <a:bodyPr/>
          <a:lstStyle/>
          <a:p>
            <a:r>
              <a:rPr lang="hu-HU" dirty="0" smtClean="0"/>
              <a:t>Kapacitáshúzó</a:t>
            </a:r>
          </a:p>
          <a:p>
            <a:pPr marL="0" indent="0">
              <a:buNone/>
            </a:pPr>
            <a:r>
              <a:rPr lang="hu-HU" dirty="0" smtClean="0"/>
              <a:t>algoritmus</a:t>
            </a:r>
          </a:p>
          <a:p>
            <a:r>
              <a:rPr lang="hu-HU" dirty="0" smtClean="0"/>
              <a:t>Július vége</a:t>
            </a:r>
          </a:p>
          <a:p>
            <a:r>
              <a:rPr lang="hu-HU" dirty="0" smtClean="0"/>
              <a:t>Augusztus:</a:t>
            </a:r>
          </a:p>
          <a:p>
            <a:pPr>
              <a:buNone/>
            </a:pPr>
            <a:r>
              <a:rPr lang="hu-HU" dirty="0" smtClean="0"/>
              <a:t>Pótfelvételi eljárás</a:t>
            </a:r>
            <a:endParaRPr lang="hu-HU" dirty="0"/>
          </a:p>
        </p:txBody>
      </p:sp>
      <p:sp>
        <p:nvSpPr>
          <p:cNvPr id="4" name="Tartalom helye 3"/>
          <p:cNvSpPr>
            <a:spLocks noGrp="1"/>
          </p:cNvSpPr>
          <p:nvPr>
            <p:ph sz="half" idx="2"/>
          </p:nvPr>
        </p:nvSpPr>
        <p:spPr/>
        <p:txBody>
          <a:bodyPr/>
          <a:lstStyle/>
          <a:p>
            <a:endParaRPr lang="hu-HU"/>
          </a:p>
        </p:txBody>
      </p:sp>
      <p:pic>
        <p:nvPicPr>
          <p:cNvPr id="19458" name="Picture 2" descr="https://scontent.ftsr1-1.fna.fbcdn.net/hphotos-xtl1/v/t1.0-9/12805828_1723599944522711_6800203511667936293_n.jpg?oh=f57013df34050bcca99550a54b682024&amp;oe=577B35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5896" y="1628800"/>
            <a:ext cx="4956042" cy="3717032"/>
          </a:xfrm>
          <a:prstGeom prst="rect">
            <a:avLst/>
          </a:prstGeom>
          <a:noFill/>
        </p:spPr>
      </p:pic>
    </p:spTree>
    <p:extLst>
      <p:ext uri="{BB962C8B-B14F-4D97-AF65-F5344CB8AC3E}">
        <p14:creationId xmlns:p14="http://schemas.microsoft.com/office/powerpoint/2010/main" val="2289678261"/>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éni 1. sém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5805</TotalTime>
  <Words>1565</Words>
  <Application>Microsoft Office PowerPoint</Application>
  <PresentationFormat>Diavetítés a képernyőre (4:3 oldalarány)</PresentationFormat>
  <Paragraphs>283</Paragraphs>
  <Slides>46</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46</vt:i4>
      </vt:variant>
    </vt:vector>
  </HeadingPairs>
  <TitlesOfParts>
    <vt:vector size="52" baseType="lpstr">
      <vt:lpstr>Arial</vt:lpstr>
      <vt:lpstr>Book Antiqua</vt:lpstr>
      <vt:lpstr>Calibri</vt:lpstr>
      <vt:lpstr>Times New Roman</vt:lpstr>
      <vt:lpstr>Wingdings</vt:lpstr>
      <vt:lpstr>Office-téma</vt:lpstr>
      <vt:lpstr>Faktválasztás</vt:lpstr>
      <vt:lpstr>Folyamatosan változó jogszabályok </vt:lpstr>
      <vt:lpstr>A döntést a felsőoktatás felől közelítsük!</vt:lpstr>
      <vt:lpstr>A döntés pénz kérdése is: államilag támogatott és költségtérítéses képzési formák</vt:lpstr>
      <vt:lpstr>PowerPoint bemutató</vt:lpstr>
      <vt:lpstr>Költségtérítés nagyságrendje félévenként</vt:lpstr>
      <vt:lpstr>PowerPoint bemutató</vt:lpstr>
      <vt:lpstr>Központi ponthatár 41 szakon!</vt:lpstr>
      <vt:lpstr>Egyéb szakokon ponthúzás</vt:lpstr>
      <vt:lpstr>PowerPoint bemutató</vt:lpstr>
      <vt:lpstr>Pontszámítási rendszer</vt:lpstr>
      <vt:lpstr>Természettudományos tantárgy a tanulmányi pontokban</vt:lpstr>
      <vt:lpstr>Felvételi pontszámítás</vt:lpstr>
      <vt:lpstr> 2020</vt:lpstr>
      <vt:lpstr>Többletpontok változása</vt:lpstr>
      <vt:lpstr>A „második” emelt szint problémája</vt:lpstr>
      <vt:lpstr>Agrár képzési terület</vt:lpstr>
      <vt:lpstr>Agrár képzési terület</vt:lpstr>
      <vt:lpstr>Jár-e többletpont ha…</vt:lpstr>
      <vt:lpstr>És/vagy</vt:lpstr>
      <vt:lpstr>Nyelvvizsgák kérdése</vt:lpstr>
      <vt:lpstr>EMMI állásfoglalások 1.</vt:lpstr>
      <vt:lpstr>EMMI állásfoglalások 2</vt:lpstr>
      <vt:lpstr>EMMI állásfoglalások 3.</vt:lpstr>
      <vt:lpstr>Amire még figyelni kell</vt:lpstr>
      <vt:lpstr>Emelt szintű- vagy középszintű érettségi?</vt:lpstr>
      <vt:lpstr>Az érettségi vizsga értékelése : a százalék a fontosabb!!</vt:lpstr>
      <vt:lpstr>PowerPoint bemutató</vt:lpstr>
      <vt:lpstr>Belső szabályaink</vt:lpstr>
      <vt:lpstr>A,C, D osztályok</vt:lpstr>
      <vt:lpstr>B osztály</vt:lpstr>
      <vt:lpstr>Tervezett faktok</vt:lpstr>
      <vt:lpstr>A társadalomismeretről</vt:lpstr>
      <vt:lpstr>Fontos tudnivalók</vt:lpstr>
      <vt:lpstr>Döntési lépések</vt:lpstr>
      <vt:lpstr>2. Szakleírások tanulmányozása</vt:lpstr>
      <vt:lpstr>3.Érettségi tárgyak választása a Közlemény alapján- egy vagy két emelt ?</vt:lpstr>
      <vt:lpstr>Egy példa</vt:lpstr>
      <vt:lpstr>PowerPoint bemutató</vt:lpstr>
      <vt:lpstr>4. lépés</vt:lpstr>
      <vt:lpstr>Hasznos linkek</vt:lpstr>
      <vt:lpstr>Felvi.hu</vt:lpstr>
      <vt:lpstr>Educatio kiállítás 2020. január</vt:lpstr>
      <vt:lpstr>PowerPoint bemutató</vt:lpstr>
      <vt:lpstr>PowerPoint bemutató</vt:lpstr>
      <vt:lpstr>Megfontolt és sikeres döntést kívánunk!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Emelt vagy közép?</dc:title>
  <dc:creator>Ibolya</dc:creator>
  <cp:lastModifiedBy>admin</cp:lastModifiedBy>
  <cp:revision>206</cp:revision>
  <dcterms:created xsi:type="dcterms:W3CDTF">2014-04-05T13:35:40Z</dcterms:created>
  <dcterms:modified xsi:type="dcterms:W3CDTF">2019-04-04T06:12:21Z</dcterms:modified>
</cp:coreProperties>
</file>