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62" r:id="rId3"/>
    <p:sldId id="311" r:id="rId4"/>
    <p:sldId id="312" r:id="rId5"/>
    <p:sldId id="313" r:id="rId6"/>
    <p:sldId id="314" r:id="rId7"/>
    <p:sldId id="324" r:id="rId8"/>
    <p:sldId id="315" r:id="rId9"/>
    <p:sldId id="316" r:id="rId10"/>
    <p:sldId id="296" r:id="rId11"/>
    <p:sldId id="318" r:id="rId12"/>
    <p:sldId id="320" r:id="rId13"/>
    <p:sldId id="319" r:id="rId14"/>
    <p:sldId id="321" r:id="rId15"/>
    <p:sldId id="323" r:id="rId16"/>
    <p:sldId id="325" r:id="rId17"/>
    <p:sldId id="326" r:id="rId18"/>
    <p:sldId id="327" r:id="rId19"/>
    <p:sldId id="342" r:id="rId20"/>
    <p:sldId id="336" r:id="rId21"/>
    <p:sldId id="337" r:id="rId22"/>
    <p:sldId id="343" r:id="rId23"/>
    <p:sldId id="333" r:id="rId24"/>
    <p:sldId id="341" r:id="rId25"/>
    <p:sldId id="276" r:id="rId26"/>
    <p:sldId id="286" r:id="rId27"/>
    <p:sldId id="287" r:id="rId28"/>
    <p:sldId id="289" r:id="rId29"/>
    <p:sldId id="294" r:id="rId30"/>
    <p:sldId id="280" r:id="rId31"/>
    <p:sldId id="330" r:id="rId32"/>
    <p:sldId id="334" r:id="rId33"/>
    <p:sldId id="338" r:id="rId34"/>
    <p:sldId id="339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12DEE-7019-4386-AAF4-026F90DD1D03}" type="datetimeFigureOut">
              <a:rPr lang="hu-HU" smtClean="0"/>
              <a:pPr/>
              <a:t>2018.04.11.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A0B2C-5FE2-4933-AF85-124D546DA3F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80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4/11/2018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jt.hu/cgi_bin/njt_doc.cgi?docid=158003.351973#foot90" TargetMode="External"/><Relationship Id="rId2" Type="http://schemas.openxmlformats.org/officeDocument/2006/relationships/hyperlink" Target="http://njt.hu/cgi_bin/njt_doc.cgi?docid=158003.351973#foot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line.hu/nyelvtanulas/2018/4/3/felveteli_kotelezo_nyelvvizsga_Palkovics_CRUVN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z.hu/" TargetMode="External"/><Relationship Id="rId2" Type="http://schemas.openxmlformats.org/officeDocument/2006/relationships/hyperlink" Target="http://www.felvi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kf.hu/tovabbtanulasikisoko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4000" dirty="0" err="1" smtClean="0">
                <a:latin typeface="+mn-lt"/>
              </a:rPr>
              <a:t>Faktválasztás</a:t>
            </a:r>
            <a:endParaRPr lang="hu-HU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Tájékoztató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értekezlet </a:t>
            </a:r>
          </a:p>
          <a:p>
            <a:pPr marL="0" indent="0">
              <a:buNone/>
            </a:pPr>
            <a:r>
              <a:rPr lang="hu-HU" dirty="0" smtClean="0"/>
              <a:t> 2018.</a:t>
            </a:r>
          </a:p>
          <a:p>
            <a:pPr marL="0" indent="0">
              <a:buNone/>
            </a:pPr>
            <a:r>
              <a:rPr lang="hu-HU" dirty="0" smtClean="0"/>
              <a:t> április 10.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5" name="Picture 2" descr="http://igyirnankmi.hvg.hu/upload/2013/05/kerdojel-pir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1852464" cy="18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43" y="1600361"/>
            <a:ext cx="5628117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71" y="476672"/>
            <a:ext cx="8989438" cy="55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47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2020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hu-HU" dirty="0" smtClean="0"/>
              <a:t>A tanulmányi és érettségi pontok számítása marad</a:t>
            </a:r>
          </a:p>
          <a:p>
            <a:r>
              <a:rPr lang="hu-HU" dirty="0" smtClean="0"/>
              <a:t>Az érettségi pontok kétszerezésének a lehetősége is marad</a:t>
            </a:r>
          </a:p>
          <a:p>
            <a:endParaRPr lang="hu-HU" dirty="0"/>
          </a:p>
        </p:txBody>
      </p:sp>
      <p:pic>
        <p:nvPicPr>
          <p:cNvPr id="6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56992"/>
            <a:ext cx="7102672" cy="3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3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Többletpontok változása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55000" lnSpcReduction="20000"/>
          </a:bodyPr>
          <a:lstStyle/>
          <a:p>
            <a:r>
              <a:rPr lang="hu-HU" sz="3400" b="1" dirty="0"/>
              <a:t>19. §</a:t>
            </a:r>
            <a:r>
              <a:rPr lang="hu-HU" sz="3400" dirty="0"/>
              <a:t> (1)</a:t>
            </a:r>
            <a:r>
              <a:rPr lang="hu-HU" sz="3400" u="sng" baseline="30000" dirty="0">
                <a:hlinkClick r:id="rId2"/>
              </a:rPr>
              <a:t>88</a:t>
            </a:r>
            <a:r>
              <a:rPr lang="hu-HU" sz="3400" dirty="0"/>
              <a:t> Amennyiben a jelentkező érettségi pontjait az emelt szinten teljesített vizsga alapján számítják, a jelentkező az emelt szinten teljesített legalább 45 százalékos eredményű </a:t>
            </a:r>
            <a:r>
              <a:rPr lang="hu-HU" sz="3400" b="1" dirty="0"/>
              <a:t>második </a:t>
            </a:r>
            <a:r>
              <a:rPr lang="hu-HU" sz="3400" dirty="0"/>
              <a:t>érettségi vizsgáért érettségi többletpontra jogosult</a:t>
            </a:r>
            <a:r>
              <a:rPr lang="hu-HU" sz="3400" dirty="0" smtClean="0"/>
              <a:t>.</a:t>
            </a:r>
          </a:p>
          <a:p>
            <a:pPr marL="0" indent="0">
              <a:buNone/>
            </a:pPr>
            <a:endParaRPr lang="hu-HU" sz="3400" dirty="0"/>
          </a:p>
          <a:p>
            <a:r>
              <a:rPr lang="hu-HU" sz="3400" b="1" dirty="0" smtClean="0"/>
              <a:t>20</a:t>
            </a:r>
            <a:r>
              <a:rPr lang="hu-HU" sz="3400" b="1" dirty="0"/>
              <a:t>. §</a:t>
            </a:r>
            <a:r>
              <a:rPr lang="hu-HU" sz="3400" dirty="0"/>
              <a:t> (1)</a:t>
            </a:r>
            <a:r>
              <a:rPr lang="hu-HU" sz="3400" u="sng" baseline="30000" dirty="0">
                <a:hlinkClick r:id="rId3"/>
              </a:rPr>
              <a:t>90</a:t>
            </a:r>
            <a:r>
              <a:rPr lang="hu-HU" sz="3400" dirty="0"/>
              <a:t> A jelentkező </a:t>
            </a:r>
            <a:r>
              <a:rPr lang="hu-HU" sz="3400" b="1" dirty="0"/>
              <a:t>a felvételi követelményen felül </a:t>
            </a:r>
            <a:r>
              <a:rPr lang="hu-HU" sz="3400" dirty="0"/>
              <a:t>teljesített, államilag elismert vagy azzal egyenértékű, magyartól eltérő idegen nyelvből tett nyelvvizsgáért nyelvenként</a:t>
            </a:r>
          </a:p>
          <a:p>
            <a:r>
              <a:rPr lang="hu-HU" sz="3400" i="1" dirty="0"/>
              <a:t>a)</a:t>
            </a:r>
            <a:r>
              <a:rPr lang="hu-HU" sz="3400" dirty="0"/>
              <a:t> középfokú (B2) komplex típusú nyelvvizsga esetén 28 többletpontra vagy</a:t>
            </a:r>
          </a:p>
          <a:p>
            <a:r>
              <a:rPr lang="hu-HU" sz="3400" i="1" dirty="0"/>
              <a:t>b)</a:t>
            </a:r>
            <a:r>
              <a:rPr lang="hu-HU" sz="3400" dirty="0"/>
              <a:t> felsőfokú (C1) komplex típusú nyelvvizsga esetén 40 többletpontra</a:t>
            </a:r>
          </a:p>
          <a:p>
            <a:pPr marL="0" indent="0">
              <a:buNone/>
            </a:pPr>
            <a:r>
              <a:rPr lang="hu-HU" sz="3400" dirty="0" smtClean="0"/>
              <a:t>     jogosult.</a:t>
            </a:r>
          </a:p>
          <a:p>
            <a:pPr marL="0" indent="0">
              <a:buNone/>
            </a:pPr>
            <a:endParaRPr lang="hu-HU" sz="3400" dirty="0" smtClean="0"/>
          </a:p>
          <a:p>
            <a:pPr marL="0" indent="0">
              <a:buNone/>
            </a:pPr>
            <a:r>
              <a:rPr lang="hu-HU" sz="6400" dirty="0" smtClean="0"/>
              <a:t>Hogyan változnak a ponthatárok</a:t>
            </a:r>
            <a:r>
              <a:rPr lang="hu-HU" sz="6400" dirty="0" smtClean="0"/>
              <a:t>???</a:t>
            </a:r>
          </a:p>
          <a:p>
            <a:pPr marL="0" indent="0">
              <a:buNone/>
            </a:pPr>
            <a:endParaRPr lang="hu-HU" sz="6400" dirty="0" smtClean="0"/>
          </a:p>
          <a:p>
            <a:pPr marL="0" indent="0">
              <a:buNone/>
            </a:pPr>
            <a:r>
              <a:rPr lang="hu-HU" dirty="0" smtClean="0">
                <a:hlinkClick r:id="rId4"/>
              </a:rPr>
              <a:t>http://eduline.hu/nyelvtanulas/2018/4/3/felveteli_kotelezo_nyelvvizsga_Palkovics_CRUVN5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                     (</a:t>
            </a:r>
            <a:r>
              <a:rPr lang="hu-HU" dirty="0"/>
              <a:t>http://njt.hu/cgi_bin/njt_doc.cgi?docid=158003.351973</a:t>
            </a:r>
          </a:p>
        </p:txBody>
      </p:sp>
    </p:spTree>
    <p:extLst>
      <p:ext uri="{BB962C8B-B14F-4D97-AF65-F5344CB8AC3E}">
        <p14:creationId xmlns:p14="http://schemas.microsoft.com/office/powerpoint/2010/main" val="4073235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283968" y="5661248"/>
            <a:ext cx="4402832" cy="936104"/>
          </a:xfrm>
        </p:spPr>
        <p:txBody>
          <a:bodyPr>
            <a:normAutofit/>
          </a:bodyPr>
          <a:lstStyle/>
          <a:p>
            <a:r>
              <a:rPr lang="hu-HU" sz="2000" dirty="0" smtClean="0"/>
              <a:t>(A magyar oktatás indikátorai)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352056"/>
            <a:ext cx="866206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169"/>
          <a:stretch/>
        </p:blipFill>
        <p:spPr>
          <a:xfrm>
            <a:off x="251521" y="274637"/>
            <a:ext cx="8724662" cy="66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9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>Emelt szintű- vagy középszintű érettségi</a:t>
            </a:r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146821"/>
            <a:ext cx="7488832" cy="55529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47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92088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hu-HU" sz="3600" dirty="0">
                <a:solidFill>
                  <a:schemeClr val="tx1"/>
                </a:solidFill>
                <a:latin typeface="Calibri" pitchFamily="34" charset="0"/>
              </a:rPr>
              <a:t>Az érettségi vizsga </a:t>
            </a:r>
            <a:r>
              <a:rPr lang="hu-HU" sz="3600" dirty="0" smtClean="0">
                <a:solidFill>
                  <a:schemeClr val="tx1"/>
                </a:solidFill>
                <a:latin typeface="Calibri" pitchFamily="34" charset="0"/>
              </a:rPr>
              <a:t>értékelése : a százalék a fontosabb!!</a:t>
            </a:r>
            <a:endParaRPr lang="hu-HU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60052" name="Group 308"/>
          <p:cNvGraphicFramePr>
            <a:graphicFrameLocks noGrp="1"/>
          </p:cNvGraphicFramePr>
          <p:nvPr>
            <p:ph idx="1"/>
            <p:extLst/>
          </p:nvPr>
        </p:nvGraphicFramePr>
        <p:xfrm>
          <a:off x="303215" y="1481139"/>
          <a:ext cx="8383587" cy="2539147"/>
        </p:xfrm>
        <a:graphic>
          <a:graphicData uri="http://schemas.openxmlformats.org/drawingml/2006/table">
            <a:tbl>
              <a:tblPr/>
              <a:tblGrid>
                <a:gridCol w="3004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6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1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8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Középszint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128811" marR="128811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osztályzat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Emelt szint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80-100%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60-100%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60-79%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47-59%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40-59%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33-46%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-39%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-32%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0-24%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0-24%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</a:endParaRPr>
                    </a:p>
                  </a:txBody>
                  <a:tcPr marL="128811" marR="12881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438150" y="3986026"/>
            <a:ext cx="680878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tabLst>
                <a:tab pos="1074738" algn="l"/>
              </a:tabLst>
            </a:pPr>
            <a:endParaRPr lang="hu-HU" sz="2000" b="1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tabLst>
                <a:tab pos="1074738" algn="l"/>
              </a:tabLst>
            </a:pPr>
            <a:r>
              <a:rPr lang="hu-HU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- mindkét szinten tantárgyanként történik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tabLst>
                <a:tab pos="1074738" algn="l"/>
              </a:tabLst>
            </a:pPr>
            <a:r>
              <a:rPr lang="hu-HU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- a vizsgaeredményt %-ban fejezik ki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tabLst>
                <a:tab pos="1074738" algn="l"/>
              </a:tabLst>
            </a:pPr>
            <a:r>
              <a:rPr lang="hu-HU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- </a:t>
            </a:r>
            <a:r>
              <a:rPr lang="hu-HU" sz="24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minden vizsgarészen minimum 12% teljesítendő</a:t>
            </a: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448796" y="5733256"/>
            <a:ext cx="84436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tabLst>
                <a:tab pos="1160463" algn="l"/>
              </a:tabLst>
            </a:pPr>
            <a:r>
              <a:rPr lang="hu-HU" sz="2000" b="1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Az elégséges </a:t>
            </a:r>
            <a:r>
              <a:rPr lang="hu-HU" sz="2000" b="1" dirty="0" smtClean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(2) alsó </a:t>
            </a:r>
            <a:r>
              <a:rPr lang="hu-HU" sz="2000" b="1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határa az elérhető </a:t>
            </a:r>
            <a:r>
              <a:rPr lang="hu-HU" sz="2000" b="1" dirty="0" smtClean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teljes </a:t>
            </a:r>
            <a:r>
              <a:rPr lang="hu-HU" sz="2000" b="1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pontszám  </a:t>
            </a:r>
            <a:r>
              <a:rPr lang="hu-HU" sz="2800" b="1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25</a:t>
            </a:r>
            <a:r>
              <a:rPr lang="hu-HU" sz="2000" b="1" dirty="0">
                <a:solidFill>
                  <a:prstClr val="black"/>
                </a:solidFill>
                <a:latin typeface="Book Antiqua" pitchFamily="18" charset="0"/>
                <a:cs typeface="Arial" charset="0"/>
              </a:rPr>
              <a:t>%-a.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tabLst>
                <a:tab pos="1160463" algn="l"/>
              </a:tabLst>
            </a:pPr>
            <a:endParaRPr lang="hu-HU" sz="2000" b="1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195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160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160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0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6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6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6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  <p:bldP spid="15974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429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Belső szabályaink</a:t>
            </a:r>
            <a:endParaRPr lang="hu-HU" sz="3600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Két emelt szintű képzést lehet választani (</a:t>
            </a:r>
            <a:r>
              <a:rPr lang="hu-HU" b="1" dirty="0" err="1" smtClean="0"/>
              <a:t>kiv.E</a:t>
            </a:r>
            <a:r>
              <a:rPr lang="hu-HU" b="1" dirty="0" smtClean="0"/>
              <a:t>)</a:t>
            </a:r>
          </a:p>
          <a:p>
            <a:r>
              <a:rPr lang="hu-HU" dirty="0" smtClean="0"/>
              <a:t>Egy választása </a:t>
            </a:r>
            <a:r>
              <a:rPr lang="hu-HU" dirty="0" smtClean="0">
                <a:solidFill>
                  <a:srgbClr val="FF0000"/>
                </a:solidFill>
              </a:rPr>
              <a:t>kötelező</a:t>
            </a:r>
            <a:r>
              <a:rPr lang="hu-HU" dirty="0" smtClean="0"/>
              <a:t>!</a:t>
            </a:r>
          </a:p>
          <a:p>
            <a:r>
              <a:rPr lang="hu-HU" dirty="0" smtClean="0"/>
              <a:t>Minden tárgyból többlet órát jelent:</a:t>
            </a:r>
          </a:p>
          <a:p>
            <a:pPr>
              <a:buNone/>
            </a:pPr>
            <a:r>
              <a:rPr lang="hu-HU" dirty="0" smtClean="0"/>
              <a:t>-11. évfolyamon 2 óra (kémia,biológia 3)</a:t>
            </a:r>
          </a:p>
          <a:p>
            <a:pPr>
              <a:buFontTx/>
              <a:buChar char="-"/>
            </a:pPr>
            <a:r>
              <a:rPr lang="hu-HU" dirty="0" smtClean="0"/>
              <a:t>12. évfolyamon 3 óra (társadalomismeret 2, kémia 4)</a:t>
            </a:r>
          </a:p>
          <a:p>
            <a:r>
              <a:rPr lang="hu-HU" dirty="0" smtClean="0"/>
              <a:t>Matematikából nagy </a:t>
            </a:r>
            <a:r>
              <a:rPr lang="hu-HU" dirty="0" err="1" smtClean="0"/>
              <a:t>faktot</a:t>
            </a:r>
            <a:r>
              <a:rPr lang="hu-HU" dirty="0" smtClean="0"/>
              <a:t> szervezünk</a:t>
            </a:r>
          </a:p>
          <a:p>
            <a:r>
              <a:rPr lang="hu-HU" dirty="0" smtClean="0"/>
              <a:t>10 fő alatt csoport nem indítható!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141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Folyamatosan változó jogszabályi háttér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i="1" dirty="0" smtClean="0"/>
              <a:t>2011. évi CCIV. évi törvény A nemzeti felsőoktatásról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b="1" dirty="0" smtClean="0"/>
              <a:t>423/2012. (</a:t>
            </a:r>
            <a:r>
              <a:rPr lang="hu-HU" dirty="0" smtClean="0"/>
              <a:t>XII. 29.) Korm. rendelet </a:t>
            </a:r>
            <a:r>
              <a:rPr lang="hu-HU" i="1" dirty="0" smtClean="0"/>
              <a:t>a felsőoktatási felvételi eljárásról</a:t>
            </a:r>
          </a:p>
          <a:p>
            <a:r>
              <a:rPr lang="hu-HU" dirty="0" smtClean="0"/>
              <a:t>100/1997. (VI. 13.) Korm. Rendelet az érettségi vizsga vizsgaszabályzatának kiadásáról</a:t>
            </a:r>
          </a:p>
          <a:p>
            <a:r>
              <a:rPr lang="hu-HU" dirty="0" smtClean="0"/>
              <a:t>Pedagógiai Program</a:t>
            </a:r>
          </a:p>
          <a:p>
            <a:r>
              <a:rPr lang="hu-HU" dirty="0" smtClean="0"/>
              <a:t>Házirend</a:t>
            </a:r>
          </a:p>
          <a:p>
            <a:pPr>
              <a:buNone/>
            </a:pPr>
            <a:endParaRPr lang="hu-HU" b="1" dirty="0" smtClean="0"/>
          </a:p>
          <a:p>
            <a:endParaRPr lang="hu-HU" dirty="0"/>
          </a:p>
        </p:txBody>
      </p:sp>
      <p:pic>
        <p:nvPicPr>
          <p:cNvPr id="4" name="Picture 2" descr="https://encrypted-tbn1.gstatic.com/images?q=tbn:ANd9GcQ5TyvN74kvG_Us2UjGo96NAvq4MaP9x3otNQPNBE37BsDmnVTI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25144"/>
            <a:ext cx="21336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3586410"/>
          </a:xfrm>
        </p:spPr>
        <p:txBody>
          <a:bodyPr/>
          <a:lstStyle/>
          <a:p>
            <a:r>
              <a:rPr lang="hu-HU" dirty="0" smtClean="0"/>
              <a:t>A, B,C, D osztályok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19206"/>
            <a:ext cx="5760640" cy="676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58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2191597" cy="2232248"/>
          </a:xfrm>
        </p:spPr>
        <p:txBody>
          <a:bodyPr/>
          <a:lstStyle/>
          <a:p>
            <a:r>
              <a:rPr lang="hu-HU" dirty="0" smtClean="0"/>
              <a:t>E osztály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797" y="620688"/>
            <a:ext cx="6480720" cy="56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Emelt</a:t>
            </a:r>
            <a:r>
              <a:rPr lang="hu-HU" dirty="0" smtClean="0"/>
              <a:t> vagy közép szintű felkészítés?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b="1" dirty="0" smtClean="0"/>
              <a:t>Emelt:</a:t>
            </a:r>
          </a:p>
          <a:p>
            <a:pPr>
              <a:lnSpc>
                <a:spcPct val="90000"/>
              </a:lnSpc>
            </a:pPr>
            <a:r>
              <a:rPr lang="hu-HU" b="1" dirty="0" smtClean="0"/>
              <a:t>IGEN</a:t>
            </a:r>
            <a:r>
              <a:rPr lang="hu-HU" dirty="0" smtClean="0"/>
              <a:t>, ha az egyetem előírja</a:t>
            </a:r>
          </a:p>
          <a:p>
            <a:pPr>
              <a:lnSpc>
                <a:spcPct val="90000"/>
              </a:lnSpc>
            </a:pPr>
            <a:r>
              <a:rPr lang="hu-HU" b="1" dirty="0" smtClean="0"/>
              <a:t>IGEN</a:t>
            </a:r>
            <a:r>
              <a:rPr lang="hu-HU" dirty="0" smtClean="0"/>
              <a:t>, ha  a 41 kurrens szak egyike a cél</a:t>
            </a:r>
          </a:p>
          <a:p>
            <a:pPr>
              <a:lnSpc>
                <a:spcPct val="90000"/>
              </a:lnSpc>
            </a:pPr>
            <a:r>
              <a:rPr lang="hu-HU" b="1" dirty="0" smtClean="0"/>
              <a:t>IGEN</a:t>
            </a:r>
            <a:r>
              <a:rPr lang="hu-HU" dirty="0" smtClean="0"/>
              <a:t>, ha a pályairányt meghatározó tantárgyból megalapozottabb tudást szeretne;</a:t>
            </a:r>
          </a:p>
          <a:p>
            <a:pPr>
              <a:lnSpc>
                <a:spcPct val="90000"/>
              </a:lnSpc>
            </a:pPr>
            <a:r>
              <a:rPr lang="hu-HU" b="1" dirty="0" smtClean="0"/>
              <a:t>IGEN</a:t>
            </a:r>
            <a:r>
              <a:rPr lang="hu-HU" dirty="0" smtClean="0"/>
              <a:t>, ha nemcsak bejutni szeretne az egyetemre, hanem benn is maradni</a:t>
            </a:r>
          </a:p>
          <a:p>
            <a:pPr>
              <a:lnSpc>
                <a:spcPct val="90000"/>
              </a:lnSpc>
            </a:pPr>
            <a:r>
              <a:rPr lang="hu-HU" b="1" dirty="0" smtClean="0"/>
              <a:t>IGEN</a:t>
            </a:r>
            <a:r>
              <a:rPr lang="hu-HU" dirty="0" smtClean="0"/>
              <a:t>...</a:t>
            </a:r>
          </a:p>
          <a:p>
            <a:pPr>
              <a:lnSpc>
                <a:spcPct val="90000"/>
              </a:lnSpc>
              <a:buNone/>
            </a:pPr>
            <a:r>
              <a:rPr lang="hu-HU" dirty="0" smtClean="0"/>
              <a:t>       csak akkor, ha valóban tanulni szeretne.</a:t>
            </a:r>
          </a:p>
          <a:p>
            <a:pPr>
              <a:lnSpc>
                <a:spcPct val="90000"/>
              </a:lnSpc>
              <a:buNone/>
            </a:pPr>
            <a:endParaRPr lang="hu-HU" dirty="0" smtClean="0"/>
          </a:p>
          <a:p>
            <a:pPr>
              <a:lnSpc>
                <a:spcPct val="90000"/>
              </a:lnSpc>
              <a:buNone/>
            </a:pPr>
            <a:r>
              <a:rPr lang="hu-HU" dirty="0" smtClean="0"/>
              <a:t> </a:t>
            </a:r>
            <a:r>
              <a:rPr lang="hu-HU" dirty="0"/>
              <a:t>A</a:t>
            </a:r>
            <a:r>
              <a:rPr lang="hu-HU" dirty="0" smtClean="0"/>
              <a:t>z emelt szintű érettséginek </a:t>
            </a:r>
            <a:r>
              <a:rPr lang="hu-HU" b="1" dirty="0" smtClean="0"/>
              <a:t>nem</a:t>
            </a:r>
            <a:r>
              <a:rPr lang="hu-HU" dirty="0" smtClean="0"/>
              <a:t> feltétele az emelt képzés!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7122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Előzetes felmérés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70" r="1"/>
          <a:stretch/>
        </p:blipFill>
        <p:spPr>
          <a:xfrm>
            <a:off x="453161" y="1417638"/>
            <a:ext cx="8646471" cy="48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82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társodalomismeretről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Kinek ajánljuk?</a:t>
            </a:r>
          </a:p>
          <a:p>
            <a:r>
              <a:rPr lang="hu-HU" dirty="0" smtClean="0"/>
              <a:t>Az érettségi pontok optimalizálása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4501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Fontos tudnivalók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Autofit/>
          </a:bodyPr>
          <a:lstStyle/>
          <a:p>
            <a:r>
              <a:rPr lang="hu-HU" sz="2800" dirty="0" smtClean="0"/>
              <a:t>A számonkérés, mulasztás szempontjából a felvett </a:t>
            </a:r>
            <a:r>
              <a:rPr lang="hu-HU" sz="2800" dirty="0" err="1" smtClean="0"/>
              <a:t>fakt</a:t>
            </a:r>
            <a:r>
              <a:rPr lang="hu-HU" sz="2800" dirty="0" smtClean="0"/>
              <a:t> kötelezőnek minősül!</a:t>
            </a:r>
          </a:p>
          <a:p>
            <a:pPr marL="0" indent="0">
              <a:buNone/>
            </a:pPr>
            <a:endParaRPr lang="hu-HU" sz="2800" dirty="0" smtClean="0"/>
          </a:p>
          <a:p>
            <a:pPr lvl="0"/>
            <a:r>
              <a:rPr lang="hu-HU" sz="2800" dirty="0"/>
              <a:t>A jelentkezés két évre szól! </a:t>
            </a:r>
            <a:endParaRPr lang="hu-HU" sz="2800" dirty="0" smtClean="0"/>
          </a:p>
          <a:p>
            <a:pPr marL="0" lvl="0" indent="0">
              <a:buNone/>
            </a:pPr>
            <a:endParaRPr lang="hu-HU" sz="2800" dirty="0"/>
          </a:p>
          <a:p>
            <a:r>
              <a:rPr lang="hu-HU" sz="2800" dirty="0"/>
              <a:t>M</a:t>
            </a:r>
            <a:r>
              <a:rPr lang="hu-HU" sz="2800" dirty="0" smtClean="0"/>
              <a:t>ódosítási, </a:t>
            </a:r>
            <a:r>
              <a:rPr lang="hu-HU" sz="2800" b="1" dirty="0" smtClean="0"/>
              <a:t>leadási lehetőség csak 2018. október 31-ig van.</a:t>
            </a:r>
          </a:p>
          <a:p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Döntési lépések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1. Szakirány választása: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5855448" cy="485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029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Szakleírások tanulmányozása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6" y="1290638"/>
            <a:ext cx="7896543" cy="530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536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3.Érettségi tárgyak választása: egy vagy két emelt ?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9507" y="1484784"/>
            <a:ext cx="8626103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9550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lépés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emelt szintű tantárgy kiválasztása</a:t>
            </a:r>
          </a:p>
          <a:p>
            <a:r>
              <a:rPr lang="hu-HU" dirty="0" smtClean="0"/>
              <a:t>Két tárgy választása komolyabb megfontolást igényel</a:t>
            </a:r>
          </a:p>
          <a:p>
            <a:r>
              <a:rPr lang="hu-HU" dirty="0" smtClean="0"/>
              <a:t>Május 10. </a:t>
            </a:r>
            <a:r>
              <a:rPr lang="hu-HU" dirty="0" err="1" smtClean="0"/>
              <a:t>-jelentkezési</a:t>
            </a:r>
            <a:r>
              <a:rPr lang="hu-HU" dirty="0" smtClean="0"/>
              <a:t> lapok beadása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048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tx1"/>
                </a:solidFill>
              </a:rPr>
              <a:t>A döntést a felsőoktatás felől közelítsük!</a:t>
            </a:r>
            <a:endParaRPr lang="hu-HU" sz="36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600" dirty="0" smtClean="0"/>
              <a:t>Döntést befolyásoló objektív tényezők:</a:t>
            </a:r>
          </a:p>
          <a:p>
            <a:r>
              <a:rPr lang="hu-HU" sz="2600" dirty="0" smtClean="0"/>
              <a:t>Felsőoktatási intézmények kapacitása</a:t>
            </a:r>
          </a:p>
          <a:p>
            <a:r>
              <a:rPr lang="hu-HU" sz="2600" dirty="0" smtClean="0"/>
              <a:t>Felvételi ponthatárok</a:t>
            </a:r>
          </a:p>
          <a:p>
            <a:r>
              <a:rPr lang="hu-HU" sz="2600" dirty="0" smtClean="0"/>
              <a:t>Képzési költségek</a:t>
            </a:r>
          </a:p>
          <a:p>
            <a:r>
              <a:rPr lang="hu-HU" sz="2600" dirty="0" smtClean="0"/>
              <a:t>Szigorodó egyetemi követelmények</a:t>
            </a:r>
          </a:p>
          <a:p>
            <a:endParaRPr lang="hu-HU" sz="2600" dirty="0"/>
          </a:p>
          <a:p>
            <a:pPr>
              <a:buNone/>
            </a:pPr>
            <a:endParaRPr lang="hu-HU" sz="2600" dirty="0" smtClean="0"/>
          </a:p>
          <a:p>
            <a:pPr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sz="2600" dirty="0" smtClean="0"/>
              <a:t>2020-tól csak nyelvvizsgával és 1 emelt érettségivel lehet az alapszakokra  bejutni</a:t>
            </a:r>
          </a:p>
          <a:p>
            <a:r>
              <a:rPr lang="hu-HU" sz="2600" dirty="0" smtClean="0"/>
              <a:t>Alkalmassági, gyakorlati vizsgák</a:t>
            </a:r>
          </a:p>
          <a:p>
            <a:r>
              <a:rPr lang="hu-HU" sz="2600" dirty="0" smtClean="0"/>
              <a:t>(</a:t>
            </a:r>
            <a:r>
              <a:rPr lang="hu-HU" sz="2600" dirty="0"/>
              <a:t>Visszatér az egyetemi saját szóbeli</a:t>
            </a:r>
            <a:r>
              <a:rPr lang="hu-HU" sz="2600" dirty="0" smtClean="0"/>
              <a:t>?)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67734"/>
              </p:ext>
            </p:extLst>
          </p:nvPr>
        </p:nvGraphicFramePr>
        <p:xfrm>
          <a:off x="1835696" y="3067406"/>
          <a:ext cx="5544616" cy="1288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3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676">
                <a:tc>
                  <a:txBody>
                    <a:bodyPr/>
                    <a:lstStyle/>
                    <a:p>
                      <a:r>
                        <a:rPr lang="hu-HU" dirty="0" smtClean="0"/>
                        <a:t>Tanév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Minimum ponthatárok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674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2014/15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280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674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2016/17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300 helyett</a:t>
                      </a:r>
                      <a:r>
                        <a:rPr lang="hu-HU" sz="2400" b="1" dirty="0" smtClean="0"/>
                        <a:t>: 280</a:t>
                      </a:r>
                      <a:endParaRPr lang="hu-H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Hasznos linkek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hu-HU" dirty="0" err="1" smtClean="0">
                <a:hlinkClick r:id="rId2"/>
              </a:rPr>
              <a:t>www.felvi.hu</a:t>
            </a:r>
            <a:endParaRPr lang="hu-HU" dirty="0" smtClean="0"/>
          </a:p>
          <a:p>
            <a:pPr lvl="1"/>
            <a:r>
              <a:rPr lang="hu-HU" dirty="0" smtClean="0"/>
              <a:t>Minden ami felsőoktatás: szakleírások, felvételi fórumok, rangsorok, felvételi segítség</a:t>
            </a:r>
          </a:p>
          <a:p>
            <a:r>
              <a:rPr lang="hu-HU" dirty="0" err="1" smtClean="0">
                <a:hlinkClick r:id="rId3"/>
              </a:rPr>
              <a:t>www.fisz.hu</a:t>
            </a:r>
            <a:endParaRPr lang="hu-HU" dirty="0" smtClean="0"/>
          </a:p>
          <a:p>
            <a:pPr lvl="1"/>
            <a:r>
              <a:rPr lang="hu-HU" dirty="0" smtClean="0"/>
              <a:t>Felvételi információs szolgálat, hírek és felkészítés</a:t>
            </a:r>
          </a:p>
          <a:p>
            <a:r>
              <a:rPr lang="hu-HU" dirty="0" smtClean="0">
                <a:hlinkClick r:id="rId4"/>
              </a:rPr>
              <a:t>http://bkf.hu/tovabbtanulasikisokos/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Letölthető segítség: tippek, trükkök és tanácsok felvételizni készülőknek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Legfontosabb tájékozódási lehetőség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772816"/>
            <a:ext cx="8285897" cy="355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89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Educatio</a:t>
            </a:r>
            <a:r>
              <a:rPr lang="hu-HU" dirty="0" smtClean="0"/>
              <a:t> kiállítás 2019. január</a:t>
            </a:r>
            <a:endParaRPr lang="hu-HU" dirty="0"/>
          </a:p>
        </p:txBody>
      </p:sp>
      <p:pic>
        <p:nvPicPr>
          <p:cNvPr id="1026" name="Picture 2" descr="http://images.hvg.hu/image.aspx?id=cd85173f-9e9e-4cb4-87e0-43596bc93423&amp;view=d51db973-3806-4736-8c32-8f24015e84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982" y="234888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Két nyílt nap egyetemek látogatására</a:t>
            </a:r>
          </a:p>
          <a:p>
            <a:r>
              <a:rPr lang="hu-HU" dirty="0" err="1" smtClean="0"/>
              <a:t>Educatio</a:t>
            </a:r>
            <a:r>
              <a:rPr lang="hu-HU" dirty="0" smtClean="0"/>
              <a:t> szombati napon is látogatható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6925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29" y="980728"/>
            <a:ext cx="8549141" cy="51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35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31" y="846138"/>
            <a:ext cx="901353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3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Megfontolt és sikeres döntést kívánunk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8144228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A döntés pénz kérdése is: </a:t>
            </a:r>
            <a:r>
              <a:rPr lang="hu-HU" sz="3600" b="1" dirty="0" smtClean="0"/>
              <a:t>államilag</a:t>
            </a:r>
            <a:r>
              <a:rPr lang="hu-HU" sz="3600" dirty="0" smtClean="0"/>
              <a:t> támogatott és </a:t>
            </a:r>
            <a:r>
              <a:rPr lang="hu-HU" sz="3600" b="1" dirty="0" smtClean="0"/>
              <a:t>költségtérítéses </a:t>
            </a:r>
            <a:r>
              <a:rPr lang="hu-HU" sz="3600" dirty="0" smtClean="0"/>
              <a:t>képzési formák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hu-HU" sz="2800" i="1" u="sng" dirty="0" smtClean="0"/>
              <a:t>Az állami ösztöndíjjal támogatott hallgató köteles:</a:t>
            </a:r>
          </a:p>
          <a:p>
            <a:pPr>
              <a:defRPr/>
            </a:pPr>
            <a:r>
              <a:rPr lang="hu-HU" sz="2800" dirty="0" smtClean="0"/>
              <a:t>meghatározott időn belül, de legfeljebb a képzési idő </a:t>
            </a:r>
            <a:r>
              <a:rPr lang="hu-HU" sz="2800" b="1" dirty="0" smtClean="0"/>
              <a:t>másfélszeresén</a:t>
            </a:r>
            <a:r>
              <a:rPr lang="hu-HU" sz="2800" dirty="0" smtClean="0"/>
              <a:t> belül megszerezni az oklevelet,</a:t>
            </a:r>
          </a:p>
          <a:p>
            <a:pPr>
              <a:defRPr/>
            </a:pPr>
            <a:r>
              <a:rPr lang="hu-HU" sz="2800" dirty="0" smtClean="0"/>
              <a:t>az oklevél megszerzését követő húsz éven belül az általa állami ösztöndíjjal folytatott tanulmányok ideje egyszeresének megfelelő időtartamban Magyarországon dolgozni,</a:t>
            </a:r>
          </a:p>
          <a:p>
            <a:pPr>
              <a:defRPr/>
            </a:pPr>
            <a:r>
              <a:rPr lang="hu-HU" sz="2800" dirty="0" smtClean="0"/>
              <a:t> ezek hiányában a magyar államnak visszafizetni az állami ösztöndíj kamatokkal megnövelt egészét.</a:t>
            </a:r>
          </a:p>
          <a:p>
            <a:pPr>
              <a:defRPr/>
            </a:pPr>
            <a:r>
              <a:rPr lang="hu-HU" sz="2800" dirty="0" smtClean="0"/>
              <a:t>Nyilatkozattételi kötelezettség !</a:t>
            </a:r>
          </a:p>
          <a:p>
            <a:pPr marL="0" indent="0">
              <a:buNone/>
              <a:defRPr/>
            </a:pPr>
            <a:r>
              <a:rPr lang="hu-HU" sz="2800" b="1" dirty="0" smtClean="0"/>
              <a:t>A finanszírozási forma félévente változhat!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610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" y="294556"/>
            <a:ext cx="882607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7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dirty="0"/>
              <a:t>Költségtérítés nagyságrendje félévenként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539551" y="1268764"/>
          <a:ext cx="8208912" cy="5508816"/>
        </p:xfrm>
        <a:graphic>
          <a:graphicData uri="http://schemas.openxmlformats.org/drawingml/2006/table">
            <a:tbl>
              <a:tblPr/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4793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Képzés</a:t>
                      </a:r>
                      <a:endParaRPr lang="hu-HU" sz="1600" dirty="0">
                        <a:effectLst/>
                      </a:endParaRP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effectLst/>
                        </a:rPr>
                        <a:t> </a:t>
                      </a:r>
                      <a:r>
                        <a:rPr lang="hu-HU" sz="1400" b="1" dirty="0">
                          <a:effectLst/>
                        </a:rPr>
                        <a:t>K</a:t>
                      </a:r>
                      <a:r>
                        <a:rPr lang="hu-HU" sz="1400" b="1" dirty="0" smtClean="0">
                          <a:effectLst/>
                        </a:rPr>
                        <a:t>özponti </a:t>
                      </a:r>
                      <a:r>
                        <a:rPr lang="hu-HU" sz="1400" b="1" dirty="0">
                          <a:effectLst/>
                        </a:rPr>
                        <a:t>ponthatár (állami ösztöndíjas képzés)</a:t>
                      </a:r>
                      <a:endParaRPr lang="hu-HU" sz="1400" dirty="0">
                        <a:effectLst/>
                      </a:endParaRP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effectLst/>
                        </a:rPr>
                        <a:t> </a:t>
                      </a:r>
                      <a:r>
                        <a:rPr lang="hu-HU" sz="1400" b="1" dirty="0">
                          <a:effectLst/>
                        </a:rPr>
                        <a:t>Ö</a:t>
                      </a:r>
                      <a:r>
                        <a:rPr lang="hu-HU" sz="1400" b="1" dirty="0" smtClean="0">
                          <a:effectLst/>
                        </a:rPr>
                        <a:t>nköltség </a:t>
                      </a:r>
                      <a:r>
                        <a:rPr lang="hu-HU" sz="1400" b="1" dirty="0">
                          <a:effectLst/>
                        </a:rPr>
                        <a:t>(a legolcsóbb és a legdrágább képzés)</a:t>
                      </a:r>
                      <a:endParaRPr lang="hu-HU" sz="1400" dirty="0">
                        <a:effectLst/>
                      </a:endParaRP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793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alkalmazott </a:t>
                      </a:r>
                      <a:r>
                        <a:rPr lang="hu-HU" sz="1600" b="1" dirty="0" smtClean="0">
                          <a:effectLst/>
                        </a:rPr>
                        <a:t>közgazdaságtan</a:t>
                      </a:r>
                    </a:p>
                    <a:p>
                      <a:pPr algn="ctr"/>
                      <a:r>
                        <a:rPr lang="hu-HU" sz="1600" b="1" dirty="0" smtClean="0">
                          <a:effectLst/>
                        </a:rPr>
                        <a:t>Orvos</a:t>
                      </a:r>
                      <a:endParaRPr lang="hu-HU" sz="1600" b="1" dirty="0">
                        <a:effectLst/>
                      </a:endParaRP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/>
                        </a:rPr>
                        <a:t>465</a:t>
                      </a:r>
                    </a:p>
                    <a:p>
                      <a:pPr algn="ctr"/>
                      <a:r>
                        <a:rPr lang="hu-HU" sz="1600" b="1" dirty="0" smtClean="0">
                          <a:effectLst/>
                        </a:rPr>
                        <a:t>380</a:t>
                      </a:r>
                      <a:endParaRPr lang="hu-HU" sz="1600" b="1" dirty="0">
                        <a:effectLst/>
                      </a:endParaRP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185 000-250 000 </a:t>
                      </a:r>
                      <a:r>
                        <a:rPr lang="hu-HU" sz="1600" b="1" dirty="0" smtClean="0">
                          <a:effectLst/>
                        </a:rPr>
                        <a:t>Ft/félév</a:t>
                      </a:r>
                    </a:p>
                    <a:p>
                      <a:pPr algn="ctr"/>
                      <a:r>
                        <a:rPr lang="hu-HU" sz="1600" b="1" dirty="0" smtClean="0">
                          <a:effectLst/>
                        </a:rPr>
                        <a:t>1.350 000 Ft/félév</a:t>
                      </a:r>
                    </a:p>
                    <a:p>
                      <a:pPr algn="ctr"/>
                      <a:endParaRPr lang="hu-HU" sz="1600" b="1" dirty="0">
                        <a:effectLst/>
                      </a:endParaRP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959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andragógia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>
                          <a:effectLst/>
                        </a:rPr>
                        <a:t>430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>
                          <a:effectLst/>
                        </a:rPr>
                        <a:t>170 000-234 000 Ft/félév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959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emberi erőforrások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>
                          <a:effectLst/>
                        </a:rPr>
                        <a:t>443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>
                          <a:effectLst/>
                        </a:rPr>
                        <a:t>160 000-249 000 Ft/félév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4793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gazdálkodási és menedzsment (magyar nyelven)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455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>
                          <a:effectLst/>
                        </a:rPr>
                        <a:t>160 000-350 000 Ft/félév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793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gazdaság- és pénzügy-matematikai elemzés (magyar nyelven)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465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>
                          <a:effectLst/>
                        </a:rPr>
                        <a:t>245 000 Ft/félév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959">
                <a:tc>
                  <a:txBody>
                    <a:bodyPr/>
                    <a:lstStyle/>
                    <a:p>
                      <a:pPr algn="ctr"/>
                      <a:r>
                        <a:rPr lang="hu-HU" sz="1600" b="1">
                          <a:effectLst/>
                        </a:rPr>
                        <a:t>igazságügyi igazgatási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424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>
                          <a:effectLst/>
                        </a:rPr>
                        <a:t>170 000-195 000 Ft/félév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959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/>
                        </a:rPr>
                        <a:t>Jogász</a:t>
                      </a:r>
                    </a:p>
                    <a:p>
                      <a:pPr algn="ctr"/>
                      <a:r>
                        <a:rPr lang="hu-HU" sz="1600" b="1" dirty="0" smtClean="0">
                          <a:effectLst/>
                        </a:rPr>
                        <a:t>Gyógyszerész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effectLst/>
                        </a:rPr>
                        <a:t>460</a:t>
                      </a:r>
                    </a:p>
                    <a:p>
                      <a:pPr algn="ctr"/>
                      <a:r>
                        <a:rPr lang="hu-HU" sz="1600" b="1" dirty="0" smtClean="0">
                          <a:effectLst/>
                        </a:rPr>
                        <a:t>385</a:t>
                      </a:r>
                    </a:p>
                    <a:p>
                      <a:pPr algn="ctr"/>
                      <a:endParaRPr lang="hu-HU" sz="1600" b="1" dirty="0">
                        <a:effectLst/>
                      </a:endParaRP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220 000-300 000 </a:t>
                      </a:r>
                      <a:r>
                        <a:rPr lang="hu-HU" sz="1600" b="1" dirty="0" smtClean="0">
                          <a:effectLst/>
                        </a:rPr>
                        <a:t>Ft/félév</a:t>
                      </a:r>
                    </a:p>
                    <a:p>
                      <a:pPr algn="ctr"/>
                      <a:r>
                        <a:rPr lang="hu-HU" sz="1600" b="1" dirty="0" smtClean="0">
                          <a:effectLst/>
                        </a:rPr>
                        <a:t>800 000 Ft/félév</a:t>
                      </a:r>
                    </a:p>
                    <a:p>
                      <a:pPr algn="ctr"/>
                      <a:endParaRPr lang="hu-HU" sz="1600" b="1" dirty="0">
                        <a:effectLst/>
                      </a:endParaRP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4793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kereskedelem és </a:t>
                      </a:r>
                      <a:r>
                        <a:rPr lang="hu-HU" sz="1600" b="1" dirty="0" smtClean="0">
                          <a:effectLst/>
                        </a:rPr>
                        <a:t>marketing</a:t>
                      </a:r>
                      <a:endParaRPr lang="hu-HU" sz="1600" b="1" dirty="0">
                        <a:effectLst/>
                      </a:endParaRP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449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effectLst/>
                        </a:rPr>
                        <a:t>170 000-350 000 Ft/félév</a:t>
                      </a:r>
                    </a:p>
                  </a:txBody>
                  <a:tcPr marL="61999" marR="61999" marT="31000" marB="31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20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8" t="6584" r="8606"/>
          <a:stretch/>
        </p:blipFill>
        <p:spPr>
          <a:xfrm>
            <a:off x="-28119" y="620688"/>
            <a:ext cx="895465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7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Központi ponthatár 41 szakon!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alkalmazott </a:t>
            </a:r>
            <a:r>
              <a:rPr lang="hu-HU" dirty="0" smtClean="0"/>
              <a:t>közgazdaságtan:428</a:t>
            </a:r>
          </a:p>
          <a:p>
            <a:r>
              <a:rPr lang="hu-HU" dirty="0" smtClean="0"/>
              <a:t> állatorvosi </a:t>
            </a:r>
            <a:r>
              <a:rPr lang="hu-HU" dirty="0"/>
              <a:t>400</a:t>
            </a:r>
          </a:p>
          <a:p>
            <a:r>
              <a:rPr lang="hu-HU" dirty="0"/>
              <a:t>általános orvosi 380</a:t>
            </a:r>
          </a:p>
          <a:p>
            <a:r>
              <a:rPr lang="hu-HU" dirty="0"/>
              <a:t>andragógia 430</a:t>
            </a:r>
          </a:p>
          <a:p>
            <a:r>
              <a:rPr lang="hu-HU" dirty="0"/>
              <a:t>anglisztika </a:t>
            </a:r>
            <a:r>
              <a:rPr lang="hu-HU" dirty="0" smtClean="0"/>
              <a:t>320 </a:t>
            </a:r>
            <a:r>
              <a:rPr lang="hu-HU" u="sng" dirty="0" smtClean="0"/>
              <a:t>(310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dirty="0"/>
              <a:t>emberi erőforrások 443</a:t>
            </a:r>
          </a:p>
          <a:p>
            <a:r>
              <a:rPr lang="hu-HU" dirty="0"/>
              <a:t>építészmérnöki 330</a:t>
            </a:r>
          </a:p>
          <a:p>
            <a:r>
              <a:rPr lang="hu-HU" dirty="0"/>
              <a:t>erdőmérnöki 300</a:t>
            </a:r>
          </a:p>
          <a:p>
            <a:r>
              <a:rPr lang="hu-HU" dirty="0"/>
              <a:t>fogorvosi 390</a:t>
            </a:r>
          </a:p>
          <a:p>
            <a:r>
              <a:rPr lang="hu-HU" dirty="0"/>
              <a:t>gazdálkodási és menedzsment </a:t>
            </a:r>
            <a:r>
              <a:rPr lang="hu-HU" dirty="0" smtClean="0"/>
              <a:t> 428 (</a:t>
            </a:r>
            <a:r>
              <a:rPr lang="hu-HU" u="sng" dirty="0" smtClean="0"/>
              <a:t>440</a:t>
            </a:r>
            <a:r>
              <a:rPr lang="hu-HU" dirty="0" smtClean="0"/>
              <a:t>)</a:t>
            </a:r>
            <a:endParaRPr lang="hu-HU" dirty="0"/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gazdaság- és pénzügy-matematikai elemzés 465</a:t>
            </a:r>
          </a:p>
          <a:p>
            <a:r>
              <a:rPr lang="hu-HU" dirty="0"/>
              <a:t>gyógypedagógia 350</a:t>
            </a:r>
          </a:p>
          <a:p>
            <a:r>
              <a:rPr lang="hu-HU" dirty="0"/>
              <a:t>gyógyszerészeti </a:t>
            </a:r>
            <a:r>
              <a:rPr lang="hu-HU" dirty="0" smtClean="0"/>
              <a:t>385 </a:t>
            </a:r>
            <a:endParaRPr lang="hu-HU" dirty="0"/>
          </a:p>
          <a:p>
            <a:r>
              <a:rPr lang="hu-HU" dirty="0"/>
              <a:t>humánkineziológia 370</a:t>
            </a:r>
          </a:p>
          <a:p>
            <a:r>
              <a:rPr lang="hu-HU" dirty="0"/>
              <a:t>igazságügyi igazgatási 424</a:t>
            </a:r>
          </a:p>
          <a:p>
            <a:r>
              <a:rPr lang="hu-HU" dirty="0"/>
              <a:t>jogász 460</a:t>
            </a:r>
          </a:p>
          <a:p>
            <a:r>
              <a:rPr lang="hu-HU" dirty="0"/>
              <a:t>kereskedelem és marketing </a:t>
            </a:r>
            <a:r>
              <a:rPr lang="hu-HU" dirty="0" smtClean="0"/>
              <a:t> </a:t>
            </a:r>
            <a:r>
              <a:rPr lang="hu-HU" u="sng" dirty="0" smtClean="0"/>
              <a:t>428 (449)</a:t>
            </a:r>
            <a:endParaRPr lang="hu-HU" u="sng" dirty="0"/>
          </a:p>
          <a:p>
            <a:r>
              <a:rPr lang="hu-HU" dirty="0"/>
              <a:t>kommunikáció- és médiatudomány 455</a:t>
            </a:r>
          </a:p>
          <a:p>
            <a:r>
              <a:rPr lang="hu-HU" dirty="0"/>
              <a:t>közszolgálati 440</a:t>
            </a:r>
          </a:p>
          <a:p>
            <a:r>
              <a:rPr lang="hu-HU" dirty="0"/>
              <a:t>nemzetközi tanulmányok 465</a:t>
            </a:r>
          </a:p>
        </p:txBody>
      </p:sp>
    </p:spTree>
    <p:extLst>
      <p:ext uri="{BB962C8B-B14F-4D97-AF65-F5344CB8AC3E}">
        <p14:creationId xmlns:p14="http://schemas.microsoft.com/office/powerpoint/2010/main" val="5982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szakokon ponthúzás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Kapacitáshúzó</a:t>
            </a:r>
          </a:p>
          <a:p>
            <a:pPr marL="0" indent="0">
              <a:buNone/>
            </a:pPr>
            <a:r>
              <a:rPr lang="hu-HU" dirty="0" smtClean="0"/>
              <a:t>algoritmus</a:t>
            </a:r>
          </a:p>
          <a:p>
            <a:r>
              <a:rPr lang="hu-HU" dirty="0" smtClean="0"/>
              <a:t>Július vége</a:t>
            </a:r>
          </a:p>
          <a:p>
            <a:r>
              <a:rPr lang="hu-HU" dirty="0" smtClean="0"/>
              <a:t>Augusztus:</a:t>
            </a:r>
          </a:p>
          <a:p>
            <a:pPr>
              <a:buNone/>
            </a:pPr>
            <a:r>
              <a:rPr lang="hu-HU" dirty="0" smtClean="0"/>
              <a:t>Pótfelvételi eljárás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https://scontent.ftsr1-1.fna.fbcdn.net/hphotos-xtl1/v/t1.0-9/12805828_1723599944522711_6800203511667936293_n.jpg?oh=f57013df34050bcca99550a54b682024&amp;oe=577B3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4956042" cy="3717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67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1.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1286</TotalTime>
  <Words>747</Words>
  <Application>Microsoft Office PowerPoint</Application>
  <PresentationFormat>Diavetítés a képernyőre (4:3 oldalarány)</PresentationFormat>
  <Paragraphs>191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1" baseType="lpstr">
      <vt:lpstr>Arial</vt:lpstr>
      <vt:lpstr>Book Antiqua</vt:lpstr>
      <vt:lpstr>Calibri</vt:lpstr>
      <vt:lpstr>Times New Roman</vt:lpstr>
      <vt:lpstr>Wingdings</vt:lpstr>
      <vt:lpstr>Office-téma</vt:lpstr>
      <vt:lpstr>Faktválasztás</vt:lpstr>
      <vt:lpstr>Folyamatosan változó jogszabályi háttér</vt:lpstr>
      <vt:lpstr>A döntést a felsőoktatás felől közelítsük!</vt:lpstr>
      <vt:lpstr>A döntés pénz kérdése is: államilag támogatott és költségtérítéses képzési formák</vt:lpstr>
      <vt:lpstr>PowerPoint bemutató</vt:lpstr>
      <vt:lpstr>Költségtérítés nagyságrendje félévenként</vt:lpstr>
      <vt:lpstr>PowerPoint bemutató</vt:lpstr>
      <vt:lpstr>Központi ponthatár 41 szakon!</vt:lpstr>
      <vt:lpstr>Egyéb szakokon ponthúzás</vt:lpstr>
      <vt:lpstr>PowerPoint bemutató</vt:lpstr>
      <vt:lpstr>PowerPoint bemutató</vt:lpstr>
      <vt:lpstr> 2020</vt:lpstr>
      <vt:lpstr>Többletpontok változása</vt:lpstr>
      <vt:lpstr>(A magyar oktatás indikátorai)</vt:lpstr>
      <vt:lpstr>PowerPoint bemutató</vt:lpstr>
      <vt:lpstr>Emelt szintű- vagy középszintű érettségi?</vt:lpstr>
      <vt:lpstr>Az érettségi vizsga értékelése : a százalék a fontosabb!!</vt:lpstr>
      <vt:lpstr>PowerPoint bemutató</vt:lpstr>
      <vt:lpstr>Belső szabályaink</vt:lpstr>
      <vt:lpstr>A, B,C, D osztályok</vt:lpstr>
      <vt:lpstr>E osztály</vt:lpstr>
      <vt:lpstr>Emelt vagy közép szintű felkészítés?</vt:lpstr>
      <vt:lpstr>Előzetes felmérés</vt:lpstr>
      <vt:lpstr>A társodalomismeretről</vt:lpstr>
      <vt:lpstr>Fontos tudnivalók</vt:lpstr>
      <vt:lpstr>Döntési lépések</vt:lpstr>
      <vt:lpstr>2. Szakleírások tanulmányozása</vt:lpstr>
      <vt:lpstr>3.Érettségi tárgyak választása: egy vagy két emelt ?</vt:lpstr>
      <vt:lpstr>4. lépés</vt:lpstr>
      <vt:lpstr>Hasznos linkek</vt:lpstr>
      <vt:lpstr>Legfontosabb tájékozódási lehetőség</vt:lpstr>
      <vt:lpstr>Educatio kiállítás 2019. január</vt:lpstr>
      <vt:lpstr>PowerPoint bemutató</vt:lpstr>
      <vt:lpstr>PowerPoint bemutató</vt:lpstr>
      <vt:lpstr>Megfontolt és sikeres döntést kívánunk!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Emelt vagy közép?</dc:title>
  <dc:creator>Ibolya</dc:creator>
  <cp:lastModifiedBy>admin</cp:lastModifiedBy>
  <cp:revision>159</cp:revision>
  <dcterms:created xsi:type="dcterms:W3CDTF">2014-04-05T13:35:40Z</dcterms:created>
  <dcterms:modified xsi:type="dcterms:W3CDTF">2018-04-11T08:32:12Z</dcterms:modified>
</cp:coreProperties>
</file>