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65" r:id="rId3"/>
    <p:sldId id="404" r:id="rId4"/>
    <p:sldId id="407" r:id="rId5"/>
    <p:sldId id="408" r:id="rId6"/>
    <p:sldId id="410" r:id="rId7"/>
    <p:sldId id="411" r:id="rId8"/>
    <p:sldId id="386" r:id="rId9"/>
    <p:sldId id="412" r:id="rId10"/>
    <p:sldId id="397" r:id="rId11"/>
    <p:sldId id="413" r:id="rId12"/>
    <p:sldId id="418" r:id="rId13"/>
    <p:sldId id="414" r:id="rId14"/>
    <p:sldId id="417" r:id="rId15"/>
    <p:sldId id="416" r:id="rId16"/>
    <p:sldId id="3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54ADF-C926-4177-A44F-8850D2B62130}" type="datetimeFigureOut">
              <a:rPr lang="hu-HU" smtClean="0"/>
              <a:pPr/>
              <a:t>2015.10.29.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1DFA7-E4B7-405E-A617-9F3BF599A6F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970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10/29/2015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360040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000" dirty="0" smtClean="0">
                <a:solidFill>
                  <a:schemeClr val="bg2">
                    <a:lumMod val="25000"/>
                  </a:schemeClr>
                </a:solidFill>
              </a:rPr>
              <a:t>Szülői választmány 2015.okt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hu-HU" sz="3600" dirty="0" smtClean="0">
                <a:solidFill>
                  <a:schemeClr val="bg2">
                    <a:lumMod val="25000"/>
                  </a:schemeClr>
                </a:solidFill>
              </a:rPr>
              <a:t>20.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9" name="Picture 1" descr="C:\Users\Ibolya\Desktop\DSCN688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548680"/>
            <a:ext cx="4410490" cy="5880653"/>
          </a:xfrm>
          <a:prstGeom prst="rect">
            <a:avLst/>
          </a:prstGeom>
          <a:noFill/>
        </p:spPr>
      </p:pic>
      <p:pic>
        <p:nvPicPr>
          <p:cNvPr id="8" name="Picture 4" descr="https://fbcdn-sphotos-g-a.akamaihd.net/hphotos-ak-xfa1/v/t1.0-9/10626517_701372033281496_802018990553895620_n.jpg?oh=ae513509007f3f5cd86e8f69efc29610&amp;oe=549BAA51&amp;__gda__=1419883009_a688d62521795cb321211a8c271599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3444891" cy="258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88024" y="332656"/>
            <a:ext cx="3898776" cy="122413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Év eleji problémák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950261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Magas tanári óraszámok és ennek következményei</a:t>
            </a:r>
          </a:p>
          <a:p>
            <a:r>
              <a:rPr lang="hu-HU" dirty="0" smtClean="0"/>
              <a:t>Fakultációk váltása</a:t>
            </a:r>
          </a:p>
          <a:p>
            <a:r>
              <a:rPr lang="hu-HU" dirty="0" smtClean="0"/>
              <a:t>Órarend</a:t>
            </a:r>
          </a:p>
          <a:p>
            <a:r>
              <a:rPr lang="hu-HU" dirty="0" smtClean="0"/>
              <a:t>Tankönyv</a:t>
            </a:r>
          </a:p>
          <a:p>
            <a:r>
              <a:rPr lang="hu-HU" dirty="0" smtClean="0"/>
              <a:t>Mindennapos testnevelés</a:t>
            </a:r>
          </a:p>
          <a:p>
            <a:r>
              <a:rPr lang="hu-HU" dirty="0" smtClean="0"/>
              <a:t>Gyógytestnevelés</a:t>
            </a:r>
          </a:p>
          <a:p>
            <a:r>
              <a:rPr lang="hu-HU" dirty="0" err="1" smtClean="0"/>
              <a:t>BTMN-esek</a:t>
            </a:r>
            <a:r>
              <a:rPr lang="hu-HU" dirty="0" smtClean="0"/>
              <a:t> ellátatlanok</a:t>
            </a:r>
          </a:p>
          <a:p>
            <a:r>
              <a:rPr lang="hu-HU" dirty="0" smtClean="0"/>
              <a:t>Alapfeladatok alulfinanszírozottak</a:t>
            </a:r>
          </a:p>
          <a:p>
            <a:r>
              <a:rPr lang="hu-HU" dirty="0" smtClean="0"/>
              <a:t>Többlet  feladatokra nincs</a:t>
            </a:r>
          </a:p>
          <a:p>
            <a:r>
              <a:rPr lang="hu-HU" dirty="0" smtClean="0"/>
              <a:t>forrás ! </a:t>
            </a:r>
          </a:p>
          <a:p>
            <a:r>
              <a:rPr lang="hu-HU" dirty="0" smtClean="0"/>
              <a:t>Nemzetközi kapcsolatok </a:t>
            </a:r>
          </a:p>
          <a:p>
            <a:pPr>
              <a:buNone/>
            </a:pPr>
            <a:r>
              <a:rPr lang="hu-HU" dirty="0" smtClean="0"/>
              <a:t>nehézségei</a:t>
            </a:r>
          </a:p>
          <a:p>
            <a:r>
              <a:rPr lang="hu-HU" dirty="0" smtClean="0"/>
              <a:t>Fegyelmi ügyek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  <p:pic>
        <p:nvPicPr>
          <p:cNvPr id="6" name="Picture 4" descr="https://scontent-fra3-1.xx.fbcdn.net/hphotos-xpf1/v/t1.0-9/10156033_762021597201772_288344598374394677_n.jpg?oh=f5bc12441b8faef83908b13a4aabd733&amp;oe=55EE03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58" t="16800" b="18101"/>
          <a:stretch>
            <a:fillRect/>
          </a:stretch>
        </p:blipFill>
        <p:spPr bwMode="auto">
          <a:xfrm>
            <a:off x="4716016" y="2564904"/>
            <a:ext cx="4038600" cy="2482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Év eleji örömök</a:t>
            </a:r>
            <a:endParaRPr lang="hu-HU" dirty="0"/>
          </a:p>
        </p:txBody>
      </p:sp>
      <p:pic>
        <p:nvPicPr>
          <p:cNvPr id="6" name="Picture 2" descr="https://scontent-lhr3-1.xx.fbcdn.net/hphotos-xta1/v/t1.0-9/12079256_924005354351495_1400298250699270142_n.jpg?oh=3ebb2843b6e5b1dee1d9ca923dd59e3a&amp;oe=5695B57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437112"/>
            <a:ext cx="8229600" cy="1911668"/>
          </a:xfrm>
          <a:prstGeom prst="rect">
            <a:avLst/>
          </a:prstGeom>
          <a:noFill/>
        </p:spPr>
      </p:pic>
      <p:pic>
        <p:nvPicPr>
          <p:cNvPr id="8" name="Picture 4" descr="https://scontent-lhr3-1.xx.fbcdn.net/hphotos-xpa1/v/t1.0-9/12036839_919785698106794_2020468198661779906_n.jpg?oh=d5358f80148aeb89a184c3f694092649&amp;oe=56CC3090"/>
          <p:cNvPicPr>
            <a:picLocks noChangeAspect="1" noChangeArrowheads="1"/>
          </p:cNvPicPr>
          <p:nvPr/>
        </p:nvPicPr>
        <p:blipFill>
          <a:blip r:embed="rId3" cstate="print"/>
          <a:srcRect l="7875" t="12600" r="16526" b="20201"/>
          <a:stretch>
            <a:fillRect/>
          </a:stretch>
        </p:blipFill>
        <p:spPr bwMode="auto">
          <a:xfrm>
            <a:off x="2411760" y="1052736"/>
            <a:ext cx="4464496" cy="2976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Verébavató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4690" name="Picture 2" descr="https://scontent-lhr3-1.xx.fbcdn.net/hphotos-xfp1/v/t1.0-9/12079109_923889807696383_356427584864241962_n.jpg?oh=5b430acfa7c05c84adb9833739d4bd95&amp;oe=56C030A3"/>
          <p:cNvPicPr>
            <a:picLocks noChangeAspect="1" noChangeArrowheads="1"/>
          </p:cNvPicPr>
          <p:nvPr/>
        </p:nvPicPr>
        <p:blipFill>
          <a:blip r:embed="rId2" cstate="print"/>
          <a:srcRect l="9838" t="29000" r="4326"/>
          <a:stretch>
            <a:fillRect/>
          </a:stretch>
        </p:blipFill>
        <p:spPr bwMode="auto">
          <a:xfrm>
            <a:off x="683568" y="1484784"/>
            <a:ext cx="7848872" cy="4869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4" descr="https://scontent-lhr3-1.xx.fbcdn.net/hphotos-xat1/v/t1.0-9/12036891_918812418204122_4197004184887407294_n.jpg?oh=2de0e0a6de89217c03887d568207a318&amp;oe=56848F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4896544" cy="5927721"/>
          </a:xfrm>
          <a:prstGeom prst="rect">
            <a:avLst/>
          </a:prstGeom>
          <a:noFill/>
        </p:spPr>
      </p:pic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5508104" y="332656"/>
            <a:ext cx="3178696" cy="1440160"/>
          </a:xfrm>
        </p:spPr>
        <p:txBody>
          <a:bodyPr>
            <a:normAutofit fontScale="90000"/>
          </a:bodyPr>
          <a:lstStyle/>
          <a:p>
            <a:r>
              <a:rPr lang="hu-HU" sz="4000" dirty="0" smtClean="0"/>
              <a:t>       Várjuk a nyolcadikosokat!</a:t>
            </a:r>
            <a:endParaRPr lang="hu-HU" sz="4000" dirty="0"/>
          </a:p>
        </p:txBody>
      </p:sp>
      <p:pic>
        <p:nvPicPr>
          <p:cNvPr id="11" name="Picture 2" descr="https://scontent-lhr3-1.xx.fbcdn.net/hphotos-xap1/v/t1.0-9/11059971_945989552138308_6329954961791463935_n.jpg?oh=a9174aff97959f2235be003678bf785a&amp;oe=568BF94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1232" y="2420888"/>
            <a:ext cx="3572768" cy="2679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r>
              <a:rPr lang="hu-HU" dirty="0" smtClean="0"/>
              <a:t>Öregfiúk torna</a:t>
            </a:r>
            <a:endParaRPr lang="hu-HU" dirty="0"/>
          </a:p>
        </p:txBody>
      </p:sp>
      <p:pic>
        <p:nvPicPr>
          <p:cNvPr id="6" name="Picture 4" descr="https://scontent-lhr3-1.xx.fbcdn.net/hphotos-xap1/v/t1.0-9/12065508_925819477503416_4482816947395049698_n.jpg?oh=9622dc43ee3eb5e12432f5636715fcd1&amp;oe=56C9235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476" r="6688" b="14700"/>
          <a:stretch>
            <a:fillRect/>
          </a:stretch>
        </p:blipFill>
        <p:spPr bwMode="auto">
          <a:xfrm>
            <a:off x="611560" y="2564904"/>
            <a:ext cx="7848844" cy="3672421"/>
          </a:xfrm>
          <a:prstGeom prst="rect">
            <a:avLst/>
          </a:prstGeom>
          <a:noFill/>
        </p:spPr>
      </p:pic>
      <p:pic>
        <p:nvPicPr>
          <p:cNvPr id="113666" name="Picture 2" descr="https://scontent-lhr3-1.xx.fbcdn.net/hphotos-xfl1/v/t1.0-9/10610791_927046794047351_3179069017289784915_n.jpg?oh=40d406edd8f26345b4e33a9cb5688b0c&amp;oe=56C2C7B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62" t="27382" r="29913" b="15472"/>
          <a:stretch>
            <a:fillRect/>
          </a:stretch>
        </p:blipFill>
        <p:spPr bwMode="auto">
          <a:xfrm>
            <a:off x="5148064" y="188640"/>
            <a:ext cx="3203848" cy="2196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 idx="4294967295"/>
          </p:nvPr>
        </p:nvSpPr>
        <p:spPr>
          <a:xfrm>
            <a:off x="395536" y="0"/>
            <a:ext cx="7834064" cy="1052513"/>
          </a:xfrm>
        </p:spPr>
        <p:txBody>
          <a:bodyPr/>
          <a:lstStyle/>
          <a:p>
            <a:r>
              <a:rPr lang="hu-HU" dirty="0" smtClean="0"/>
              <a:t>Van edzőtermünk!</a:t>
            </a:r>
            <a:endParaRPr lang="hu-HU" dirty="0"/>
          </a:p>
        </p:txBody>
      </p:sp>
      <p:pic>
        <p:nvPicPr>
          <p:cNvPr id="112646" name="Picture 6" descr="https://scontent-lhr3-1.xx.fbcdn.net/hphotos-xfp1/v/t1.0-9/12065495_925749400843757_484313859777548868_n.jpg?oh=0d57a3edfc3ac6f9e1528ce143d7b5d6&amp;oe=56C6677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6" t="18979" r="2797" b="30269"/>
          <a:stretch>
            <a:fillRect/>
          </a:stretch>
        </p:blipFill>
        <p:spPr bwMode="auto">
          <a:xfrm>
            <a:off x="5004048" y="4509120"/>
            <a:ext cx="3888432" cy="1403493"/>
          </a:xfrm>
          <a:prstGeom prst="rect">
            <a:avLst/>
          </a:prstGeom>
          <a:noFill/>
        </p:spPr>
      </p:pic>
      <p:pic>
        <p:nvPicPr>
          <p:cNvPr id="112648" name="Picture 8" descr="https://scontent-lhr3-1.xx.fbcdn.net/hphotos-xpt1/v/t1.0-9/12119098_925749487510415_6628391961421067145_n.jpg?oh=d45f0455930dd05e71d21d279c7150fc&amp;oe=568CF79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24"/>
          <a:stretch>
            <a:fillRect/>
          </a:stretch>
        </p:blipFill>
        <p:spPr bwMode="auto">
          <a:xfrm>
            <a:off x="539552" y="1340768"/>
            <a:ext cx="3849819" cy="2303960"/>
          </a:xfrm>
          <a:prstGeom prst="rect">
            <a:avLst/>
          </a:prstGeom>
          <a:noFill/>
        </p:spPr>
      </p:pic>
      <p:pic>
        <p:nvPicPr>
          <p:cNvPr id="112650" name="Picture 10" descr="https://scontent-lhr3-1.xx.fbcdn.net/hphotos-xlp1/v/t1.0-9/12105745_925747764177254_5155860760275109230_n.jpg?oh=59755a09c16a834249d582560b4e0f7a&amp;oe=5688FBE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986512" cy="2636912"/>
          </a:xfrm>
          <a:prstGeom prst="rect">
            <a:avLst/>
          </a:prstGeom>
          <a:noFill/>
        </p:spPr>
      </p:pic>
      <p:pic>
        <p:nvPicPr>
          <p:cNvPr id="112654" name="Picture 14" descr="http://www.nyiregyhaza.hu/data/news5_kepekpro/categories/2851/2/144440113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31"/>
          <a:stretch>
            <a:fillRect/>
          </a:stretch>
        </p:blipFill>
        <p:spPr bwMode="auto">
          <a:xfrm>
            <a:off x="251520" y="3933056"/>
            <a:ext cx="4499992" cy="2524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395536" y="333375"/>
            <a:ext cx="7834064" cy="1008063"/>
          </a:xfrm>
        </p:spPr>
        <p:txBody>
          <a:bodyPr/>
          <a:lstStyle/>
          <a:p>
            <a:r>
              <a:rPr lang="hu-HU" dirty="0" smtClean="0"/>
              <a:t>Szalagavató</a:t>
            </a:r>
            <a:endParaRPr lang="hu-HU" dirty="0"/>
          </a:p>
        </p:txBody>
      </p:sp>
      <p:pic>
        <p:nvPicPr>
          <p:cNvPr id="103426" name="Picture 2" descr="http://www.nyiregyhaza.hu/data/news5_kepekpro/categories/2891/2/1445112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7620000" cy="3724276"/>
          </a:xfrm>
          <a:prstGeom prst="rect">
            <a:avLst/>
          </a:prstGeom>
          <a:noFill/>
        </p:spPr>
      </p:pic>
      <p:pic>
        <p:nvPicPr>
          <p:cNvPr id="103428" name="Picture 4" descr="http://www.nyiregyhaza.hu/data/news5_kepekpro/categories/2891/2/144511229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20"/>
          <a:stretch>
            <a:fillRect/>
          </a:stretch>
        </p:blipFill>
        <p:spPr bwMode="auto">
          <a:xfrm>
            <a:off x="4211960" y="260648"/>
            <a:ext cx="3852778" cy="2062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r>
              <a:rPr lang="hu-HU" dirty="0" smtClean="0"/>
              <a:t> Év végi statisztika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014157"/>
          </a:xfrm>
        </p:spPr>
        <p:txBody>
          <a:bodyPr>
            <a:normAutofit/>
          </a:bodyPr>
          <a:lstStyle/>
          <a:p>
            <a:r>
              <a:rPr lang="hu-HU" dirty="0" smtClean="0"/>
              <a:t>675    fő végzett</a:t>
            </a:r>
          </a:p>
          <a:p>
            <a:r>
              <a:rPr lang="hu-HU" dirty="0" smtClean="0"/>
              <a:t>Átlag:4,3</a:t>
            </a:r>
          </a:p>
          <a:p>
            <a:r>
              <a:rPr lang="hu-HU" dirty="0" smtClean="0"/>
              <a:t>149 fő érettségizett+49 előre hozott</a:t>
            </a:r>
          </a:p>
          <a:p>
            <a:r>
              <a:rPr lang="hu-HU" dirty="0" smtClean="0"/>
              <a:t>Érettségi átlag:4,44</a:t>
            </a:r>
          </a:p>
          <a:p>
            <a:r>
              <a:rPr lang="hu-HU" dirty="0" smtClean="0"/>
              <a:t>Emelt érettségi:4,7</a:t>
            </a:r>
          </a:p>
          <a:p>
            <a:r>
              <a:rPr lang="hu-HU" dirty="0" smtClean="0"/>
              <a:t>Kitűnők száma: 72</a:t>
            </a:r>
          </a:p>
          <a:p>
            <a:r>
              <a:rPr lang="hu-HU" dirty="0" smtClean="0"/>
              <a:t>Bukások száma: </a:t>
            </a:r>
            <a:r>
              <a:rPr lang="hu-HU" dirty="0"/>
              <a:t>5</a:t>
            </a:r>
            <a:endParaRPr lang="hu-HU" dirty="0" smtClean="0"/>
          </a:p>
          <a:p>
            <a:r>
              <a:rPr lang="hu-HU" dirty="0" smtClean="0"/>
              <a:t>134 végzős  141 nyelv-</a:t>
            </a:r>
          </a:p>
          <a:p>
            <a:pPr>
              <a:buNone/>
            </a:pPr>
            <a:r>
              <a:rPr lang="hu-HU" dirty="0" smtClean="0"/>
              <a:t>vizsgával zárt !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158173"/>
          </a:xfrm>
        </p:spPr>
        <p:txBody>
          <a:bodyPr>
            <a:normAutofit/>
          </a:bodyPr>
          <a:lstStyle/>
          <a:p>
            <a:r>
              <a:rPr lang="hu-HU" dirty="0" smtClean="0"/>
              <a:t>Részletes évértékelés az iskola honlapján az Oktatás/Igazgatói évértékelések fül alatt letölthető!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0962" name="AutoShape 2" descr="data:image/jpeg;base64,/9j/4AAQSkZJRgABAQAAAQABAAD/2wCEAAkGBhMSERUUExQWFRUWGB0ZGBgXGRodGxwbGBoeHBwfHx0cHCYfIB0jHBwYHzAiIycpLCwsHB8xNTAqNSYsLCkBCQoKDgwOGg8PGjAkHyUvMiwwNS8sLTI1LC8pLywsLCwsLCwsLCwsLCosLCwsLCwsLCwsLCwsLCwsLCwsLCwsLP/AABEIAL8BCAMBIgACEQEDEQH/xAAcAAACAgMBAQAAAAAAAAAAAAAGBwQFAQIDAAj/xAA/EAABAwIEBAQDCAEEAQMFAQABAgMRAAQFEiExBhNBUQciYXEygZEUI0JSobHB0WIVM3Lw4UNjkhckgtLxFv/EABoBAAMBAQEBAAAAAAAAAAAAAAMEBQIBAAb/xAAyEQACAgEDAgMGBgMBAQEAAAABAgADEQQSITFBE1FhBSJxgZHBFKGx0eHwIzLxQnJi/9oADAMBAAIRAxEAPwBHCiW0e5dsFNnWde9e4n4AurEAupBQfxJ1HsexocSo7ax2oGUvUFTkSlpb20TsSvJGB6eohm5hnPS2YkqMbfWj2zfZwm3zctC3CJMCVSfwg9AOtD/BOOsZUNkHmJ1gjQjU7/pFWmO8dstqKA2onTNsI/uolqPa3hMDt/WF9t+0Fd1Wo+9jJ9ZUPeNHMMLtEhP+KjP0Ig0A8QYkh99biEBCVHRIgftpRTxthzS2k3DYAJiYESD39ZoEqtpaqlG6sY7SDTaLv8g69J3t41J+VWXD9ip9zIBmnpVQhMmBRxgDS7ZAU2PvFDt0NEvfavHUz6L2Tp21FgwOF5Pr6TfF1Js2yhPx/i9PSgZ53MSTRTxPZHIFmZO8nrQ7h2GreWlCASpRAA7k6CsafCpuMP7caw3CnsBxNbCyU6sIQCSTAAp18OeH7NtaodulvW74MlaFaAdBoD0qn4M4HesrtJuGiAATI1Gmu4o0vOJ03SXmcgBREyd56RUnW6prX8OvoMZ+clPjTV7v/WCfpKHjHxYDKENWThcUB53lp1PaJA19YpY8i6xF/QLdcWfn++g9ajXbB5hT2UR/FPPhDCmsMsOesDOpAUo9dfhSPlrRmZNIg2DLHpF0/wAq+I/SJS94UdtrjkvJKVHQRG5212IntTywzBbWyYGHLeUHLgSSNPMrTykCBqIAO+velliuL3GKXiQgeYmG0iBEa7n01pgX/FrlolH2+z5jqB5HUFJST3kjQ+1C1L2WBQ3XynaHHJMpfFO+aatmbFClOONEKKl7gZdBPcgjboBStafUgyJ/7+lNvAU2t8p6+vlN6KgNkwEgARpMnSAO8VKdTaXja+XYAtgaLSlKFiOvl6envXKrxUPDK584/VSbGyh56wc4b45zZUuLUj/JJJE+sUT3Nle3Cm3mpWGlBbZW5AXl7JO/vQ1gPBKHLhAQryyCQddPcUw8S4lTbXDNslIOYansNhHr1pTUbVf3BHtZdZT7tgHTqPWK/i7iwHEUPtNKYcbjmBR1K0k9tIiE+tMHii/ZVZpW3p9tWiYO8JE/sAfc0EeMOGZboOAfGgEn1Ej+BVd4cYKq6uAFqIaaHMWZOgHY9JOnyNMmtHqWzykyp/CuBIyJYYhfizcbGSQdfof360xsZxtf2Pn2wkqAIVlzQInUD6VxxrArfEbVHL8oM8tYG2WR7kGKCsFxm8wx37OtvMgnQEGNeqFDpSL7b+f/AEvX1EpX6pr7EIXI8pJ8SGS/hrT7yAh4HtGhH7Uk+tPbxhYcXaIckhIVBT/yGn02pY4NwHdXLLlw2kFtuZJIE5RJCR1MVV9lWqunJJ4yf+SbqFOEUckQu8McAcvEnmJhhJ8yup/wHv1PQUdcQ4Qzf27qbVSOaz92MugED4e0dAe9B/hr4hIZbbs30QjMQHAds56g7jXep3FCf9GvW7lgfcuyFt9NIzD2gyD0NK3o7XeR7eRhRrbjhy3K8RP4iwELUlYWFpMEHoRvTP4dubhOHN/6eIWVfeQEkk696D/E3iW3vbvm26MqQkAqOhWdySNhEx61P4TwpCGw4cQSyCMykBUH233qnqBvpUsMHy6/WSdTbtYMv/czPinaqKmnnEgOKTC46qEA7UvqK+OeJE3DgQ0SptsQFGde516V24H8PF4grcobSfOuNAOwPVXp9aLU4ooBs4Amq1ZwPOB1eo78QPDT7AWy25zUOEgAiFAiN+hn0rNHr1FdihgeJywio4Y4jA4Px9OJ2rlu/ClpTBndQ7+4OtJjiPB1Wtw40rdKiP6PzEGrnw6xZTGINE/iOVXsrQ/pV/442CU3LbiRqtGvukx/VS9PX+F1RrX/AFbn5ymwD0H0/fp9II8KP5LhKiQRsqfWjLFeEw6c6VABUT/YpcWFi44fu0kkdq6tY1cN+VLq0xpEmqNtLM25TifO3UF7N9bYaHnEditbIt7dCnFACQkEwB1MbTS9vsOcZVlcQUK7EQaYfDfiM8i1btbRki5U5q5ooqk9iPi6SdqL/EHhJy+RbJIQl8JJfcOiEiBuf+W1IrqW07hLAADn4/GVNPpK6qT1z1z/ABETbPZFBW8GavH+LVn4E5a9jvBrtsspztOREFtWaZ7RVU3ZuIOYoIjuKo5rtG4cw1HtC3TqUrfAPwlle4bdFoPuNuBs7KUDBnXQmmh4OYShFu9cqQFLScqZG0CdD3mNth71c2DAxXAkIRBcQkJjstrYekpqR4UYZcMtuIebUhAP4uq56D/jpI9O1Sb3e1PDxg5/KMsd48XOfPn85dcK40q8aVzEQpBgnooKnX0O+lDrXDS2V3Lqk6KIy+07/KrDFeP2ELDFqEqcUogqiECNDtBUZ07Vb3vFLSLhFotPmcT8QOg6dfWlKdK7NkdOM/WJ6tk78E5AnzndOHnKJ/MTHzp5vWH+pYWgMqGbKNJ/EkQUn196UHiJZ8m9cSkRrP11/uuXC3H91YKJZUCk/EhYlJ9x/Ig1Wv0ZcqfKI6ewGjY3Q/aMbgDw9uWboOvoyJbmJIlRIIEQdtSaL149bXFy5YrSF9NsySY1HoR3pZYh463jyChCGmSRBWjMVfLMrT96NPDPDxa2buIXRgrSSCd+WOvutW3yoL6BrGyxmxcVwqjjvmCHHvCLVk8jkrnmSQ2RKkgH9QenWjTgu75DASUEpiSoe2s0M8MYvc3uJruEoQqNTnnKlGyQI69tO9XnEvHt1bSj7KGz0USVpPsQAn61O1G4t4XUyppbNtbZTIaVnET4s7gXdlBEStGsCdDp2/aq/hbHU32J814hHUJkx5RoJP1q24dsXXrRxx8QDmOoiUxr8ppNOuKCzlJG+306UxpqltDJ3HGYx7RVfDVkPxyfmJ9IuYrZ3/NtgoORIOmk90n07ihngXAD9mv2kqCVqXysx6AA/wDmqXwUw5an1OH4EJMk7a9P3q48O7pbuI36mz5MqlBA2UoqhH01+tcbRWVkqDx9xJlOo35J7HEJMQDdvZKDKxms0gaH4VRMKG3m6j1FClr4yslMPMKkfkUI+QUNKjcUKXh+EFD5i5vXCtaSZKUiCZ9dvr6UmHbkk0Sn2cr5LiMWWlRgecYHHviUb1IbQjltAyBMknuT/FXPgxxOhK12rhAS6QUTtnjbX8w09xSkDajsJqdh1u7mGQHN0iZp5tHWKvDXiJtfg7iY3rzwhc+2Zm1JDBVmJJ1SJkiOp3FWfilhTl4WLZkAlMqUSfhzABI94E/KhtXGuNW9uC40csaOLalX1nX5iq9rjdCrVRU+oPqmTBJJJ3kfT2qf4N4IY84nLtWCMoOTBzibw6ubRGdQStIMEpMx8qE6auBhx+wXnVOYwCo+390D8ScKO2hBVCkHZSdqqae1+Us6xWrUK52nrLfw+8PHL9eZUoYSfMuN/wDFPcn9KduHvIZuG7FhvI222XFmNI2AB6kqMlXpQhwL4hWarVq2KHUFtuFFKFKB/MqUAlMkzMdaOMBtGTL7LingtIQCVZgEoJOUSJ3Os618/rbbrLSLBhR0/eWa1XYCIK8e2za7kKdkoZQCkJPUmSffQV6g/jfGrqxvlc9SH+YkKKROXKScog7aV6n6NPZ4a45kDWVWvaSRnyhyngnDUvfbEOoCfi1WkI99dR7UvPEPG0Xl2ksqBbaTlk/jJMqMdBrAJ7VXO+HVwbFN0hGZspKic3mSkGJUnoJnaY60FLSQSDpT9WkAPib93UfD0lezWPcpXp8YxcOt27dKMq0AnzKBMmNdPb1oX4oXblcsxmJlUTH9VQzXqf8AdAwBI1Gh8OzxC5J/vWO3wouMKtbdLq7hlN0uZC90idABGk96ZORKmkpCg8F7qJ+IHrI+lfJiFFJnamRwN4lG2SEOytvt1HtUP2jo3Zd9fJ/vSVPxJQjcMr+n8RzosSlUQ0gHYAFX1JI19qpOOMAcXYOqbyrUfwgdJ6HvQpecb/aCXMpTplbE7AnU+9MHh0L+ypCxCTJAVvEaz9K3UdVTpm1DngcAf3yiFdmn1GoFIQ48/h+8QXCvF11hryuSYkwtChKVR0I7+og01cSxzGbux5zTLTTbiZJbKi6pJ00CtQDvprFL/HMOQu/KGwDmUBpvJMD+K+j7S0S20hkaBCAkeyQBTCk3V7xwfvKdgWq5qxzifN3Dlo63eIDiVJP+Qg/Q0c3WFrcxhtcHKEAz009as/EV8N2za3CkvoXoRoSnWfWCI+dDT/isj7NkSF83Ll12HrNNezH8ZW3DH8SPriRaAvb7wR8R3C9fOFJzAGJ9quOGPCT7Rac995DAWoJazGAdYJPfsE6EmZitOA+FziFz5pyzmWewpwYtb2zbaLJLzTXlMJcRnIBnVJJACuxNM2kPYcTOncrWfIcfOKi98DrpDiktuNqAAUFElOaZ6QYMg/pWbPhLGLhr7MtSk2zatS6oBCcumitykdhIHpTRvsHdXesO84lDTIz9CSScug082pPtSx8ROPHnlrtwqLdKtE5YKo6qJExOoH70iLLF1Br3cERuxl27iOc/WXDvCbeFWJvmbsuO5kpSURylHNChG6hAV16Viw8Z2VJh9pQPXJlKT8lEEVV+JXFtsqytbO1cDiWkjOUzlkJAABO+6jpSp1J2od/s6q4kuI1Xq2AxGfxn4sc5os26VNpXopSozEdgAYAqk8P+B3MQdkwlpJBWo9j0HdWnyoNUgjpTC4I44tmLC4tnkrCnAcpR1OWIJ6e9Y8H8JWPAHeda/wAUYc8Rmca3KMMw0t2iNF+TMnXLmG5PUnYUmeEeOXsNuFOoSlYUkpUlUgEbjUbEHrTQ8Nro3FgpsZSW3QpIUJG4Vt8iaCPGW8tlXWVlCApAIcWkRmUfbTTb1rFOsay41usFsRUDL3gnxXxc9iD5eeIJOgCdEpSNgB299STNewfhF99xtIQpPMMJJBA+sbVSWzgCvSvoPgfiu2uWGUrdSh5oBIClASBoInSi626yhf8AGuftGKwHPvHp+klYB4UWDDY5g+0OgSoSdPZAM/XevWGPpNybaztGmgg+ZwgbdwB/JqwvcLtUu862uEou1H8+cHSFApnaqfiHES204hpTKXcsqMwo9z9daqaavfWrtycSBqrNjkAY5+P/ACcPEzj4stG2RDjqhB0B/Svn9bhKiTuTrVuu0fuXYRnddKtkyo6VqcBcafSm4QtE6kKBB/WhIFazbnk/pKCEIm4xq8KYjZtYa2bhSTlk5JElXY+lLbjDjFd4rKPK0D5Ujajm+sMORbp+4kZZUtOaZ+sUJ3fBrbvms1FfXJ1gU7doyPeHaS9HqK9/OevHHHnzNfDriZ+wdW41b84LTlV8UgTOhT39aa1h4p4bcILVwHLYr0UFSBJOsLb1B9SBVPgVlcCzQGg2ggSoKjvr6+la3XAzV2kXD6w00ic6kiSqDsPbvrXy91tRsJtEr16py4VOn95iw42v0PXjym1rcbzENrWoqUUJ0T5jqRppPSKxTV4ztrCzwohFsgF4Q3zBLk/nJ+IGP3r1P6TUC5MqpAHEbcDPWVdldO3Ns/fNOltxtwLXbJSQzCSDsVEGSM0e9LziXGHb+5cfU0kE7hpJyiP5PrRjc8dIft1W9lbpYSv4yTJUaG8HxS4sHNfhJlQABB9poulW2+wllA8hxwPX+kyZv8MFV5byJ+P2gwpBG4ijnw98Nl3x5rnkt0/Eo9e4TP79KreIeLFXDqlGAiPKMoq6w7xUyYeq1daKzGVtQOUAb6xvBrOtXUINiDn7RpSWQMR8vtCrjvg2zXYB+zQgcklJKfxAaEk9TPX1pPW9v94ATGo3pseE+Mi4bftFnRxJKffY/wB/KlpxRhymbhaCIykj9aT0LMjtQ55EwWLEds/kRD234otrdDKC0hWRwLWUkSpKdk69zUvi7xuL6eXbNloEQSSCY+VKPKe1SsIt+Y6lBUEA9dqr2rXZUtZHSD09f4QFw0MfDq8Bv2HHiYDgUon0O59jBr6AdvmHLlpSbhIW2FApCkkEK6HXf2mkXZpNscqG4QlOYuHUqMafrW3B3iE3a3Djj7YdDiYI8sgzOk6R0p06ECvcfkIlTqXsdmA90/M/lGL4t8JKeaVdJWBykSURqROpmfWkFcKhVPC+8XcMuWyh9hwggxKUqgkdPNSLxF5JWY2nTvFJJT4fAEZADWEjvG54P8Y2lulwPuJbJAhSpjTpoPnVzw/juF3WIuqKUiFFSXXXFELM9Er0SOoH6UgS8RtW7DpJjvR1Xma8HCbe2cz6YxLxbtkXAZaBeEgKWhQjX8v5o+VDvjJhKLhbYt2luXP/AKmRMgII8uc7BXadYmqTwu8PXHFpun0ZWUjOgHdwjbT8nWevSp3EWJWy3vsKbi5Dq1Z3HUKGQvuJ0BA1yiQNNvlRE06lwOsw72EEnpFRiWDPMryutrQeygaavhz4OBYTcXqSEGClo6FQ/wAuyfTc0I8O8VuW920i4VzWmXpKV+aIlBIJ6j4h6gU8OPLy7+zNixPmdWEFQEqAWJBB2A7qOwOle1FAVgo7w1WSuTFn42Wlg2W0MIbQ8kELDYAAH4QQPxTSdK6e/wD9CeYiXbw806mG5TPuTmPv1pW8VcGvWT6mnQJGoUJyqSdiCf8AoNYWtWyFncGskt3meFePLiyDiWSIcEGRMHoR6iqS+Ut1RUokk669TV9wLw6m6u0Nr0Rqpcb5UiTHqdAPem3jOJM2jQP+ktm0+HMrLmJ21gEgk9zNB/ChDuA5MC9wVsCfO5RrRNwpwwu5UfNkSPiUdhVfirqHH1qbb5aCskI7AnQfIUR2+IljDwEaKdVr7CqGnoUKWcTOqvcIAnUnE1xvDnrBaXG3SpIOhGmtRuIuK3rxKSpCQpI1WBBVp1rvgTi3mHWiCrYpAEmZ6e9O02TzCrW2Ys212ikJDpUkSCR5s09eusztXNSDX7i9IpV1IsGSp6/Hp+sWnh9xDb2dlcLzoTcmAifiI9PSdaK3OJsPu0WybhKbl1QyqIB8hOh7UqfEayZt759u3/20rIEGY01HyMj5VjgvjFqyUpa2OauPIZ0SrvXy+o0BObFzulNGs2jHT4esMOKHG7G4XaDVg+YAmSnMNqGMOulYfcpfbKlMkiY7TJB9CNKH+IOIXLt9Ty/iUZ/8V2wrH1I8qtUEQQa+l0jGylVsPvgfWKjTtSxtrHXqPP8AmMq+xuwecQ9bvLBUrzNQQpM7/wCJSTU3hbi+2auHGnFuNFS5TP8AtkEbFOwJPWlcnCiTnYVmH5RuPSr66wC4LbanWVtuAgpK0kZh1GtL+0PZqW0nPBgaylVyuvTp8Mw08Q+E7nEVBTDSSlsQV80FJB1EDpA3jrWajXnFbzOHAtPBCkpACUnWOs9ta9QNJoTTQq9eI5vayx9pxgkRQWN/ywauVYoh5MCUq13139aGTXW1VCxTNGo8HoIS3Tq3vd5s9HfauBrqq3UcxAMJOp7VyIrN1hsO4iHXEscBx1y0eS62fMkzB2omwLD38YvwtYUoFQLikjRIJ19BQQKd3hXfpdwt21t3ks3WbMCTBO3X2EelLCpS+7HMX1HujIhC7wph7r67AWXLytyl8AzsNZ9/rXz/AIlahi4Ug+bIoj0MGP4p6+IXGT1jYtNc9Ju1CHCggmIOs7g7a0gHFlZJOpNMeHnoJigEkk9P7+kLWOLmiyRlLSwNAnzJPprtQs6rOrTrUhOBv5c3KXl3nKYqVw6y0bhvnHK3mGYgTAnXT2p4vZs2GeWlNOpZBxJJ4Mug224WlBDmiFdFe1SrjgO5SgryZsnxZSFFPuAZp32HHNhcPizTlU0UAIURAKhsBIERpBq6Tw6zahbttbpU5BkTqv0zGYPXalq9qcMPhAb7WOVYYHXifLxwdwn4SfYV4Ya4gzlIjuKefE/H79ryXW2GkhwEKStJCgQdRoRp8qrGPGwHyv2iFDrlP8KBFH8Owe8onBqCR1/KBDfiNiCbVNoHAltIyyEgOZPy5+3TapKONmkw6LRP2oJCQ7nOWQIzZfzbUwWMbwO+0caQ0o/mTk1/5o8v1qfaeGVi0ecgc0bpStSVJHqI+L511bdn+wx955iX9fnES3YvPKJCFKUozoCZPXanNwVxs4xZobumLrM2MoKWFqBSNte8aa114y4sXYoRy2Qc0gGIQmOkJjX0oLR4u3pOzXtyz/8AtNFYG4f6/nNV3shOJLu/Ea/cvUOSbZpKoQhQISAdCV6eYkayQY6CirjdYfwYP3PLLoVDS0EEKBVA2keZIkgaaVO4f4ztb9KW3IbfiFNlMgxvEg9O+3rVRxXwS06w4GVKaA8+QE8sqTOuXZKo6j6ULC7wCNuJh3YgljkH8pS+GWHWzQS684kLeORMK2B2TpMEwKOMdUmwZfLjZuGXlArbn4QYClR7amOoBFfOC7ooV5VKBB0IJEHvpRrwTxy5zOTcuKcbcgZnFFWU7DU/h6EUeysu2R0mihrUv1P2nPizhFoo+1WDgcYJlSCRnbnpvqPWqi+bzWLJTshSgr0miHE/DN03B5SgllWpVm0HWIG9V7WLN4c8tjyvtKgnQGFftRVxswxgbrlsKmkcjnH5EZ/SW3h24izyXb5hJdCYI6EHzfLQ0f2mIfZ3Li5exBt21cSooQFyozqmB0gaaUob/GDiDyW0DltpBiP1MbVSWmCvvZg2JSDuTA3pe9Gds4nKlOSbDg9SPLPA/SV+Jv5nFEbSajJTXe9sFtLKHElKh3rm0nXSk0rBfmV0xtG2EmCYAnlc1xtbg/ChM6jvPaqzFXrdQHKbW2sHUEyKP7Th69fRbKtSnlhIzecDKofEFCgbjBpIul5dvTuND+tO6gZXCDgSdQbDd/lzzkjny7HtD3w5sbe3snMQH37zWvLmA3GmYg79/wDzVnacRO4rhd0M/wD9wyouJgR5d4HoBI+lJdu5WlJSFEBW4BMGNRI60X+FfESba+QHCA26OWudvNsT8/5pLxd/BhbdOQC2c9/7/e0rmMQzAhQnMIPcEbV6uPETrbV699nUFtBZyqGxG+ntt8qzTNWrWtQhHSPmlLz4hbaT14lDWyDBFSHLXTMkGO3rUYipzVsBkzgYNCHC8MWStU+QjUd6p7q2yqIkH2rycRcCcoUQPSo4NHqsXwwjDMBXW6sWYztaWS3FBCElSjsACT+lXCeFLxpaOYy60FH4ilQHrrHai/wmSttNw6hrM7lhskaHuJj2oy4Ix/ELh51q9SVNRpnQEgH0gQdNflR20+0cQT3swbb24+Zi+xnhxs25KD50CSc0kj19arOCuCX797K0kZUQVrVISkT1jUn0G/pUrCHM966kmUnPp0MExTA4Js3f9JcTYkC5cLwUdjmChAB2CsmgnvTbAVIAOvnFdJvTNTHPQ/XtCfDeAbdCAwu5zuwSQgoSdo0TqYFBfEXge62gqtnOcBrkUMqz7dD7aVvwJwniJvWHH23WksLUtS3MokZSMqQPMoqO52ir5vxCWvHxatK5luqGVAajOlKiVpPodD3ApX31c7Wzxkx5iSoU9B0iSYWUOhJ8pBg5pEGdZnaKd2JeIreGWrLPOTe3OUSQfKlPqpOp00A3O5pdeNNqhvE3CgAZ0oWoD85Tr9YB9zS/K6O4RlUnp1mVr53A+kf7Pi7ht0jJeMR3zJDiQfQ/EPkK5vcMYHd/7F0GlHYBfXtlcE/rSESs1JtL5bawpJ1BkfKsrWP/ACSJxqjjz+P8R62nhtaMKhZU+R1nKn6D+6ILG/wy1bkvMND8iVCfmASZoCwDxYZUkC5BQoCCtIkH3G4NX9zwDh14jnMPICygOrDSk/CqfMUnbUHeNjQ3U9LSYoisCTtm+MeKOHGW0tuPIO6soy/JKzJ+grTB7DCr0FTTLaiPiSQUkfIGKgYB4W27jySm5S8Ewoo8pkab5SdJijBGLsKeRb/aGgoqyJQgpMHaAlIjod9q4+1BivM9jf72JWYridvhduXG7MZSYJQQmJ2zdSJ96V/Efik/cIUhADaDoQncj1Vv9KNuPfEY2jr1k3b8xScpWtR3SUhUAAHSCNaE2bBrFm/uWw3cgjUDygdSsgRHbSaLUAo3uPnHa9KHHPXy6ReOuZjJFFXBhsUha7oqKk6oT+FX8z+lSuIPCq6tUc0ZX2x8RazSifzJImPUaUb8PcBW7TKA60lbkSonuenbSimxQuQYHVnYuwgwC4n8QXXhy2xym9gBuR6nt6Ch7CuHbq6ksMuOhO5SJAnaTVrxjwq7bqU7yylhTqm0K6EjWB126+h7V08O2313SW23FobkKdAUoJKUa+YDcUMLkZhdPWoT/GOs44agWLzjd0haFlOXSJSDud66Yk6hTbLVssq1OgBzEk6bbmqzijFzc3Trqo8yjEbQNo+VNDwTt7IpzJg3aZKuZHlT/wC36Rudx7UZ7Ni/CAegFhYev5SXaeHNuLbn4oSgIbiM0FJ7k9VdAkTrvScKEJfWG1FSJIQoiCR0JHSmbxDg+KYlfqt34aQ15tCSylBMBSfzFW07zOwrs54fYMzDbt2edMaupSf/AIgHL7KNATAO49fSFoI05GMxZNoezaZhO8GAf1qLiG5HrR3xvwEqwb5zTq3WSY1iUT8JJGhSehFLl50k60a21RWSO8YB3dOnWcjXq2RE67UX4cqxcQGxaulR0LpWdD7DSKl1UGzoZtm2jOIHVipF6yErUkGQCQDWKA6lSQZoHIzDbDltocSFJkZcyoEnXTahziOySl8hsHKdtIn2FWFu0Uvcx1QSeiEjMTptH81f3V5lyFKktqP4lJzGOwT0NXrUDjaYhSAgyIuVtlJgiD61lveie+tbZTsuOLk7lZAJPsNhUm/wK1TalxE5uhzGpopC2YBnW1yKQpB546cRlcCNJdbzFQ5AQEoAGoVpmM+k1ycv3GVhDyjCFKBXOhSR5T+3zpR4XxXcWzbjTThShyJHYgzI7H96M7y6ViOFoWSRcNGD/wC4B109P1FNMC7EecIi1UKCxxj16585taYByXHLidFBUCNp3oUwDji6sXVrt3MoWfMkjMlXuk6T60RtX7yMPUp5RIIhIIA06UulGvPYQmCOYh7OVizlznoM/CG2N+MGIXSC2p0NpVoQ0nKSOxVJVHzqy8FlspvHHXCc6GlcoAT5laEx3CZ+tLYUQcL4LcuK5jKuXl/9QmBPYd6GjEqRjj0lRq2YYTrGGR/qKXzdMhsBzK24U5VCTCQZ36aUrMbwpVu8tpYgpMUerZvC82b24SWUefNMAlO2kCT70G8X4wLm6ccT8JMJ9gIFHJG0j+/CI0V3VXFH8symFerZhvMoDuY+tMU8BWbbCS+/lWrTMFDLPYD070HeABnvGbr1qxui6QSKP/DzDXGHPtrrhYaQDJ/OCNiCNUnt16Vva+HiQtLjDzFwEnNy1kwr0OU1w4xssQd1W1lZRqEtnMkep/8A5Rg6sPDDdZ2rU0n3szGDceptMUXdstZWFkhTQ0lCt8vQHMM8bA6U2ODLbCbu4Xe2jK+aDmUpaVpSha98oJy5yJJyz3pdcOeK7DVs1bXNg28hpOVKhlmO5C0nUzuDWvEfjK4toMWLIs2huUxm3mAAAlI01jU0Oyp34Vcds54x6w4IHMj49xg4zjFy+WjkcXlyLBSVNohKSCe4TPUa0W4KVi2ccSsW7l0SQsAEoB+EJ22TGo9aC3fFRbzKm7m3beUUFCFg5cpI3ykET10jarDiEPXTeH8vVDaQkBPT4YPzg11k4AIx/EYq6Hv/ADJ3A9letXNww66VMpAzzKgrMQpJTm1E7miXDca5t6+0DIbQmPcHzfv+lWeMWa7ZshsFbvLTI7rj+KFuA+Hrlm5U860SCNe+4MaT1BoXiq4JPlPn9SSbiPpCzFsJTiGH3VqILqMq0A9FQVI+SoUn5mlBhPGjLUpXbcpRTy1LZ8qo2OnemzhrFw3fKfaCShxsNrQrNMpMpMAdD3jQmg/jfwhcUu7vELQhGUvBqDmzbuJ7JA8xGpnSuVsg4Y8HpKWkuOzao6ekVWLcnmHkFZb6ZwM3ziueG4k4w4lxpZQtJlKkmCDXBQrnW7HKtDYzHC942BdioELTd5SkQAUSRGcGfL3iNDSlLpUqSSSTMnUkn9zXFJplYTxJhNpbMuNtFV1lGcQVKCwSD51+VIO/lHWuI4A4ngmZbJt3kYOhq4kZpmdwhWqQSewkx0oPssOs7jM2kQoDRQn/AKavl46vE7dxJUlvXRA6DoSdyfWofD/DXIKlFQUsiBFa8ZVyriQtXqlBcBiCOg+8qrbgUFQQ46ErUYSJH81pc2N1YOKZJ8m8GII6GuT2CXDt0rMlQGacxBgD0rTjW/zOpSFTlGtBF1alXAjNN1hsVN+7IyfIf34yjxB0KWogQCdhXqjE1ik7H3sWlYDAxLdWJqCQUwNdSN/rUtT45KFT5u511qhDhiOlSW3PL7DT51VruFucxY6dSQOnM8/aKJkkKPWDO9WeN3GVptoHsT8hpUO0tl5oymT32rhiDhUsz00+lIuq7+BiasVHdMduf2kQmifhji3kgNuDyd07j+6FzWzUSJ2nWO3WhJYVfInb9Ol6bHHEYnFdk/cclFt96y8MyVDTXqDrCYoBvLNTS1IWIUkwQehFMa44ytLRlKLYZ5SFJTJ0nfOd5noP0pf4vi67l1TrkZlbwIGmg0pu2zd/tCrRXSuyucLZnMoJHUxR1xHdfZbZDDZgkakdup9ydKCrB/luJUR8JBNHuI4S3eKQ6HBkA1j3mPSi1lcCM0KWDBesjEkYXDkkkaSe5Ef3QIU0WcV4slwpZaMpSY06nYAUxcA4GZtWkpQy1cXy2ualFwfKRAzBAiCUkx117Vp8Bct3P9+UzqDyEXkgRHBNX+A8MXF18KTkG6iYSP8AvpRHjHFtgstqXYcq4QSHUIhKDGg07z0IqJiniOopyWyOUIidJ+UaD5UHLg7VX6yVZZa3uqvzl8zYWeGhJWS68fhSNST6J6fOqTi7Hb5xBCmy0z1CYM/8iKFbTF1tvB34lgz5tZowwTij7Q6W1ICQQY67dDO+lEFe33v9ozpdDW3Nhy0AFGsTVrxNYBm4UlPw6KHsoTVTNdZsHrxCsu0lZsKIsF41et0hICVBPw5p0+h1HpQ3NZBrSsp4M8rMvSNvCfFN+7uEoLTac25JUf5pgpxC/ZeQFG25XVCArNJG0zprXz7ws7luWztrH10o4xP7c4takXakgmUpPeO42oV1K7uOJ4aZvBzSOc8xrWVy8pxak5UqM5ifhH/TUPiE25tmjia0AIJUoZ1JQsiRGUarH+Pek3wvieIquwEvLzIkKz+ZIBBBlJ0PcT6VbY/gTd6tWR5bj6dDnWVZvrt8tPSlnUVEBj9IjXemnbDnJ9OglFYcM2l7dXGS6RbMJUVN80QSCdgJ6e/aoPFXAz1jlUopcacnluIMpVH7GOlWPCVkwzdFm9YLmbyxJBSSd6u/FXEG2W2rBhBDSPvcxVJVmGntGophH327SOMfl5ia8VjZ7p4isUKxNbrrnSNvDECOidGrhSTKVEH0MVNsMbeacDgWSR+YkzVdRp4bLbU48y6lJS60RqATpuAemhJ+VerXceZ7wlsO0jrIt34gvrTlCUInciT+9C7jhUSSZJ3NEHEPCS7bMolJQFZUmdSDqDHtQ8BWWq2czC6ZKCQq4kvDbdta4cUpIO2VM616iDA+F3myXlpEITmEEGfpXq4qM3IEl6nVNvxUcj4j9jBQVuh8gyK1CyJg77+ta15XZf8AUyxJreLOBWYqnvNS3cTZWk5m/N0I7/Kqet21wQexnWvBjnJME1KMc9/SbOJBOlXeC8KrdIUsKS3PmUEkwKks3ClJUq4bSEQFpgAayCIjoRRNecVIIQhh1CUqGvcDtH803btqwwGSfyimstsrAWvv3lZxbwsw3bBbA+HczJVPfsRQJFNbChzWX21Abn6KG/1pWvoKVKSehj6VLqJBKk9JzQ2s6kN1mmat0uEbGrThrBBcOwowhOqv6oxTcYeF8jI3O3w9f+W80f8AEGvgQt2rWttoBJHXHaDGDYA840q5bgpaWMwSQXB1kJ9PWnFw3jdq4BiFwsIXby0VuSCsBIhSU7ArkgiN51NKnEFu4a/nt1wlY2IkEdiNiKgY7xpcXSQheVKAZyoTlBPc9TTxuS1Rkxuqyt03p1IlvxLhn2nnXyCEpceOVuDJnqK3wTgZzIpx63fUBr5I8o/MdZ30iKnYRjlotphsu5C1ByqTAJ667V14fxh9zEVqS8Syic0GUZdtekUOvVk5Vvqf4k2jU2Vv744HnIx4Vtl6pWof/kJ+YImpOHYGzbEuZ9Y3URA77dassHw60uc77gQo8xflkgDzGJ11ERFc7Di1Ll2m3bRbttzlzlE/sQNdhTDOcHnifUNZUq+IRxADiK85z6lgGNh7DQVUkV9A4VwzbYgtxDzQUhK1IDjYCcwTHmBGo1lOsjTShviHge0trlkManP94hRmBO5MQJ7UJtQjMFA6iTNRnO5ATmKJTZG4I96wDTrx5uzcU5a3KACQnkvbELVIIGmoBiem9K7FeGHGrjkAZlEgJj8U7RRK+2eDFgxBCOMMe0g4ZcZHUK7KB+ho6uuJkC4baQUqSr4lAzEnQD260A31mplxTatFIMHWdR61NwS3Ut5IjqP3pjO7rKOmZgwrHnC+94jRaOuoU1mDwSslKsqtog+mnSgtnE1Jdztko1ka7fOrTjlU3PshI/ehxIrO1RgkdRELKKxa5A6mPC1ZcKEuvNtOXLQCm4nzEiRJ0/X5UJ//AOeucSfW8/8AdmcqpG0fhA9K24c4T5TjK3Xlha2w4lLZObX8JVMDy6mYAFFeK4ypIDTbCkISPO8lYUkpAnOVDUEqgEnelLVZVxSev6ekAaai4Wrg5x1zBPHPCd23bLjThUQNUlJSY6xO+lLl9shRB3p54HiK3FXAWsrBS24Cok7yg7ntFKfFsFccuFpaRmIJ0FBbailWPIwc/GcFhquatzwPtKAUV8JXjDWVZIDoOmaYgnX9JodNitLgQpJCpiDpRk7w82WQ2ICwJB6z/VcqZQcmHb2imkIJGd3Hw9ZL4rtA8hTaZztytGvxp6j3ApdEUWN3EraLpKFNJyyCfNHedtPrNVWNqQvKWxoJ1G28/Xen7qdyZWGNotO8SLYY08z/ALbih6dPpWK5Yf8A7qdOv69K9UvkSfqBUG95AfpI1er1SbNKdSvUATE716PscDMjV2tm0mQo5e3b513RaAws6JKoisYjY8pUVpTg5xMCxSdved1uZGlIKgqSCADMR1rS0aYgFxSwd4Cd/Y1Caiddqul8t7yJgEDynvRrT4i5HbtGqtL44IDYPb1PlCXhHHEruFAaBSIE/wCPehXi21yXTg6EyPnUVgPMujJmDg2jepbdm9drU44rQfEtXSPQUjsxZvkz8N+FsLtwvTnzlhwXdoTzEqUEzBBPzmqF1wJeJSZAXIPfWiJ5LDNqohElWgUrc+vpVDZYI86fIgn1jStKAcnzndHUb7XetTzx9IZ48G3FW5dnLrMf92qm4t4cQyA42YSfwn17UZL4dP3GbKYRm9EmI19qpOKeHnVuMgkFLiwhJSZGp/qTS1b4YLmTtKt1d60tkY4IPx8vvAZ+0WhKFKSQFiUk9QCRI+YNbWuJOthSULUkLEKAO4ok8Qb1HMQwgDKwnL8yBp8gB85ofwjDVPupbT139B1p5wFMvagImQTkCdcOdfIKGQs5viCZ196veHOH3lvhDqC0lU5lrTsmNcunxbR23q/vb4WTQQw3mMawDHuT1qjtvEVwHztgj0MGsC6w5xJya7UWDdUuQPM/zG9fcRW9rZchp1u3BSAV50lWg1CUiTt1Pc9aEcP4mtSnktuKd6Au6A+gO/1pU4pfc11TkAZjMDpUVLhG1GRgOolmrUAAFk578xxcTYaLphBQfvmNAn8yDsQe4Oldra2KkMLXo82nRXWY/XvSmtcffbWFpWcyRAnXTt7Ub8OeILrjqG1IQEqIkga6evrpXHclgewkj2gr2WeIpwo795S8Xs579zKmMxCo7EpEj/5SKZOD4CyylCro5W8mvLAK80bKgSB1k1TY1gzT2JugOZR8SCI1O5q+4Pw65cfeS88OSwkKUogHcEj20BJ9qHfqX37V8oWn2jcCa1IOe/qO8WPHVoyi4Wpp7mhWu23odOgrPDeG21w1kCii6CswKj5VAbADqO/WmDdcO2dw6hLdukFRUVKMgkDUkJnt89RS74/4POH3ACZLSxmbV6dvcUyNUxwGhNO2cn/YdM9jny+ENXwGmuY/KMiSDChCp7GJMjSO1VOIcbKOEclpDTaFqCHIkrUEiQCZk7aml27eLV8SlK9yT+9cs1dFoUrx0ha0pqQoicfpHJwiolCVb57Xf1SuuKmkW4ddXoSSflOg9zXPg3F0NYc2t3QZlNZugkyJoR404nDyuW2ZQnqNian3sb2BHwPyMR9o6drNXx0IB+oH7Sjx3FjcOlZ3/jpXOzxZxDgXJJHc7jtURtoqMAEk9BRLh/DqG08x/wB8s7e9G9Jq1qaUCsPQCexxaXmg6iUzqQfSqNF9lTAGtSsZxfmHKj4BoKqaNVe9YOJ3S1FK8N/yZzV6sV6hRrAmxbNYqyAajzH4tfaolwlAIykkdZotyKhwINbMnGJrbrGZOYnKDNWF9cpWFkzOkD/voKrXW4OhkafrWzq5jWdIoYE8yBiGnKultOYZdDOlX91ZIaQhLjJUkJGZxOhCjqfeNN6obpKAo8skp6EiDRCuzBhFYZyITXWJcgAiFvAfENQj59TVfgOJALVzHSkK11EpJO81XWl64kgJPy6fOu164HVpShAzHTyj4ifSgYz1hNdqbNZ/js6dsdvU5HX1ltxXdNqCEjcbFJGWD6VfYEybixBDpaDaocXMQmDH8fSgG8s1tLKHElKkmCDVzwrgxuVLTz0NAAGFnRRntIrNgArOeMczfsyw6IFV5BGPjGFaYUbm3i1fzpRo6SmDl6Gf461nOgXNpboM5FqJJ7hBj+aza39rg9q8DcoffeGXltEEADvExvQ1b8eNLeY+6SgIeSoq9NldOxNTqtzWlgCVB4P6xHULjULaiY5ycGSbbw++1LeeeWpALq0oygGcp1JnoNvWs8PcOfZX3krIKkAQY0IOoI9xVz4l3jlqLdLSsvnWuUkjVJ6+kqJrvxbfIQ9bunQXFukmehmR8vNFW22scRf2k++khOv6wdd4uSl3Jl8s9d/6qv4yw1uA6kAZt4HWpbvCqC5zM/lmY/XeonFb/MSEIHlB36TGw7xWCoQZaR6Cnip4JP8A+oGuN9iKtuGeFHr14NNASdSTsANyT0ArkxgpO9ODwfw3l2twpEB1SgkK7eUx8pM/KkNbqRRUWHWfSU2K9gQHMEuKfDezsbZee8CroEQ2Ig6+YRqrbWTFVfAwYClFagFp1TmMJ9fWaYVz4WWz/MbauSu6SCVJJSQVeo3E6CZJ70s8S4XeZUcycsEgjsodDXNFYbqyck/EY+kBrmVhsY7c+sJeP7MNsWt00sq54WQdog6QN9p3qN4d8bFt5bdwpS23wlC9ZOm0jqIJBFHmEcE/bMMsW7jO2GlqKhELKVEhIE7ZpBn6Un+LMPTa3r6G5AbdUE6zAB0160wrq5x3m0rSkDwwPSM2/wCI7WxvHXEguEs5WIJgKVBMkjQTufSKoePHlOYXZqd+PzEHqRI/maA14ut50KcMnamRi+Ii8fsbflobCW8gBV5Mx667CjhDkEdBFGsalQrdeTgdPP8AKAvCfDltdczn3iLUpgIC0k5ifnsKi8U8LOWLuRwpUCApC0/CpJ2Io24O4eYGIOW7zAfQ6SlKhPkKSTmBHQ7VSeKONl665WVKEMS2kJ10Sd/nSYsf8Sa+wGT9sR5LQ6hl7yptOJcmHuWmWStxKwonRMD95qmt2CtUD9q5oEmmTgNm3a2vNUBJEk++wolj+GOB1g9VqTUo7noJQWi2bRMnVX6n+qpMWxlb510T0SNqlcQX6rlzMEbflk/WqYpI3oituEFpqBnxH5f9JrXq6pZlJPasMIBVBreI7kTqxa54CdVdv6r1XPDWHPB8ctaErIIBV6jpI3r1DdwhwYlZqNpwpg8TXhXRfxdBUppIGq1SO0E/vRG4jbNgSEmJ1mJ171ItWkLXlKsgMwd9ek165txqpJkDeRBE1GrgM6DuGRCXDrJxjOp4jlFBHxSFEjSKGwknpWQZ0JqQt8pAiiE5HwgwCp8yZhFsuNEnXfSp2BvqtnkuqZK8swNRBjQ7dKrk3yxso1It8WcBEmR2NZGJxhZjoPzhRZXLeJo5D0N3SZ5TnRfXIr16CqjFeC7i2ZDj2REqyhBUM5/yj8tTghKoOUSNZ6z8qocaxR19wqdcU4RoCo7AdBXXRhyYvp3LMQvA8v2kAmspVBrWt2XMpBHTvWI8ekcNvi9piNgyLsrDzRCfIPMrKAJEiIUmAZ2Iob8QcTF081CS222gIRrOk+mm0aelV1viynWjy/KoDY7VTFNw6qTKoPcR+9MvQgX3Mk+f8STV4hcliAB2jKvvCdwNoNrcc2UhWRXlJB1lPmII9NKIOGmnX7dyzvGAlDLUJWU5SlSfXYnrI7UN4Nx6y3ZJaukOF1knk5TBgj8wVplqPhXGdzegtOXCgiOiRKvQkCvlXq1bZWzsep4+mOsbeypBvAPTnH3l6m2aStLIZSQRqetZ4W4gbsb1bThCWnIGY7JUPhPtqRNczdllBU8oGBoQDJpYcQ4yXXVKHc04lXjAqx4Mm6QN4oZO39xHjhXDbdpdKuzcoDMKMkifMNZMweu29B2KcRtruV3DeVbfODhSrqAoRI9YBpdYbiQg50lQAnfQesTU1q+SpJQhJ83Wqvs7TfhlZ7HB4x6j7RjVpuwoXABz84e8a+MKnszdrmZQRq4fjMjUCPhT001NKi5cKus9zTNwXwkU80lx10NhSZSIzmD3ggCoV54XKZdyrWMhEhSeo9j1oZdV5hRcFG5sxeWafvE+9FyrxKJcXqUiBU664MbSguNLKijcKEbUF4xelSso0A/entJqa/DY94JturcY6d4Q2fileMtKaaKEpJJCsgKhm3hVCxLj7kmVLUfUkk1Gpk+FdslLdzcBIU40j7sHoSCZ/SKRIVSXA5PWPuVpXgdIDXWCvsQXGlonbMkifrRtY3Tbtu0HDCQCNds3SflRLg9wu/snxdlOSRlWBJHXQenT3qkxPAxZIS+w5zWVnKQtI/bqPlIrKlbCN3ykvUsb1HmJwu8VZZdzstApyhKsugPrtUTHMNZuLfntDKRvpH1rdOMN5eWpqVAkpIIAMmYNX3ClilxlThyqBWoJQQcoUnckddYrt1O33hwR+cVQupBAwfj1gFg/DNw5OVBKTuSIT9TUtnhu2bWA7cJzTqlO31okvbS6uElVy6GWR+BvsPaq7CsGw51ZbSVrXuCrMAa6bMjmM2Xs2TuI/wDkfczhNgVgoVlUDpClbivVWcU4Ci1fa5ZOVcGDuCDG/WsUtZXk5zMtpwQGV2wfO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2" name="Picture 2" descr="https://scontent-lhr3-1.xx.fbcdn.net/hphotos-xta1/v/t1.0-9/12122805_924336614318369_5236495455662447156_n.jpg?oh=474f6c34bcf9e90a87414a4357099628&amp;oe=5695DDD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4319466" cy="323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29" t="25793" r="47682" b="33333"/>
          <a:stretch>
            <a:fillRect/>
          </a:stretch>
        </p:blipFill>
        <p:spPr bwMode="auto">
          <a:xfrm>
            <a:off x="611560" y="764704"/>
            <a:ext cx="80248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 l="25851" t="34470" r="26563" b="26515"/>
          <a:stretch>
            <a:fillRect/>
          </a:stretch>
        </p:blipFill>
        <p:spPr bwMode="auto">
          <a:xfrm>
            <a:off x="539552" y="764704"/>
            <a:ext cx="819626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3968" y="188640"/>
            <a:ext cx="4402832" cy="86409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Év eleji statisztika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950261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Iskolai létszám: 650 fő</a:t>
            </a:r>
          </a:p>
          <a:p>
            <a:r>
              <a:rPr lang="hu-HU" dirty="0" smtClean="0"/>
              <a:t>Osztályok száma:21</a:t>
            </a:r>
          </a:p>
          <a:p>
            <a:r>
              <a:rPr lang="hu-HU" dirty="0" smtClean="0"/>
              <a:t>Kollégiumi létszám:</a:t>
            </a:r>
          </a:p>
          <a:p>
            <a:r>
              <a:rPr lang="hu-HU" dirty="0" smtClean="0"/>
              <a:t>Kollégiumi csoportok száma: 16</a:t>
            </a:r>
          </a:p>
          <a:p>
            <a:r>
              <a:rPr lang="hu-HU" dirty="0" smtClean="0"/>
              <a:t>Pedagógus álláshelyek száma: 70,5 fő ( 1 státusz tárolva!)</a:t>
            </a:r>
          </a:p>
          <a:p>
            <a:r>
              <a:rPr lang="hu-HU" dirty="0" smtClean="0"/>
              <a:t>NOKS: 4 fő</a:t>
            </a:r>
          </a:p>
          <a:p>
            <a:r>
              <a:rPr lang="hu-HU" dirty="0" smtClean="0"/>
              <a:t>BTMN: 16</a:t>
            </a:r>
          </a:p>
          <a:p>
            <a:r>
              <a:rPr lang="hu-HU" dirty="0" smtClean="0"/>
              <a:t>SNI: 1</a:t>
            </a:r>
          </a:p>
          <a:p>
            <a:r>
              <a:rPr lang="hu-HU" dirty="0" smtClean="0"/>
              <a:t>Gyógytestnevelés/felmentett: 68</a:t>
            </a:r>
          </a:p>
          <a:p>
            <a:r>
              <a:rPr lang="hu-HU" dirty="0" smtClean="0"/>
              <a:t>Évismétlő:1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230181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Fakultációk </a:t>
            </a:r>
            <a:r>
              <a:rPr lang="hu-HU" smtClean="0"/>
              <a:t>száma: 30</a:t>
            </a:r>
            <a:endParaRPr lang="hu-HU" dirty="0" smtClean="0"/>
          </a:p>
          <a:p>
            <a:r>
              <a:rPr lang="hu-HU" dirty="0" smtClean="0"/>
              <a:t>Szakkörök száma:3</a:t>
            </a:r>
          </a:p>
          <a:p>
            <a:r>
              <a:rPr lang="hu-HU" dirty="0" smtClean="0"/>
              <a:t>Sportkör:4</a:t>
            </a:r>
            <a:endParaRPr lang="hu-HU" dirty="0"/>
          </a:p>
        </p:txBody>
      </p:sp>
      <p:pic>
        <p:nvPicPr>
          <p:cNvPr id="5" name="Picture 2" descr="http://zrinyinyh.hu/06_hirek/2014_tanev/grafika_szakkor/DSCF54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996952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60032" y="704088"/>
            <a:ext cx="3826768" cy="78069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tanév kiemelt feladatai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806245"/>
          </a:xfrm>
        </p:spPr>
        <p:txBody>
          <a:bodyPr>
            <a:normAutofit/>
          </a:bodyPr>
          <a:lstStyle/>
          <a:p>
            <a:r>
              <a:rPr lang="hu-HU" dirty="0" smtClean="0"/>
              <a:t>Felzárkóztatás az év eleji mérések alapján</a:t>
            </a:r>
          </a:p>
          <a:p>
            <a:r>
              <a:rPr lang="hu-HU" dirty="0" smtClean="0"/>
              <a:t>Pályaorientáció</a:t>
            </a:r>
          </a:p>
          <a:p>
            <a:r>
              <a:rPr lang="hu-HU" dirty="0" smtClean="0"/>
              <a:t>Pályázati források keresése</a:t>
            </a:r>
          </a:p>
          <a:p>
            <a:r>
              <a:rPr lang="hu-HU" dirty="0" smtClean="0"/>
              <a:t>Sikeres beiskolázás</a:t>
            </a:r>
          </a:p>
          <a:p>
            <a:r>
              <a:rPr lang="hu-HU" dirty="0" smtClean="0"/>
              <a:t>Közösségi szolgálat</a:t>
            </a:r>
          </a:p>
          <a:p>
            <a:pPr>
              <a:buNone/>
            </a:pPr>
            <a:r>
              <a:rPr lang="hu-HU" dirty="0" smtClean="0"/>
              <a:t>(Új szabályzat!!!)</a:t>
            </a:r>
          </a:p>
          <a:p>
            <a:r>
              <a:rPr lang="hu-HU" dirty="0" smtClean="0"/>
              <a:t>Tehetségpont feladatok</a:t>
            </a:r>
          </a:p>
          <a:p>
            <a:pPr>
              <a:buNone/>
            </a:pPr>
            <a:r>
              <a:rPr lang="hu-HU" dirty="0" smtClean="0"/>
              <a:t>teljesítése</a:t>
            </a:r>
          </a:p>
          <a:p>
            <a:r>
              <a:rPr lang="hu-HU" dirty="0" smtClean="0"/>
              <a:t>Vállalkozóbarát iskolai</a:t>
            </a:r>
          </a:p>
          <a:p>
            <a:pPr>
              <a:buNone/>
            </a:pPr>
            <a:r>
              <a:rPr lang="hu-HU" dirty="0"/>
              <a:t>k</a:t>
            </a:r>
            <a:r>
              <a:rPr lang="hu-HU" dirty="0" smtClean="0"/>
              <a:t>örnyezet kialakítása</a:t>
            </a:r>
          </a:p>
          <a:p>
            <a:endParaRPr lang="hu-HU" dirty="0" smtClean="0"/>
          </a:p>
          <a:p>
            <a:pPr>
              <a:buNone/>
            </a:pPr>
            <a:endParaRPr lang="hu-HU" dirty="0"/>
          </a:p>
        </p:txBody>
      </p:sp>
      <p:pic>
        <p:nvPicPr>
          <p:cNvPr id="8" name="Picture 2" descr="https://scontent-fra3-1.xx.fbcdn.net/hphotos-xfa1/v/t1.0-9/11251053_848397658578932_1865153989736420541_n.jpg?oh=b9985968be719b1c6bda9af451267be1&amp;oe=55FE6C1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4608512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/>
          <a:lstStyle/>
          <a:p>
            <a:r>
              <a:rPr lang="hu-HU" dirty="0" smtClean="0"/>
              <a:t>A tanév kiemelt feladatai II.</a:t>
            </a:r>
            <a:endParaRPr lang="hu-H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924" y="1988840"/>
            <a:ext cx="8072515" cy="420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     </a:t>
            </a:r>
            <a:r>
              <a:rPr lang="hu-HU" dirty="0" err="1" smtClean="0"/>
              <a:t>Nat-Helyi</a:t>
            </a:r>
            <a:r>
              <a:rPr lang="hu-HU" dirty="0" smtClean="0"/>
              <a:t> tanterv óraszámai</a:t>
            </a:r>
            <a:br>
              <a:rPr lang="hu-HU" dirty="0" smtClean="0"/>
            </a:br>
            <a:r>
              <a:rPr lang="hu-HU" dirty="0" smtClean="0"/>
              <a:t>(2011. évi CXC. tv. 6. melléklet )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4724400"/>
            <a:ext cx="7048500" cy="1457325"/>
          </a:xfrm>
          <a:noFill/>
        </p:spPr>
      </p:pic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971550" y="2036763"/>
          <a:ext cx="6912770" cy="1680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554"/>
                <a:gridCol w="1257272"/>
                <a:gridCol w="1507836"/>
                <a:gridCol w="1382554"/>
                <a:gridCol w="1382554"/>
              </a:tblGrid>
              <a:tr h="317397">
                <a:tc>
                  <a:txBody>
                    <a:bodyPr/>
                    <a:lstStyle/>
                    <a:p>
                      <a:r>
                        <a:rPr lang="hu-HU" dirty="0" smtClean="0"/>
                        <a:t>NYEK,AJTP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9.évfolyam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10 évfolyam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11.évfolyam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12.évfolyam</a:t>
                      </a:r>
                      <a:endParaRPr lang="hu-HU" dirty="0"/>
                    </a:p>
                  </a:txBody>
                  <a:tcPr/>
                </a:tc>
              </a:tr>
              <a:tr h="949383">
                <a:tc>
                  <a:txBody>
                    <a:bodyPr/>
                    <a:lstStyle/>
                    <a:p>
                      <a:r>
                        <a:rPr lang="hu-HU" dirty="0" smtClean="0"/>
                        <a:t>56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58</a:t>
                      </a:r>
                      <a:endParaRPr lang="hu-HU" dirty="0"/>
                    </a:p>
                  </a:txBody>
                  <a:tcPr/>
                </a:tc>
              </a:tr>
              <a:tr h="317397">
                <a:tc gridSpan="5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Finanszírozott óraszámok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Változik a képzési szerkezetünk-az AJTP változatlan !</a:t>
            </a:r>
            <a:endParaRPr lang="hu-HU" dirty="0"/>
          </a:p>
        </p:txBody>
      </p:sp>
      <p:pic>
        <p:nvPicPr>
          <p:cNvPr id="931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484784"/>
            <a:ext cx="814149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Egyéni 4. séma">
      <a:dk1>
        <a:srgbClr val="000000"/>
      </a:dk1>
      <a:lt1>
        <a:srgbClr val="0C0C0C"/>
      </a:lt1>
      <a:dk2>
        <a:srgbClr val="4F271C"/>
      </a:dk2>
      <a:lt2>
        <a:srgbClr val="E7DEC9"/>
      </a:lt2>
      <a:accent1>
        <a:srgbClr val="FF0000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891</TotalTime>
  <Words>204</Words>
  <Application>Microsoft Office PowerPoint</Application>
  <PresentationFormat>Diavetítés a képernyőre (4:3 oldalarány)</PresentationFormat>
  <Paragraphs>72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Default Theme</vt:lpstr>
      <vt:lpstr>Szülői választmány 2015.okt.20.</vt:lpstr>
      <vt:lpstr> Év végi statisztika</vt:lpstr>
      <vt:lpstr>PowerPoint bemutató</vt:lpstr>
      <vt:lpstr>PowerPoint bemutató</vt:lpstr>
      <vt:lpstr>Év eleji statisztika</vt:lpstr>
      <vt:lpstr>A tanév kiemelt feladatai I.</vt:lpstr>
      <vt:lpstr>A tanév kiemelt feladatai II.</vt:lpstr>
      <vt:lpstr>     Nat-Helyi tanterv óraszámai (2011. évi CXC. tv. 6. melléklet )</vt:lpstr>
      <vt:lpstr>Változik a képzési szerkezetünk-az AJTP változatlan !</vt:lpstr>
      <vt:lpstr>Év eleji problémák</vt:lpstr>
      <vt:lpstr>Év eleji örömök</vt:lpstr>
      <vt:lpstr>Verébavató</vt:lpstr>
      <vt:lpstr>       Várjuk a nyolcadikosokat!</vt:lpstr>
      <vt:lpstr>Öregfiúk torna</vt:lpstr>
      <vt:lpstr>Van edzőtermünk!</vt:lpstr>
      <vt:lpstr>Szalagavató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Tanévkezdés 2011/12</dc:title>
  <dc:creator>Ibolya</dc:creator>
  <cp:lastModifiedBy>admin</cp:lastModifiedBy>
  <cp:revision>170</cp:revision>
  <dcterms:created xsi:type="dcterms:W3CDTF">2011-08-20T09:01:17Z</dcterms:created>
  <dcterms:modified xsi:type="dcterms:W3CDTF">2015-10-29T07:47:55Z</dcterms:modified>
</cp:coreProperties>
</file>