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24" r:id="rId3"/>
    <p:sldId id="325" r:id="rId4"/>
    <p:sldId id="331" r:id="rId5"/>
    <p:sldId id="333" r:id="rId6"/>
    <p:sldId id="329" r:id="rId7"/>
    <p:sldId id="335" r:id="rId8"/>
    <p:sldId id="337" r:id="rId9"/>
    <p:sldId id="339" r:id="rId10"/>
    <p:sldId id="341" r:id="rId11"/>
    <p:sldId id="343" r:id="rId12"/>
    <p:sldId id="345" r:id="rId13"/>
    <p:sldId id="347" r:id="rId14"/>
    <p:sldId id="352" r:id="rId15"/>
    <p:sldId id="367" r:id="rId16"/>
    <p:sldId id="355" r:id="rId17"/>
    <p:sldId id="357" r:id="rId18"/>
    <p:sldId id="348" r:id="rId19"/>
    <p:sldId id="359" r:id="rId20"/>
    <p:sldId id="360" r:id="rId21"/>
    <p:sldId id="361" r:id="rId22"/>
    <p:sldId id="362" r:id="rId23"/>
    <p:sldId id="363" r:id="rId24"/>
    <p:sldId id="349" r:id="rId25"/>
    <p:sldId id="364" r:id="rId26"/>
    <p:sldId id="365" r:id="rId27"/>
    <p:sldId id="36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5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ím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7" name="Alcím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30" name="Dátum helye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19" name="Élőláb hely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Dia számának hely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 sarkán kerekítve levágott téglalap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erékszögű háromszög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C9B81F-C347-4BEF-BFDF-29C42F48304A}" type="datetimeFigureOut">
              <a:rPr lang="en-US" smtClean="0"/>
              <a:pPr/>
              <a:t>10/26/2012</a:t>
            </a:fld>
            <a:endParaRPr lang="en-U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10" name="Szabadkézi sokszög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Szabadkézi sokszög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zabadkézi sokszög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Szabadkézi sokszög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Cím helye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0" name="Szöveg helye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0" name="Dátum helye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7C9B81F-C347-4BEF-BFDF-29C42F48304A}" type="datetimeFigureOut">
              <a:rPr lang="en-US" smtClean="0"/>
              <a:pPr/>
              <a:t>10/26/2012</a:t>
            </a:fld>
            <a:endParaRPr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22" name="Élőláb helye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 algn="l" eaLnBrk="1" latinLnBrk="0" hangingPunct="1"/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42AED99-7FB4-404E-8A97-64753DCE42EC}" type="slidenum">
              <a:rPr kumimoji="0" lang="en-US" smtClean="0"/>
              <a:pPr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  <p:grpSp>
        <p:nvGrpSpPr>
          <p:cNvPr id="2" name="Csoportba foglalás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Szabadkézi sokszög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Szabadkézi sokszög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Microsoft_Office_Excel_97-2003_munkalap1.xls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2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3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munkalap4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ctrTitle"/>
          </p:nvPr>
        </p:nvSpPr>
        <p:spPr>
          <a:xfrm>
            <a:off x="1763688" y="332656"/>
            <a:ext cx="6621360" cy="504056"/>
          </a:xfrm>
        </p:spPr>
        <p:txBody>
          <a:bodyPr>
            <a:normAutofit fontScale="90000"/>
          </a:bodyPr>
          <a:lstStyle/>
          <a:p>
            <a:r>
              <a:rPr lang="hu-HU" dirty="0" smtClean="0">
                <a:solidFill>
                  <a:schemeClr val="bg2">
                    <a:lumMod val="25000"/>
                  </a:schemeClr>
                </a:solidFill>
              </a:rPr>
              <a:t>Szülői választmány 2012</a:t>
            </a:r>
            <a:endParaRPr lang="hu-HU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7" name="Alcím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8" name="Picture 5" descr="C:\Users\Ibolya\AppData\Local\Temp\Akr kiv tp(cmyk).tif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1124744"/>
            <a:ext cx="1512168" cy="1520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365104"/>
            <a:ext cx="3079006" cy="2016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 descr="F:\ÖNKÉNTESSÉG 2012\sZÍNHÁZ\PICT603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491880" y="908720"/>
            <a:ext cx="4253503" cy="24848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95536" y="3212976"/>
            <a:ext cx="3240360" cy="3358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Kép 14" descr="Önkéntes_0.tmp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220072" y="3429000"/>
            <a:ext cx="3384376" cy="3428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Intenzív nyelvi szakkörök</a:t>
            </a:r>
            <a:br>
              <a:rPr lang="hu-HU" dirty="0" smtClean="0"/>
            </a:br>
            <a:r>
              <a:rPr lang="hu-HU" dirty="0" smtClean="0"/>
              <a:t>a báli bevételből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Pályázati úton </a:t>
            </a:r>
            <a:r>
              <a:rPr lang="hu-HU" b="1" dirty="0" smtClean="0"/>
              <a:t>60</a:t>
            </a:r>
            <a:r>
              <a:rPr lang="hu-HU" dirty="0" smtClean="0"/>
              <a:t> fő</a:t>
            </a:r>
          </a:p>
          <a:p>
            <a:r>
              <a:rPr lang="hu-HU" dirty="0" smtClean="0"/>
              <a:t>Angol(felső)</a:t>
            </a:r>
          </a:p>
          <a:p>
            <a:r>
              <a:rPr lang="hu-HU" dirty="0" smtClean="0"/>
              <a:t>Német</a:t>
            </a:r>
          </a:p>
          <a:p>
            <a:r>
              <a:rPr lang="hu-HU" dirty="0" smtClean="0"/>
              <a:t>Francia</a:t>
            </a:r>
          </a:p>
          <a:p>
            <a:r>
              <a:rPr lang="hu-HU" dirty="0" smtClean="0"/>
              <a:t>Spanyol</a:t>
            </a:r>
            <a:endParaRPr lang="hu-HU" dirty="0"/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 r="13770"/>
          <a:stretch>
            <a:fillRect/>
          </a:stretch>
        </p:blipFill>
        <p:spPr bwMode="auto">
          <a:xfrm>
            <a:off x="3491880" y="2132856"/>
            <a:ext cx="5123932" cy="44566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E:\ZIG-díj\11.jpe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076056" y="0"/>
            <a:ext cx="3255956" cy="2636911"/>
          </a:xfrm>
          <a:prstGeom prst="rect">
            <a:avLst/>
          </a:prstGeom>
          <a:noFill/>
        </p:spPr>
      </p:pic>
      <p:pic>
        <p:nvPicPr>
          <p:cNvPr id="9220" name="Picture 4" descr="E:\ZIG-díj\7.jpe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04048" y="2708920"/>
            <a:ext cx="3168352" cy="3685813"/>
          </a:xfrm>
          <a:prstGeom prst="rect">
            <a:avLst/>
          </a:prstGeom>
          <a:noFill/>
        </p:spPr>
      </p:pic>
      <p:sp>
        <p:nvSpPr>
          <p:cNvPr id="9" name="Téglalap 8"/>
          <p:cNvSpPr/>
          <p:nvPr/>
        </p:nvSpPr>
        <p:spPr>
          <a:xfrm>
            <a:off x="6876256" y="6093296"/>
            <a:ext cx="1944216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dirty="0" err="1" smtClean="0"/>
              <a:t>Krusóczki</a:t>
            </a:r>
            <a:r>
              <a:rPr lang="hu-HU" dirty="0" smtClean="0"/>
              <a:t> Bence felvételei</a:t>
            </a:r>
            <a:endParaRPr lang="hu-HU" dirty="0"/>
          </a:p>
        </p:txBody>
      </p:sp>
      <p:pic>
        <p:nvPicPr>
          <p:cNvPr id="6" name="Picture 2" descr="E:\Debrecen 2012. június 11\P104017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39552" y="1196752"/>
            <a:ext cx="4183682" cy="45811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24744"/>
          </a:xfrm>
        </p:spPr>
        <p:txBody>
          <a:bodyPr/>
          <a:lstStyle/>
          <a:p>
            <a:r>
              <a:rPr lang="hu-HU" dirty="0" smtClean="0"/>
              <a:t> Nyári felújítások:16 millióból</a:t>
            </a:r>
            <a:endParaRPr lang="hu-HU" dirty="0"/>
          </a:p>
        </p:txBody>
      </p:sp>
      <p:pic>
        <p:nvPicPr>
          <p:cNvPr id="32770" name="Picture 2" descr="E:\Felújítás 2012\P104024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4008" y="2204864"/>
            <a:ext cx="4038600" cy="3028950"/>
          </a:xfrm>
          <a:prstGeom prst="rect">
            <a:avLst/>
          </a:prstGeom>
          <a:noFill/>
        </p:spPr>
      </p:pic>
      <p:pic>
        <p:nvPicPr>
          <p:cNvPr id="6" name="Picture 4" descr="E:\Felújítás 2012\P104024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971600" y="1484784"/>
            <a:ext cx="3005051" cy="40067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152128"/>
          </a:xfrm>
        </p:spPr>
        <p:txBody>
          <a:bodyPr/>
          <a:lstStyle/>
          <a:p>
            <a:r>
              <a:rPr lang="hu-HU" dirty="0" smtClean="0"/>
              <a:t>Új burkolatok</a:t>
            </a:r>
            <a:endParaRPr lang="hu-HU" dirty="0"/>
          </a:p>
        </p:txBody>
      </p:sp>
      <p:pic>
        <p:nvPicPr>
          <p:cNvPr id="12290" name="Picture 2" descr="E:\Felújítás 2012\P1040259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71864" y="764704"/>
            <a:ext cx="5072136" cy="3068960"/>
          </a:xfrm>
          <a:prstGeom prst="rect">
            <a:avLst/>
          </a:prstGeom>
          <a:noFill/>
        </p:spPr>
      </p:pic>
      <p:pic>
        <p:nvPicPr>
          <p:cNvPr id="4" name="Picture 2" descr="E:\Felújítás 2012\P1040245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536" y="1628800"/>
            <a:ext cx="3384376" cy="45125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Nyitó adatok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Létszám:745</a:t>
            </a:r>
          </a:p>
          <a:p>
            <a:r>
              <a:rPr lang="hu-HU" dirty="0" smtClean="0"/>
              <a:t>Osztályok száma:24</a:t>
            </a:r>
          </a:p>
          <a:p>
            <a:r>
              <a:rPr lang="hu-HU" dirty="0" smtClean="0"/>
              <a:t>Státuszok:112,5</a:t>
            </a:r>
          </a:p>
          <a:p>
            <a:r>
              <a:rPr lang="hu-HU" dirty="0" smtClean="0"/>
              <a:t>Pedagógus álláshely:72</a:t>
            </a:r>
          </a:p>
          <a:p>
            <a:r>
              <a:rPr lang="hu-HU" dirty="0" smtClean="0"/>
              <a:t>Óraszám:1708</a:t>
            </a:r>
          </a:p>
          <a:p>
            <a:r>
              <a:rPr lang="hu-HU" dirty="0" smtClean="0"/>
              <a:t>Ebből AJTP finanszírozás:45</a:t>
            </a:r>
          </a:p>
          <a:p>
            <a:r>
              <a:rPr lang="hu-HU" dirty="0" smtClean="0"/>
              <a:t>Iskolai tehetséggondozó </a:t>
            </a:r>
            <a:r>
              <a:rPr lang="hu-HU" smtClean="0"/>
              <a:t>pályázat(elbírálás alatt)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5" name="Picture 3" descr="E:\rajzterem\SSA42167.JPG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427984" y="332656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E:\Felújítás 2012\P1040251.JPG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4572000" y="3501008"/>
            <a:ext cx="4038600" cy="3028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9538" y="1514475"/>
            <a:ext cx="8924925" cy="382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08720"/>
          </a:xfrm>
        </p:spPr>
        <p:txBody>
          <a:bodyPr/>
          <a:lstStyle/>
          <a:p>
            <a:pPr algn="ctr"/>
            <a:r>
              <a:rPr lang="hu-HU" dirty="0" smtClean="0"/>
              <a:t>Szakkörök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980728"/>
            <a:ext cx="4038600" cy="5374197"/>
          </a:xfrm>
        </p:spPr>
        <p:txBody>
          <a:bodyPr/>
          <a:lstStyle/>
          <a:p>
            <a:r>
              <a:rPr lang="hu-HU" dirty="0" smtClean="0"/>
              <a:t>Képzőművészeti</a:t>
            </a:r>
          </a:p>
          <a:p>
            <a:r>
              <a:rPr lang="hu-HU" dirty="0" smtClean="0"/>
              <a:t>Dráma</a:t>
            </a:r>
          </a:p>
          <a:p>
            <a:r>
              <a:rPr lang="hu-HU" dirty="0" smtClean="0"/>
              <a:t>Pszichológia</a:t>
            </a:r>
          </a:p>
          <a:p>
            <a:r>
              <a:rPr lang="hu-HU" dirty="0" smtClean="0"/>
              <a:t>Programozói</a:t>
            </a:r>
          </a:p>
          <a:p>
            <a:endParaRPr lang="hu-H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4221088"/>
            <a:ext cx="4038600" cy="233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Ibolya\Desktop\nyolc)\SSA4001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1268760"/>
            <a:ext cx="3384550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E:\pps\Horváth Linda - Képzőművészet\SSA4189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1916832"/>
            <a:ext cx="2784475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Cím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64807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hu-HU" dirty="0" smtClean="0"/>
              <a:t>A 9.évfolyam mérése</a:t>
            </a:r>
          </a:p>
        </p:txBody>
      </p:sp>
      <p:sp>
        <p:nvSpPr>
          <p:cNvPr id="59394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eaLnBrk="1" hangingPunct="1"/>
            <a:r>
              <a:rPr lang="hu-HU" dirty="0" smtClean="0"/>
              <a:t>Anyanyelv</a:t>
            </a:r>
          </a:p>
          <a:p>
            <a:pPr eaLnBrk="1" hangingPunct="1"/>
            <a:r>
              <a:rPr lang="hu-HU" dirty="0" smtClean="0"/>
              <a:t>Matematika</a:t>
            </a:r>
          </a:p>
          <a:p>
            <a:pPr eaLnBrk="1" hangingPunct="1"/>
            <a:r>
              <a:rPr lang="hu-HU" dirty="0" smtClean="0"/>
              <a:t>Motiváció</a:t>
            </a:r>
          </a:p>
          <a:p>
            <a:pPr eaLnBrk="1" hangingPunct="1"/>
            <a:endParaRPr lang="hu-HU" dirty="0" smtClean="0"/>
          </a:p>
          <a:p>
            <a:pPr eaLnBrk="1" hangingPunct="1"/>
            <a:r>
              <a:rPr lang="hu-HU" dirty="0" smtClean="0"/>
              <a:t>Eredmények alapján felzárkóztatás vagy tehetséggondozás</a:t>
            </a:r>
          </a:p>
          <a:p>
            <a:pPr eaLnBrk="1" hangingPunct="1">
              <a:buFont typeface="Arial" charset="0"/>
              <a:buNone/>
            </a:pPr>
            <a:r>
              <a:rPr lang="hu-HU" dirty="0" smtClean="0"/>
              <a:t>(Tanszobai keret)</a:t>
            </a:r>
          </a:p>
        </p:txBody>
      </p:sp>
      <p:sp>
        <p:nvSpPr>
          <p:cNvPr id="5" name="Lefelé nyíl 4"/>
          <p:cNvSpPr/>
          <p:nvPr/>
        </p:nvSpPr>
        <p:spPr>
          <a:xfrm>
            <a:off x="2195736" y="3356992"/>
            <a:ext cx="217488" cy="431800"/>
          </a:xfrm>
          <a:prstGeom prst="downArrow">
            <a:avLst/>
          </a:prstGeom>
          <a:solidFill>
            <a:schemeClr val="bg2">
              <a:lumMod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hu-HU"/>
          </a:p>
        </p:txBody>
      </p:sp>
      <p:sp>
        <p:nvSpPr>
          <p:cNvPr id="59397" name="Text Box 6"/>
          <p:cNvSpPr txBox="1">
            <a:spLocks noChangeArrowheads="1"/>
          </p:cNvSpPr>
          <p:nvPr/>
        </p:nvSpPr>
        <p:spPr bwMode="auto">
          <a:xfrm>
            <a:off x="4716463" y="2420938"/>
            <a:ext cx="2735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pic>
        <p:nvPicPr>
          <p:cNvPr id="8" name="Picture 3" descr="E:\pps\ÖNKÉNTESSÉG ÉVE - Társ Program, Fotók\Erdő 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5580112" y="404664"/>
            <a:ext cx="3318520" cy="2766114"/>
          </a:xfrm>
          <a:prstGeom prst="rect">
            <a:avLst/>
          </a:prstGeom>
        </p:spPr>
      </p:pic>
      <p:pic>
        <p:nvPicPr>
          <p:cNvPr id="9" name="Picture 2" descr="E:\pps\ÖNKÉNTESSÉG ÉVE - Társ Program, Fotók\Erdő 3 (2)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4860032" y="3645024"/>
            <a:ext cx="4038600" cy="26971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4618856" cy="1844824"/>
          </a:xfrm>
        </p:spPr>
        <p:txBody>
          <a:bodyPr>
            <a:normAutofit/>
          </a:bodyPr>
          <a:lstStyle/>
          <a:p>
            <a:r>
              <a:rPr lang="hu-HU" dirty="0" smtClean="0"/>
              <a:t>Jubileumi </a:t>
            </a:r>
            <a:br>
              <a:rPr lang="hu-HU" dirty="0" smtClean="0"/>
            </a:br>
            <a:r>
              <a:rPr lang="hu-HU" dirty="0" smtClean="0"/>
              <a:t>rendezvények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hu-HU" dirty="0" smtClean="0"/>
              <a:t>Nagyrendezvények</a:t>
            </a:r>
          </a:p>
          <a:p>
            <a:r>
              <a:rPr lang="hu-HU" dirty="0" smtClean="0"/>
              <a:t>Zrínyis Akadémia</a:t>
            </a:r>
          </a:p>
          <a:p>
            <a:r>
              <a:rPr lang="hu-HU" dirty="0" smtClean="0"/>
              <a:t>Kiállítások</a:t>
            </a:r>
            <a:endParaRPr lang="hu-HU" dirty="0"/>
          </a:p>
        </p:txBody>
      </p:sp>
      <p:pic>
        <p:nvPicPr>
          <p:cNvPr id="34818" name="Picture 2" descr="D:\Jubileumi képek - Szűcs Róbert és Krusóczki Bence fotói\56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3789040"/>
            <a:ext cx="3251200" cy="2438400"/>
          </a:xfrm>
          <a:prstGeom prst="rect">
            <a:avLst/>
          </a:prstGeom>
          <a:noFill/>
        </p:spPr>
      </p:pic>
      <p:pic>
        <p:nvPicPr>
          <p:cNvPr id="34819" name="Picture 3" descr="D:\Jubileum nyitó képek\Összes kép\P115018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572000" y="260648"/>
            <a:ext cx="4038600" cy="3028950"/>
          </a:xfrm>
          <a:prstGeom prst="rect">
            <a:avLst/>
          </a:prstGeom>
          <a:noFill/>
        </p:spPr>
      </p:pic>
      <p:pic>
        <p:nvPicPr>
          <p:cNvPr id="34822" name="Picture 6" descr="D:\Jubileum nyitó képek\Összes kép\P115040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04048" y="3717032"/>
            <a:ext cx="3744416" cy="28083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D:\Jubileum nyitó képek\Összes kép\P11504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0"/>
            <a:ext cx="4091947" cy="3068960"/>
          </a:xfrm>
          <a:prstGeom prst="rect">
            <a:avLst/>
          </a:prstGeom>
          <a:noFill/>
        </p:spPr>
      </p:pic>
      <p:pic>
        <p:nvPicPr>
          <p:cNvPr id="36867" name="Picture 3" descr="D:\Jubileum nyitó képek\Összes kép\P115041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83968" y="2924944"/>
            <a:ext cx="4860032" cy="3645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96752"/>
          </a:xfrm>
        </p:spPr>
        <p:txBody>
          <a:bodyPr/>
          <a:lstStyle/>
          <a:p>
            <a:r>
              <a:rPr lang="hu-HU" dirty="0" smtClean="0"/>
              <a:t>95.jubileumi tanév</a:t>
            </a:r>
            <a:endParaRPr lang="hu-HU" dirty="0"/>
          </a:p>
        </p:txBody>
      </p:sp>
      <p:pic>
        <p:nvPicPr>
          <p:cNvPr id="6" name="Picture 3" descr="3-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412776"/>
            <a:ext cx="3528392" cy="25295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0" descr="5-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860031" y="1412776"/>
            <a:ext cx="3528845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1" descr="Még járt a villamos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771800" y="4293096"/>
            <a:ext cx="3627931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305800" cy="1152128"/>
          </a:xfrm>
        </p:spPr>
        <p:txBody>
          <a:bodyPr/>
          <a:lstStyle/>
          <a:p>
            <a:r>
              <a:rPr lang="hu-HU" dirty="0" smtClean="0"/>
              <a:t>Öregfiúk találkozója</a:t>
            </a:r>
            <a:endParaRPr lang="hu-HU" dirty="0"/>
          </a:p>
        </p:txBody>
      </p:sp>
      <p:pic>
        <p:nvPicPr>
          <p:cNvPr id="35842" name="Picture 2" descr="D:\Öregfiúk képek - 2012. szeptember 26\Összes kép\DSCN283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1916832"/>
            <a:ext cx="3492992" cy="2619744"/>
          </a:xfrm>
          <a:prstGeom prst="rect">
            <a:avLst/>
          </a:prstGeom>
          <a:noFill/>
        </p:spPr>
      </p:pic>
      <p:pic>
        <p:nvPicPr>
          <p:cNvPr id="35843" name="Picture 3" descr="D:\Öregfiúk képek - 2012. szeptember 26\Összes kép\DSCN2837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067944" y="3140968"/>
            <a:ext cx="4681728" cy="3511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936104"/>
          </a:xfrm>
        </p:spPr>
        <p:txBody>
          <a:bodyPr/>
          <a:lstStyle/>
          <a:p>
            <a:r>
              <a:rPr lang="hu-HU" dirty="0" smtClean="0"/>
              <a:t>Kutatók éjszakája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37890" name="Picture 2" descr="D:\Krusóczki Bence - Kutatók éjszakája\DSC_052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359672"/>
            <a:ext cx="9144000" cy="413865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D:\Kutatók éjszakája 2\P105004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95536" y="548680"/>
            <a:ext cx="3936438" cy="2952328"/>
          </a:xfrm>
          <a:prstGeom prst="rect">
            <a:avLst/>
          </a:prstGeom>
          <a:noFill/>
        </p:spPr>
      </p:pic>
      <p:pic>
        <p:nvPicPr>
          <p:cNvPr id="38915" name="Picture 3" descr="D:\Kutatók éjszakája 2\P1050218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843808" y="3501008"/>
            <a:ext cx="3995936" cy="2996952"/>
          </a:xfrm>
          <a:prstGeom prst="rect">
            <a:avLst/>
          </a:prstGeom>
          <a:noFill/>
        </p:spPr>
      </p:pic>
      <p:pic>
        <p:nvPicPr>
          <p:cNvPr id="38916" name="Picture 4" descr="D:\Kutatók éjszakája 1\P1040645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148064" y="476672"/>
            <a:ext cx="3707904" cy="27809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Beiskolázási terv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-1 osztály</a:t>
            </a:r>
          </a:p>
          <a:p>
            <a:r>
              <a:rPr lang="hu-HU" dirty="0" smtClean="0"/>
              <a:t>Haladó angol:17 fő</a:t>
            </a:r>
          </a:p>
          <a:p>
            <a:r>
              <a:rPr lang="hu-HU" dirty="0" smtClean="0"/>
              <a:t>Haladó német:17 fő</a:t>
            </a:r>
          </a:p>
          <a:p>
            <a:r>
              <a:rPr lang="hu-HU" dirty="0" smtClean="0"/>
              <a:t>AJTP:34 fő</a:t>
            </a:r>
          </a:p>
          <a:p>
            <a:r>
              <a:rPr lang="hu-HU" dirty="0" err="1" smtClean="0"/>
              <a:t>Nyek</a:t>
            </a:r>
            <a:r>
              <a:rPr lang="hu-HU" dirty="0" smtClean="0"/>
              <a:t> angol:17 fő</a:t>
            </a:r>
          </a:p>
          <a:p>
            <a:r>
              <a:rPr lang="hu-HU" dirty="0" err="1" smtClean="0"/>
              <a:t>Nyek</a:t>
            </a:r>
            <a:r>
              <a:rPr lang="hu-HU" dirty="0" smtClean="0"/>
              <a:t> </a:t>
            </a:r>
            <a:r>
              <a:rPr lang="hu-HU" dirty="0" err="1" smtClean="0"/>
              <a:t>Kh</a:t>
            </a:r>
            <a:r>
              <a:rPr lang="hu-HU" dirty="0" smtClean="0"/>
              <a:t> angol:17 fő</a:t>
            </a:r>
          </a:p>
          <a:p>
            <a:r>
              <a:rPr lang="hu-HU" dirty="0" err="1" smtClean="0"/>
              <a:t>Nyek</a:t>
            </a:r>
            <a:r>
              <a:rPr lang="hu-HU" dirty="0" smtClean="0"/>
              <a:t> spanyol:17 fő</a:t>
            </a:r>
          </a:p>
          <a:p>
            <a:r>
              <a:rPr lang="hu-HU" dirty="0" err="1" smtClean="0"/>
              <a:t>Nyek</a:t>
            </a:r>
            <a:r>
              <a:rPr lang="hu-HU" dirty="0" smtClean="0"/>
              <a:t> német:17 fő</a:t>
            </a:r>
            <a:endParaRPr lang="hu-HU" dirty="0"/>
          </a:p>
        </p:txBody>
      </p:sp>
      <p:pic>
        <p:nvPicPr>
          <p:cNvPr id="5" name="Picture 2" descr="C:\Users\Ibolya\AppData\Local\Temp\Rar$DI66.301\P101085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60032" y="2132856"/>
            <a:ext cx="3655064" cy="27412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05800" cy="1080120"/>
          </a:xfrm>
        </p:spPr>
        <p:txBody>
          <a:bodyPr/>
          <a:lstStyle/>
          <a:p>
            <a:r>
              <a:rPr lang="hu-HU" dirty="0" smtClean="0"/>
              <a:t>Az oktatás struktúrája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412776"/>
            <a:ext cx="8540678" cy="47914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smtClean="0"/>
              <a:t>Érettségi változások</a:t>
            </a:r>
            <a:endParaRPr lang="hu-HU" dirty="0"/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260648"/>
            <a:ext cx="9478337" cy="6453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305800" cy="1340768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Jótékonysági bál:2013.február 8.</a:t>
            </a:r>
            <a:endParaRPr lang="hu-HU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556792"/>
            <a:ext cx="4870783" cy="237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763688" y="4005064"/>
            <a:ext cx="5109162" cy="2609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506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868144" y="1484784"/>
            <a:ext cx="2788226" cy="25548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www.zrinyinyh.hu</a:t>
            </a:r>
            <a:endParaRPr lang="hu-HU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2400" y="2000240"/>
            <a:ext cx="8991600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smtClean="0"/>
              <a:t>Év végi</a:t>
            </a:r>
            <a:br>
              <a:rPr lang="hu-HU" dirty="0" smtClean="0"/>
            </a:br>
            <a:r>
              <a:rPr lang="hu-HU" dirty="0" smtClean="0"/>
              <a:t> mutatók</a:t>
            </a:r>
            <a:endParaRPr lang="hu-HU" dirty="0"/>
          </a:p>
        </p:txBody>
      </p:sp>
      <p:pic>
        <p:nvPicPr>
          <p:cNvPr id="26627" name="Picture 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 bwMode="auto">
          <a:xfrm>
            <a:off x="2915816" y="4293096"/>
            <a:ext cx="5976664" cy="2164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26626" name="Object 2"/>
          <p:cNvGraphicFramePr>
            <a:graphicFrameLocks noChangeAspect="1"/>
          </p:cNvGraphicFramePr>
          <p:nvPr>
            <p:ph sz="half" idx="2"/>
          </p:nvPr>
        </p:nvGraphicFramePr>
        <p:xfrm>
          <a:off x="3399906" y="476672"/>
          <a:ext cx="5135511" cy="3024336"/>
        </p:xfrm>
        <a:graphic>
          <a:graphicData uri="http://schemas.openxmlformats.org/presentationml/2006/ole">
            <p:oleObj spid="_x0000_s26626" name="Chart" r:id="rId4" imgW="5629351" imgH="33147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468313" y="404813"/>
          <a:ext cx="8135937" cy="6048375"/>
        </p:xfrm>
        <a:graphic>
          <a:graphicData uri="http://schemas.openxmlformats.org/presentationml/2006/ole">
            <p:oleObj spid="_x0000_s30722" name="Chart" r:id="rId3" imgW="4676851" imgH="2571902" progId="Excel.Sheet.8">
              <p:embed/>
            </p:oleObj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23850" y="260350"/>
          <a:ext cx="8569325" cy="5545138"/>
        </p:xfrm>
        <a:graphic>
          <a:graphicData uri="http://schemas.openxmlformats.org/presentationml/2006/ole">
            <p:oleObj spid="_x0000_s31746" name="Chart" r:id="rId3" imgW="5391302" imgH="2819400" progId="Excel.Sheet.8">
              <p:embed/>
            </p:oleObj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8674" name="Object 2"/>
          <p:cNvGraphicFramePr>
            <a:graphicFrameLocks noChangeAspect="1"/>
          </p:cNvGraphicFramePr>
          <p:nvPr/>
        </p:nvGraphicFramePr>
        <p:xfrm>
          <a:off x="323850" y="765175"/>
          <a:ext cx="8667750" cy="5618163"/>
        </p:xfrm>
        <a:graphic>
          <a:graphicData uri="http://schemas.openxmlformats.org/presentationml/2006/ole">
            <p:oleObj spid="_x0000_s28674" name="Chart" r:id="rId3" imgW="8667902" imgH="4467149" progId="Excel.Sheet.8">
              <p:embed/>
            </p:oleObj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ím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613"/>
          </a:xfrm>
        </p:spPr>
        <p:txBody>
          <a:bodyPr/>
          <a:lstStyle/>
          <a:p>
            <a:r>
              <a:rPr lang="hu-HU" dirty="0" smtClean="0"/>
              <a:t>Sikeres pályázatok</a:t>
            </a:r>
          </a:p>
        </p:txBody>
      </p:sp>
      <p:sp>
        <p:nvSpPr>
          <p:cNvPr id="24578" name="Tartalom helye 2"/>
          <p:cNvSpPr>
            <a:spLocks noGrp="1"/>
          </p:cNvSpPr>
          <p:nvPr>
            <p:ph idx="1"/>
          </p:nvPr>
        </p:nvSpPr>
        <p:spPr>
          <a:xfrm>
            <a:off x="457200" y="765175"/>
            <a:ext cx="8229600" cy="5903913"/>
          </a:xfrm>
        </p:spPr>
        <p:txBody>
          <a:bodyPr/>
          <a:lstStyle/>
          <a:p>
            <a:r>
              <a:rPr lang="hu-HU" dirty="0" smtClean="0"/>
              <a:t>Pedagógus képzések</a:t>
            </a:r>
          </a:p>
          <a:p>
            <a:pPr>
              <a:buNone/>
            </a:pPr>
            <a:r>
              <a:rPr lang="hu-HU" dirty="0" smtClean="0"/>
              <a:t>(TÁMOP 3.1.5-09/A-2-2009-0009)</a:t>
            </a:r>
          </a:p>
          <a:p>
            <a:r>
              <a:rPr lang="hu-HU" dirty="0" smtClean="0"/>
              <a:t>Tiop-6 új interaktív tábla</a:t>
            </a:r>
          </a:p>
          <a:p>
            <a:r>
              <a:rPr lang="hu-HU" dirty="0" smtClean="0"/>
              <a:t>Színe-java</a:t>
            </a:r>
          </a:p>
          <a:p>
            <a:r>
              <a:rPr lang="hu-HU" dirty="0" smtClean="0"/>
              <a:t>Művészet és személyiség</a:t>
            </a:r>
          </a:p>
          <a:p>
            <a:pPr>
              <a:buNone/>
            </a:pPr>
            <a:r>
              <a:rPr lang="hu-HU" i="1" dirty="0" smtClean="0"/>
              <a:t>(TÁMOP -3.2.3-09/2-2010-0014)</a:t>
            </a:r>
          </a:p>
          <a:p>
            <a:pPr>
              <a:buNone/>
            </a:pPr>
            <a:r>
              <a:rPr lang="hu-HU" dirty="0" smtClean="0"/>
              <a:t>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3789040"/>
            <a:ext cx="4176316" cy="251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1988840"/>
            <a:ext cx="4128459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hu-HU" dirty="0" smtClean="0"/>
              <a:t>A tehetségprogram pályázatai</a:t>
            </a:r>
            <a:endParaRPr lang="hu-HU" dirty="0"/>
          </a:p>
        </p:txBody>
      </p:sp>
      <p:sp>
        <p:nvSpPr>
          <p:cNvPr id="4" name="Tartalom helye 3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5001419"/>
          </a:xfrm>
        </p:spPr>
        <p:txBody>
          <a:bodyPr/>
          <a:lstStyle/>
          <a:p>
            <a:r>
              <a:rPr lang="hu-HU" dirty="0" smtClean="0"/>
              <a:t>Egymás mellett </a:t>
            </a:r>
            <a:r>
              <a:rPr lang="hu-HU" dirty="0" err="1" smtClean="0"/>
              <a:t>összművészeti</a:t>
            </a:r>
            <a:r>
              <a:rPr lang="hu-HU" dirty="0" smtClean="0"/>
              <a:t> vetélkedő és </a:t>
            </a:r>
            <a:r>
              <a:rPr lang="hu-HU" b="1" u="sng" dirty="0" smtClean="0"/>
              <a:t>gálaműsor</a:t>
            </a:r>
            <a:r>
              <a:rPr lang="hu-HU" dirty="0" smtClean="0"/>
              <a:t>(NTP-MSV-11) </a:t>
            </a:r>
            <a:r>
              <a:rPr lang="hu-HU" u="sng" dirty="0" smtClean="0"/>
              <a:t>500.000 Ft</a:t>
            </a:r>
          </a:p>
          <a:p>
            <a:r>
              <a:rPr lang="hu-HU" dirty="0" smtClean="0"/>
              <a:t> Természettudományos, matematikai és műszaki kompetenciáinak elmélyítését segítő tehetséggondozó programok támogatására meghirdetett pályázat </a:t>
            </a:r>
            <a:br>
              <a:rPr lang="hu-HU" dirty="0" smtClean="0"/>
            </a:br>
            <a:r>
              <a:rPr lang="hu-HU" dirty="0" smtClean="0"/>
              <a:t>(NTP-KTMK-11) </a:t>
            </a:r>
            <a:r>
              <a:rPr lang="hu-HU" u="sng" dirty="0" smtClean="0"/>
              <a:t>1.900.000 Ft</a:t>
            </a:r>
          </a:p>
          <a:p>
            <a:r>
              <a:rPr lang="hu-HU" dirty="0" smtClean="0"/>
              <a:t>Kollégiumok tehetséggondozó műhelyeinek és programjainak támogatására meghirdetett pályázat (NTP-KKOLL-11-A/B/C) </a:t>
            </a:r>
            <a:r>
              <a:rPr lang="hu-HU" u="sng" dirty="0" smtClean="0"/>
              <a:t>90.000 Ft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283968" y="274638"/>
            <a:ext cx="4402832" cy="2002234"/>
          </a:xfrm>
        </p:spPr>
        <p:txBody>
          <a:bodyPr>
            <a:normAutofit fontScale="90000"/>
          </a:bodyPr>
          <a:lstStyle/>
          <a:p>
            <a:r>
              <a:rPr lang="hu-HU" dirty="0" smtClean="0"/>
              <a:t>Kézilabda pályázat</a:t>
            </a:r>
            <a:br>
              <a:rPr lang="hu-HU" dirty="0" smtClean="0"/>
            </a:br>
            <a:r>
              <a:rPr lang="hu-HU" dirty="0" smtClean="0"/>
              <a:t>(TAO)</a:t>
            </a:r>
            <a:endParaRPr lang="hu-H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1027986"/>
            <a:ext cx="3456384" cy="2596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63144" y="3427422"/>
            <a:ext cx="5380856" cy="3430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Egyéni 4. séma">
      <a:dk1>
        <a:srgbClr val="000000"/>
      </a:dk1>
      <a:lt1>
        <a:srgbClr val="0C0C0C"/>
      </a:lt1>
      <a:dk2>
        <a:srgbClr val="4F271C"/>
      </a:dk2>
      <a:lt2>
        <a:srgbClr val="E7DEC9"/>
      </a:lt2>
      <a:accent1>
        <a:srgbClr val="FF0000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596</TotalTime>
  <Words>160</Words>
  <Application>Microsoft Office PowerPoint</Application>
  <PresentationFormat>Diavetítés a képernyőre (4:3 oldalarány)</PresentationFormat>
  <Paragraphs>64</Paragraphs>
  <Slides>27</Slides>
  <Notes>0</Notes>
  <HiddenSlides>0</HiddenSlides>
  <MMClips>0</MMClips>
  <ScaleCrop>false</ScaleCrop>
  <HeadingPairs>
    <vt:vector size="6" baseType="variant">
      <vt:variant>
        <vt:lpstr>Téma</vt:lpstr>
      </vt:variant>
      <vt:variant>
        <vt:i4>1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27</vt:i4>
      </vt:variant>
    </vt:vector>
  </HeadingPairs>
  <TitlesOfParts>
    <vt:vector size="29" baseType="lpstr">
      <vt:lpstr>Default Theme</vt:lpstr>
      <vt:lpstr>Chart</vt:lpstr>
      <vt:lpstr>Szülői választmány 2012</vt:lpstr>
      <vt:lpstr>95.jubileumi tanév</vt:lpstr>
      <vt:lpstr>Év végi  mutatók</vt:lpstr>
      <vt:lpstr>4. dia</vt:lpstr>
      <vt:lpstr>5. dia</vt:lpstr>
      <vt:lpstr>6. dia</vt:lpstr>
      <vt:lpstr>Sikeres pályázatok</vt:lpstr>
      <vt:lpstr>A tehetségprogram pályázatai</vt:lpstr>
      <vt:lpstr>Kézilabda pályázat (TAO)</vt:lpstr>
      <vt:lpstr>Intenzív nyelvi szakkörök a báli bevételből</vt:lpstr>
      <vt:lpstr>11. dia</vt:lpstr>
      <vt:lpstr> Nyári felújítások:16 millióból</vt:lpstr>
      <vt:lpstr>Új burkolatok</vt:lpstr>
      <vt:lpstr>Nyitó adatok</vt:lpstr>
      <vt:lpstr>15. dia</vt:lpstr>
      <vt:lpstr>Szakkörök</vt:lpstr>
      <vt:lpstr>A 9.évfolyam mérése</vt:lpstr>
      <vt:lpstr>Jubileumi  rendezvények</vt:lpstr>
      <vt:lpstr>19. dia</vt:lpstr>
      <vt:lpstr>Öregfiúk találkozója</vt:lpstr>
      <vt:lpstr>Kutatók éjszakája</vt:lpstr>
      <vt:lpstr>22. dia</vt:lpstr>
      <vt:lpstr>Beiskolázási terv</vt:lpstr>
      <vt:lpstr>Az oktatás struktúrája</vt:lpstr>
      <vt:lpstr>Érettségi változások</vt:lpstr>
      <vt:lpstr>Jótékonysági bál:2013.február 8.</vt:lpstr>
      <vt:lpstr>www.zrinyinyh.hu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Tanévkezdés 2011/12</dc:title>
  <dc:creator>Ibolya</dc:creator>
  <cp:lastModifiedBy>Zigkoli</cp:lastModifiedBy>
  <cp:revision>77</cp:revision>
  <dcterms:created xsi:type="dcterms:W3CDTF">2011-08-20T09:01:17Z</dcterms:created>
  <dcterms:modified xsi:type="dcterms:W3CDTF">2012-10-26T11:25:18Z</dcterms:modified>
</cp:coreProperties>
</file>