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</p:sldIdLst>
  <p:sldSz cy="6858000" cx="12192000"/>
  <p:notesSz cx="9925050" cy="67929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31" roundtripDataSignature="AMtx7mhV9t2a35l2q3WbsqMkWW7wTLcRw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6B554FA5-3E3F-47FF-9623-5A63C840C37C}">
  <a:tblStyle styleId="{6B554FA5-3E3F-47FF-9623-5A63C840C37C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customschemas.google.com/relationships/presentationmetadata" Target="metadata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1"/>
            <a:ext cx="4300855" cy="340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5621898" y="1"/>
            <a:ext cx="4300855" cy="340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2924175" y="849313"/>
            <a:ext cx="4076700" cy="22923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992505" y="3269089"/>
            <a:ext cx="7940040" cy="26747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6452089"/>
            <a:ext cx="4300855" cy="3408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5621898" y="6452089"/>
            <a:ext cx="4300855" cy="3408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hu-H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kp.mcc.hu/" TargetMode="Externa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facebook.com/KP.MCC" TargetMode="Externa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:notes"/>
          <p:cNvSpPr txBox="1"/>
          <p:nvPr>
            <p:ph idx="1" type="body"/>
          </p:nvPr>
        </p:nvSpPr>
        <p:spPr>
          <a:xfrm>
            <a:off x="992505" y="3269089"/>
            <a:ext cx="7940040" cy="26747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9845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−"/>
            </a:pPr>
            <a:r>
              <a:rPr lang="hu-HU" sz="1100"/>
              <a:t>Bemutatkozás– tegeződés</a:t>
            </a:r>
            <a:endParaRPr sz="1100"/>
          </a:p>
          <a:p>
            <a:pPr indent="-29845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−"/>
            </a:pPr>
            <a:r>
              <a:rPr lang="hu-HU" sz="1100"/>
              <a:t>Kérdezzetek előadás közben is nyugodtan, de a végén is lehetőség nyílik rá</a:t>
            </a:r>
            <a:endParaRPr sz="1100"/>
          </a:p>
          <a:p>
            <a:pPr indent="-29845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−"/>
            </a:pPr>
            <a:r>
              <a:rPr lang="hu-HU" sz="1100"/>
              <a:t>Személyes bemutató esetén: E-mail címes papír körbead – küldünk infókat és emlékeztetőt a jelentkezési határidőről</a:t>
            </a:r>
            <a:endParaRPr sz="1100"/>
          </a:p>
          <a:p>
            <a:pPr indent="-29845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−"/>
            </a:pPr>
            <a:r>
              <a:rPr lang="hu-HU" sz="1100"/>
              <a:t>Ki hányadikos? – 9, 10, 11</a:t>
            </a:r>
            <a:endParaRPr sz="1100"/>
          </a:p>
          <a:p>
            <a:pPr indent="-29845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−"/>
            </a:pPr>
            <a:r>
              <a:rPr lang="hu-HU" sz="1100"/>
              <a:t>Hallott-e már valaki a Collegiumról? – igen – honnan és mit – nem – néhány szót szólok róla</a:t>
            </a:r>
            <a:endParaRPr sz="1100"/>
          </a:p>
          <a:p>
            <a:pPr indent="-298450" lvl="1" marL="9144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urier New"/>
              <a:buChar char="o"/>
            </a:pPr>
            <a:r>
              <a:rPr lang="hu-HU" sz="1100"/>
              <a:t>Nem Corvinus Egyetem vagyunk!! (A budapesti MCC kollégium sem tartozik a Corvinushoz 😊 )</a:t>
            </a:r>
            <a:endParaRPr sz="1100"/>
          </a:p>
          <a:p>
            <a:pPr indent="-298450" lvl="1" marL="9144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o"/>
            </a:pPr>
            <a:r>
              <a:rPr lang="hu-HU" sz="1100"/>
              <a:t>a név Hunyadi Mátyás latin megfelelője </a:t>
            </a:r>
            <a:endParaRPr/>
          </a:p>
        </p:txBody>
      </p:sp>
      <p:sp>
        <p:nvSpPr>
          <p:cNvPr id="27" name="Google Shape;27;p1:notes"/>
          <p:cNvSpPr/>
          <p:nvPr>
            <p:ph idx="2" type="sldImg"/>
          </p:nvPr>
        </p:nvSpPr>
        <p:spPr>
          <a:xfrm>
            <a:off x="2924175" y="849313"/>
            <a:ext cx="4076700" cy="22923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7:notes"/>
          <p:cNvSpPr txBox="1"/>
          <p:nvPr>
            <p:ph idx="1" type="body"/>
          </p:nvPr>
        </p:nvSpPr>
        <p:spPr>
          <a:xfrm>
            <a:off x="992505" y="3269089"/>
            <a:ext cx="7940040" cy="26747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u-HU" sz="1100"/>
              <a:t>Minden városban, heti rendszerességgel elérhető kurzusok, melyek célja a beszédkészség fejlesztése. Fél évente induló kurzusok ezek, melyekre pályázati úton jelentkezhet minden KáPés.</a:t>
            </a:r>
            <a:endParaRPr/>
          </a:p>
        </p:txBody>
      </p:sp>
      <p:sp>
        <p:nvSpPr>
          <p:cNvPr id="156" name="Google Shape;156;p17:notes"/>
          <p:cNvSpPr/>
          <p:nvPr>
            <p:ph idx="2" type="sldImg"/>
          </p:nvPr>
        </p:nvSpPr>
        <p:spPr>
          <a:xfrm>
            <a:off x="2924175" y="849313"/>
            <a:ext cx="4076700" cy="22923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8:notes"/>
          <p:cNvSpPr txBox="1"/>
          <p:nvPr>
            <p:ph idx="1" type="body"/>
          </p:nvPr>
        </p:nvSpPr>
        <p:spPr>
          <a:xfrm>
            <a:off x="992505" y="3269089"/>
            <a:ext cx="7940040" cy="26747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9845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−"/>
            </a:pPr>
            <a:r>
              <a:rPr lang="hu-HU" sz="1100"/>
              <a:t>Minden évben egy helyi KP téli tábor </a:t>
            </a:r>
            <a:r>
              <a:rPr i="1" lang="hu-HU" sz="1100"/>
              <a:t>és</a:t>
            </a:r>
            <a:r>
              <a:rPr lang="hu-HU" sz="1100"/>
              <a:t> egy nagy, országos Nyári tábor van</a:t>
            </a:r>
            <a:endParaRPr sz="1100"/>
          </a:p>
          <a:p>
            <a:pPr indent="-298450" lvl="1" marL="9144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o"/>
            </a:pPr>
            <a:r>
              <a:rPr lang="hu-HU" sz="1100"/>
              <a:t>Csapatépítő programok – az a tapasztalatunk, hogy aki ide eljön, az általában nagyon megkedveli a KP-t</a:t>
            </a:r>
            <a:endParaRPr sz="1100"/>
          </a:p>
          <a:p>
            <a:pPr indent="-298450" lvl="1" marL="9144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urier New"/>
              <a:buChar char="o"/>
            </a:pPr>
            <a:r>
              <a:rPr lang="hu-HU" sz="1100"/>
              <a:t>Vitakörök, buli, karaoke, előadások, tréningek és az éjszakai túra (természetesen csak nyáron) 😊</a:t>
            </a:r>
            <a:endParaRPr sz="1100"/>
          </a:p>
          <a:p>
            <a:pPr indent="-298450" lvl="1" marL="9144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o"/>
            </a:pPr>
            <a:r>
              <a:rPr lang="hu-HU" sz="1100"/>
              <a:t>Szakmai témák: a 2020-as, kisebb létszámú (a COVID 19 miatt) nyári táborban pl. Zoltán Áron, a Vígszínház színésze is tartott színjátszó foglalkozást, de volt környezetvédelemmel, diplomáciával foglalkozó tréning is.</a:t>
            </a:r>
            <a:endParaRPr sz="1100"/>
          </a:p>
          <a:p>
            <a:pPr indent="-298450" lvl="1" marL="9144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o"/>
            </a:pPr>
            <a:r>
              <a:rPr lang="hu-HU" sz="1100"/>
              <a:t>A táborokon való részvétel természetesen nem kötelező. </a:t>
            </a:r>
            <a:endParaRPr sz="1100"/>
          </a:p>
          <a:p>
            <a:pPr indent="-298450" lvl="1" marL="9144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o"/>
            </a:pPr>
            <a:r>
              <a:rPr lang="hu-HU" sz="1100"/>
              <a:t>Aki igényli annak útiköltség támogatást tudunk adni</a:t>
            </a:r>
            <a:endParaRPr sz="1100"/>
          </a:p>
          <a:p>
            <a:pPr indent="-298450" lvl="1" marL="9144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o"/>
            </a:pPr>
            <a:r>
              <a:rPr lang="hu-HU" sz="1100"/>
              <a:t>Idén, ha a COVID- 19 is megengedi augusztus elején szeretnénk tábort, de erről időben értesítünk minden felvett KP- diákot.</a:t>
            </a:r>
            <a:endParaRPr/>
          </a:p>
        </p:txBody>
      </p:sp>
      <p:sp>
        <p:nvSpPr>
          <p:cNvPr id="166" name="Google Shape;166;p18:notes"/>
          <p:cNvSpPr/>
          <p:nvPr>
            <p:ph idx="2" type="sldImg"/>
          </p:nvPr>
        </p:nvSpPr>
        <p:spPr>
          <a:xfrm>
            <a:off x="2924175" y="849313"/>
            <a:ext cx="4076700" cy="22923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9:notes"/>
          <p:cNvSpPr txBox="1"/>
          <p:nvPr>
            <p:ph idx="1" type="body"/>
          </p:nvPr>
        </p:nvSpPr>
        <p:spPr>
          <a:xfrm>
            <a:off x="992505" y="3269089"/>
            <a:ext cx="7940040" cy="26747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u-HU" sz="1100"/>
              <a:t>20 fős kirándulások, melyre szintén pályázati úton lehet jelentkezni, szakmai, közösségi, kulturális programok, különleges csapat, szakértők bevonásával (</a:t>
            </a:r>
            <a:r>
              <a:rPr lang="hu-HU">
                <a:solidFill>
                  <a:srgbClr val="22344C"/>
                </a:solidFill>
                <a:highlight>
                  <a:srgbClr val="FFFFFF"/>
                </a:highlight>
              </a:rPr>
              <a:t>2022 novemberében pl. szombathelyi KP-s diákok töltöttek három felejthetetlen napot Budapesten. A Margit-sziget nevezetességeit bringó-hintó túra során s a diákok kiselőadásain keresztül ismerhették meg többek között a Szent Mihály kápolnát, a Víztornyot, a Művész sétányt, a Japánkertet, valamint a Vadasparkot is érintették.)</a:t>
            </a:r>
            <a:endParaRPr/>
          </a:p>
        </p:txBody>
      </p:sp>
      <p:sp>
        <p:nvSpPr>
          <p:cNvPr id="184" name="Google Shape;184;p19:notes"/>
          <p:cNvSpPr/>
          <p:nvPr>
            <p:ph idx="2" type="sldImg"/>
          </p:nvPr>
        </p:nvSpPr>
        <p:spPr>
          <a:xfrm>
            <a:off x="2924175" y="849313"/>
            <a:ext cx="4076700" cy="22923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0:notes"/>
          <p:cNvSpPr txBox="1"/>
          <p:nvPr>
            <p:ph idx="1" type="body"/>
          </p:nvPr>
        </p:nvSpPr>
        <p:spPr>
          <a:xfrm>
            <a:off x="992505" y="3269089"/>
            <a:ext cx="7940040" cy="26747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3" name="Google Shape;193;p20:notes"/>
          <p:cNvSpPr/>
          <p:nvPr>
            <p:ph idx="2" type="sldImg"/>
          </p:nvPr>
        </p:nvSpPr>
        <p:spPr>
          <a:xfrm>
            <a:off x="2924175" y="849313"/>
            <a:ext cx="4076700" cy="22923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1:notes"/>
          <p:cNvSpPr txBox="1"/>
          <p:nvPr>
            <p:ph idx="1" type="body"/>
          </p:nvPr>
        </p:nvSpPr>
        <p:spPr>
          <a:xfrm>
            <a:off x="992505" y="3269089"/>
            <a:ext cx="7940040" cy="26747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9845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-"/>
            </a:pPr>
            <a:r>
              <a:rPr i="1" lang="hu-HU" sz="1100"/>
              <a:t>Bonus Intra</a:t>
            </a:r>
            <a:r>
              <a:rPr lang="hu-HU" sz="1100"/>
              <a:t> – történelemverseny értékes díjakkal</a:t>
            </a:r>
            <a:endParaRPr sz="1100"/>
          </a:p>
          <a:p>
            <a:pPr indent="-29845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-"/>
            </a:pPr>
            <a:r>
              <a:rPr i="1" lang="hu-HU" sz="1100"/>
              <a:t>OKPV</a:t>
            </a:r>
            <a:r>
              <a:rPr lang="hu-HU" sz="1100"/>
              <a:t> – Országos Középiskolai Problémamegoldó Verseny – közgazdaságtan/business világából származó esettanulmányi verseny történelmi témákba ágyazva. – pl. egyik döntő: a versenyzőknek Ferenc József számára kellett tanácsot adniuk a birodalomban az 1860-as évek közepén mutatkozó válsághelyzet megoldására. Valós kikutatott, illetve megadott pénzügyi, diplomáciai, katonai stb. adatok alapján kell érvelniük.</a:t>
            </a:r>
            <a:endParaRPr sz="1100"/>
          </a:p>
          <a:p>
            <a:pPr indent="-29845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-"/>
            </a:pPr>
            <a:r>
              <a:rPr i="1" lang="hu-HU" sz="1100"/>
              <a:t>MCC Vitázz!</a:t>
            </a:r>
            <a:r>
              <a:rPr lang="hu-HU" sz="1100"/>
              <a:t> – országos vitaverseny, előzőleg beküldött érvelő esszék alapján a döntőbe jutott 3 fős csapatok elismert zsűri előtt mérhetik össze érvelő és vitakészségeiket. </a:t>
            </a:r>
            <a:endParaRPr/>
          </a:p>
        </p:txBody>
      </p:sp>
      <p:sp>
        <p:nvSpPr>
          <p:cNvPr id="205" name="Google Shape;205;p21:notes"/>
          <p:cNvSpPr/>
          <p:nvPr>
            <p:ph idx="2" type="sldImg"/>
          </p:nvPr>
        </p:nvSpPr>
        <p:spPr>
          <a:xfrm>
            <a:off x="2924175" y="849313"/>
            <a:ext cx="4076700" cy="22923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6:notes"/>
          <p:cNvSpPr txBox="1"/>
          <p:nvPr>
            <p:ph idx="1" type="body"/>
          </p:nvPr>
        </p:nvSpPr>
        <p:spPr>
          <a:xfrm>
            <a:off x="992505" y="3269089"/>
            <a:ext cx="7940040" cy="267471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16:notes"/>
          <p:cNvSpPr/>
          <p:nvPr>
            <p:ph idx="2" type="sldImg"/>
          </p:nvPr>
        </p:nvSpPr>
        <p:spPr>
          <a:xfrm>
            <a:off x="2924175" y="849313"/>
            <a:ext cx="4076700" cy="22923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5:notes"/>
          <p:cNvSpPr txBox="1"/>
          <p:nvPr>
            <p:ph idx="1" type="body"/>
          </p:nvPr>
        </p:nvSpPr>
        <p:spPr>
          <a:xfrm>
            <a:off x="992505" y="3269089"/>
            <a:ext cx="7940040" cy="267471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25:notes"/>
          <p:cNvSpPr/>
          <p:nvPr>
            <p:ph idx="2" type="sldImg"/>
          </p:nvPr>
        </p:nvSpPr>
        <p:spPr>
          <a:xfrm>
            <a:off x="2924175" y="849313"/>
            <a:ext cx="4076700" cy="22923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9:notes"/>
          <p:cNvSpPr txBox="1"/>
          <p:nvPr>
            <p:ph idx="1" type="body"/>
          </p:nvPr>
        </p:nvSpPr>
        <p:spPr>
          <a:xfrm>
            <a:off x="992505" y="3269089"/>
            <a:ext cx="7940040" cy="267471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29:notes"/>
          <p:cNvSpPr/>
          <p:nvPr>
            <p:ph idx="2" type="sldImg"/>
          </p:nvPr>
        </p:nvSpPr>
        <p:spPr>
          <a:xfrm>
            <a:off x="2924175" y="849313"/>
            <a:ext cx="4076700" cy="22923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2:notes"/>
          <p:cNvSpPr txBox="1"/>
          <p:nvPr>
            <p:ph idx="1" type="body"/>
          </p:nvPr>
        </p:nvSpPr>
        <p:spPr>
          <a:xfrm>
            <a:off x="992505" y="3269089"/>
            <a:ext cx="7940040" cy="26747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9" name="Google Shape;239;p22:notes"/>
          <p:cNvSpPr/>
          <p:nvPr>
            <p:ph idx="2" type="sldImg"/>
          </p:nvPr>
        </p:nvSpPr>
        <p:spPr>
          <a:xfrm>
            <a:off x="2924175" y="849313"/>
            <a:ext cx="4076700" cy="22923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4:notes"/>
          <p:cNvSpPr txBox="1"/>
          <p:nvPr>
            <p:ph idx="1" type="body"/>
          </p:nvPr>
        </p:nvSpPr>
        <p:spPr>
          <a:xfrm>
            <a:off x="992505" y="3269089"/>
            <a:ext cx="7940040" cy="26747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u-HU" sz="1100"/>
              <a:t>A képzés ingyenes a diákok számára, melynek költségeit (előadók, kollégák, programok szervezése, megvalósítása) a Mathias Corvinus Collegium Alapítványa finanszíroz.  </a:t>
            </a:r>
            <a:endParaRPr sz="1100"/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u-HU" sz="1100"/>
              <a:t>A szociálisan hátrányos helyzetben lévő, programjainkra nagy távolságból utazó diákoknak az MCC Alapítvány utazási támogatást biztosít.</a:t>
            </a:r>
            <a:endParaRPr/>
          </a:p>
        </p:txBody>
      </p:sp>
      <p:sp>
        <p:nvSpPr>
          <p:cNvPr id="249" name="Google Shape;249;p24:notes"/>
          <p:cNvSpPr/>
          <p:nvPr>
            <p:ph idx="2" type="sldImg"/>
          </p:nvPr>
        </p:nvSpPr>
        <p:spPr>
          <a:xfrm>
            <a:off x="2924175" y="849313"/>
            <a:ext cx="4076700" cy="22923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:notes"/>
          <p:cNvSpPr txBox="1"/>
          <p:nvPr>
            <p:ph idx="1" type="body"/>
          </p:nvPr>
        </p:nvSpPr>
        <p:spPr>
          <a:xfrm>
            <a:off x="992505" y="3269089"/>
            <a:ext cx="7940040" cy="26747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9845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−"/>
            </a:pPr>
            <a:r>
              <a:rPr lang="hu-HU" sz="1100"/>
              <a:t>A Collegiumról néhány szóban</a:t>
            </a:r>
            <a:endParaRPr sz="1100"/>
          </a:p>
          <a:p>
            <a:pPr indent="-298450" lvl="1" marL="9144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o"/>
            </a:pPr>
            <a:r>
              <a:rPr lang="hu-HU" sz="1100"/>
              <a:t>Alapítás: 1996. </a:t>
            </a:r>
            <a:endParaRPr sz="1100"/>
          </a:p>
          <a:p>
            <a:pPr indent="-298450" lvl="1" marL="9144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o"/>
            </a:pPr>
            <a:r>
              <a:rPr lang="hu-HU" sz="1100"/>
              <a:t>Nagyon szép környéken, Budapesten a  Feneketlen-tó partjánál található a HQ</a:t>
            </a:r>
            <a:endParaRPr sz="1100"/>
          </a:p>
          <a:p>
            <a:pPr indent="-298450" lvl="1" marL="9144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o"/>
            </a:pPr>
            <a:r>
              <a:rPr lang="hu-HU" sz="1100"/>
              <a:t>Képzések minden korosztálynak (ld. mellette a képzési ábra)</a:t>
            </a:r>
            <a:endParaRPr sz="1100"/>
          </a:p>
          <a:p>
            <a:pPr indent="-29845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−"/>
            </a:pPr>
            <a:r>
              <a:rPr lang="hu-HU" sz="1100"/>
              <a:t>Amint látjátok, az MCC végig kíséri a közoktatásban és felsőoktatásban eltöltött éveitek. A képzési szintekhez felvételi eljárások útján lehet csatlakozni, bármikor abbahagyhatjátok, de a szintek végén kaptok csak tanúsítványt (a KP esetében programbizonyítvány, később kicsit részletesebben szó lesz erről).</a:t>
            </a:r>
            <a:endParaRPr/>
          </a:p>
        </p:txBody>
      </p:sp>
      <p:sp>
        <p:nvSpPr>
          <p:cNvPr id="34" name="Google Shape;34;p8:notes"/>
          <p:cNvSpPr/>
          <p:nvPr>
            <p:ph idx="2" type="sldImg"/>
          </p:nvPr>
        </p:nvSpPr>
        <p:spPr>
          <a:xfrm>
            <a:off x="2924175" y="849313"/>
            <a:ext cx="4076700" cy="22923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:notes"/>
          <p:cNvSpPr txBox="1"/>
          <p:nvPr>
            <p:ph idx="1" type="body"/>
          </p:nvPr>
        </p:nvSpPr>
        <p:spPr>
          <a:xfrm>
            <a:off x="992505" y="3269089"/>
            <a:ext cx="7940040" cy="26747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1" name="Google Shape;261;p2:notes"/>
          <p:cNvSpPr/>
          <p:nvPr>
            <p:ph idx="2" type="sldImg"/>
          </p:nvPr>
        </p:nvSpPr>
        <p:spPr>
          <a:xfrm>
            <a:off x="2924175" y="849313"/>
            <a:ext cx="4076700" cy="22923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:notes"/>
          <p:cNvSpPr txBox="1"/>
          <p:nvPr>
            <p:ph idx="1" type="body"/>
          </p:nvPr>
        </p:nvSpPr>
        <p:spPr>
          <a:xfrm>
            <a:off x="992505" y="3269089"/>
            <a:ext cx="7940040" cy="26747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9845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−"/>
            </a:pPr>
            <a:r>
              <a:rPr lang="hu-HU" sz="1100"/>
              <a:t>A honlapunkról elérhető jelentkezési űrlap kitöltésével és elküldésével: </a:t>
            </a:r>
            <a:r>
              <a:rPr lang="hu-HU" sz="1100" u="sng">
                <a:solidFill>
                  <a:srgbClr val="0563C1"/>
                </a:solidFill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kp.mcc.hu</a:t>
            </a:r>
            <a:r>
              <a:rPr lang="hu-HU" sz="1100"/>
              <a:t> </a:t>
            </a:r>
            <a:endParaRPr sz="1100"/>
          </a:p>
          <a:p>
            <a:pPr indent="-29845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−"/>
            </a:pPr>
            <a:r>
              <a:rPr lang="hu-HU" sz="1100"/>
              <a:t>Ne felejtsd el csatolni az általad választott olvasmányról, filmről, sorozatról vagy színházi darabról készült kritikai esszédet! Nem olvasónaplót, hanem egy beszámolót várunk, melyben összefoglalod, hogy neked miért tetszett, mi a véleményed róla, röviden bemutatod a cselekményt, szereplőket, de a hangsúly azon legyen, hogy mi a te véleményed, kritikád, javaslatod – mi ezekre vagyunk kíváncsiak!</a:t>
            </a:r>
            <a:endParaRPr sz="1100"/>
          </a:p>
          <a:p>
            <a:pPr indent="-29845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−"/>
            </a:pPr>
            <a:r>
              <a:rPr lang="hu-HU" sz="1100"/>
              <a:t>FONTOS a tartalmi és formai követelmények betartása, amit a honlapon találsz meg!</a:t>
            </a:r>
            <a:endParaRPr/>
          </a:p>
        </p:txBody>
      </p:sp>
      <p:sp>
        <p:nvSpPr>
          <p:cNvPr id="270" name="Google Shape;270;p3:notes"/>
          <p:cNvSpPr/>
          <p:nvPr>
            <p:ph idx="2" type="sldImg"/>
          </p:nvPr>
        </p:nvSpPr>
        <p:spPr>
          <a:xfrm>
            <a:off x="2924175" y="849313"/>
            <a:ext cx="4076700" cy="22923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3:notes"/>
          <p:cNvSpPr txBox="1"/>
          <p:nvPr>
            <p:ph idx="1" type="body"/>
          </p:nvPr>
        </p:nvSpPr>
        <p:spPr>
          <a:xfrm>
            <a:off x="992505" y="3269089"/>
            <a:ext cx="7940040" cy="26747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9845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−"/>
            </a:pPr>
            <a:r>
              <a:rPr i="1" lang="hu-HU" sz="1100"/>
              <a:t>Magabiztos érettségi, használható gyakorlati tudás</a:t>
            </a:r>
            <a:endParaRPr i="1" sz="1100"/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u-HU" sz="1100"/>
              <a:t>Segíthet felkészülni az emelt szintű érettségikre (kiemelten a törire), nyelvvizsgákra, hosszú távú készségfejlesztés pl. a lényeg kiszűrése nagy szövegből, profi érveléstechnika, kommunikációs ismeretek, prezentáció gyakorlása, idő beosztása vizsgaszituációban stb.</a:t>
            </a:r>
            <a:endParaRPr sz="1100"/>
          </a:p>
          <a:p>
            <a:pPr indent="-29845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−"/>
            </a:pPr>
            <a:r>
              <a:rPr i="1" lang="hu-HU" sz="1100"/>
              <a:t>Önismeret, önreflexió fejlesztése</a:t>
            </a:r>
            <a:r>
              <a:rPr lang="hu-HU" sz="1100"/>
              <a:t> – a tréningeken személyesen, a kurzusok végzésével folyamatos visszajelzést kapsz a heti munkáidra.</a:t>
            </a:r>
            <a:endParaRPr sz="1100"/>
          </a:p>
          <a:p>
            <a:pPr indent="-29845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−"/>
            </a:pPr>
            <a:r>
              <a:rPr i="1" lang="hu-HU" sz="1100"/>
              <a:t>Tudatosabb pályaválasztás</a:t>
            </a:r>
            <a:r>
              <a:rPr lang="hu-HU" sz="1100"/>
              <a:t> – többféle tudományterületen kapsz mélyebb betekintést így jobban körvonalazódhat, hogy mi érdekel jobban, mivel foglalkoznál szívesen a felsőoktatás során, majd pedig a munkavállaláskor.</a:t>
            </a:r>
            <a:endParaRPr sz="1100"/>
          </a:p>
          <a:p>
            <a:pPr indent="-29845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−"/>
            </a:pPr>
            <a:r>
              <a:rPr i="1" lang="hu-HU" sz="1100"/>
              <a:t>Összetartó helyi és országos közösség, rengeteg új barát</a:t>
            </a:r>
            <a:r>
              <a:rPr lang="hu-HU" sz="1100"/>
              <a:t> – különösen a táborok, kirándulások során hatalmas élményekkel, új barátságokkal gazdagodhatsz.</a:t>
            </a:r>
            <a:endParaRPr sz="1100"/>
          </a:p>
          <a:p>
            <a:pPr indent="-29845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−"/>
            </a:pPr>
            <a:r>
              <a:rPr i="1" lang="hu-HU" sz="1100"/>
              <a:t>MCC Egyetemi Program - Juniorképzés</a:t>
            </a:r>
            <a:endParaRPr i="1" sz="1100"/>
          </a:p>
          <a:p>
            <a:pPr indent="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u-HU" sz="1100"/>
              <a:t>KP-s diákként jobban megismerheted az Egyetemi Program résztvevőit is, sikeresebb felkészülés a Juniorképzésre, nagyobb esély a felvételre.</a:t>
            </a:r>
            <a:endParaRPr/>
          </a:p>
        </p:txBody>
      </p:sp>
      <p:sp>
        <p:nvSpPr>
          <p:cNvPr id="283" name="Google Shape;283;p23:notes"/>
          <p:cNvSpPr/>
          <p:nvPr>
            <p:ph idx="2" type="sldImg"/>
          </p:nvPr>
        </p:nvSpPr>
        <p:spPr>
          <a:xfrm>
            <a:off x="2924175" y="849313"/>
            <a:ext cx="4076700" cy="22923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7:notes"/>
          <p:cNvSpPr txBox="1"/>
          <p:nvPr>
            <p:ph idx="1" type="body"/>
          </p:nvPr>
        </p:nvSpPr>
        <p:spPr>
          <a:xfrm>
            <a:off x="992505" y="3269089"/>
            <a:ext cx="7940040" cy="26747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9845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−"/>
            </a:pPr>
            <a:r>
              <a:rPr lang="hu-HU" sz="1100"/>
              <a:t>Facebook oldalunkon még több aktualitás, infó megtalálható, kattints és lájkold: </a:t>
            </a:r>
            <a:r>
              <a:rPr lang="hu-HU" sz="1100" u="sng">
                <a:solidFill>
                  <a:srgbClr val="0563C1"/>
                </a:solidFill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@KP.MCC</a:t>
            </a:r>
            <a:endParaRPr sz="1100"/>
          </a:p>
          <a:p>
            <a:pPr indent="-29845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−"/>
            </a:pPr>
            <a:r>
              <a:rPr lang="hu-HU" sz="1100"/>
              <a:t>Az elérhetőségemet ott látjátok a dián, nyugodtan írjátok fel, kérdezzetek a programról</a:t>
            </a:r>
            <a:endParaRPr sz="1100"/>
          </a:p>
          <a:p>
            <a:pPr indent="-29845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−"/>
            </a:pPr>
            <a:r>
              <a:rPr lang="hu-HU" sz="1100"/>
              <a:t>Illetve most személyesen is tudtok hozzám kérdéseket intézni</a:t>
            </a:r>
            <a:endParaRPr sz="1100"/>
          </a:p>
          <a:p>
            <a:pPr indent="-29845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−"/>
            </a:pPr>
            <a:r>
              <a:rPr lang="hu-HU" sz="1100"/>
              <a:t>Ha nincs kérdés, akkor lehet sztorizni a Coliról, KP-ról, vagy kérdezgetés – mik a terveik, mi volt érdekes számukra, miről beszéljek még? Pályázatok, versenyek, táborok, szombatok, KP, junior stb. vagy ami biztos infó van.</a:t>
            </a:r>
            <a:endParaRPr/>
          </a:p>
        </p:txBody>
      </p:sp>
      <p:sp>
        <p:nvSpPr>
          <p:cNvPr id="295" name="Google Shape;295;p27:notes"/>
          <p:cNvSpPr/>
          <p:nvPr>
            <p:ph idx="2" type="sldImg"/>
          </p:nvPr>
        </p:nvSpPr>
        <p:spPr>
          <a:xfrm>
            <a:off x="2924175" y="849313"/>
            <a:ext cx="4076700" cy="22923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8:notes"/>
          <p:cNvSpPr txBox="1"/>
          <p:nvPr>
            <p:ph idx="1" type="body"/>
          </p:nvPr>
        </p:nvSpPr>
        <p:spPr>
          <a:xfrm>
            <a:off x="992505" y="3269089"/>
            <a:ext cx="7940040" cy="26747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2" name="Google Shape;312;p28:notes"/>
          <p:cNvSpPr/>
          <p:nvPr>
            <p:ph idx="2" type="sldImg"/>
          </p:nvPr>
        </p:nvSpPr>
        <p:spPr>
          <a:xfrm>
            <a:off x="2924175" y="849313"/>
            <a:ext cx="4076700" cy="22923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:notes"/>
          <p:cNvSpPr txBox="1"/>
          <p:nvPr>
            <p:ph idx="1" type="body"/>
          </p:nvPr>
        </p:nvSpPr>
        <p:spPr>
          <a:xfrm>
            <a:off x="992505" y="3269089"/>
            <a:ext cx="7940040" cy="26747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9845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−"/>
            </a:pPr>
            <a:r>
              <a:rPr i="1" lang="hu-HU" sz="1100" u="sng"/>
              <a:t>Szakmai célok:</a:t>
            </a:r>
            <a:endParaRPr i="1" sz="1100" u="sng"/>
          </a:p>
          <a:p>
            <a:pPr indent="-29845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o"/>
            </a:pPr>
            <a:r>
              <a:rPr lang="hu-HU" sz="1100"/>
              <a:t>Pályaválasztás, továbbtanulás segítése</a:t>
            </a:r>
            <a:endParaRPr sz="1100"/>
          </a:p>
          <a:p>
            <a:pPr indent="-29845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o"/>
            </a:pPr>
            <a:r>
              <a:rPr lang="hu-HU" sz="1100"/>
              <a:t>Iskolában nem oktatott ismeretek elsajátítása</a:t>
            </a:r>
            <a:endParaRPr sz="1100"/>
          </a:p>
          <a:p>
            <a:pPr indent="-29845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o"/>
            </a:pPr>
            <a:r>
              <a:rPr lang="hu-HU" sz="1100"/>
              <a:t>Gyakorlati készségek és képességek fejlesztése tréningek, workshopok keretében</a:t>
            </a:r>
            <a:endParaRPr sz="1100"/>
          </a:p>
          <a:p>
            <a:pPr indent="-29845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o"/>
            </a:pPr>
            <a:r>
              <a:rPr lang="hu-HU" sz="1100"/>
              <a:t>Eredményesebb érettségi (leginkább történelem és magyar)</a:t>
            </a:r>
            <a:endParaRPr sz="1100"/>
          </a:p>
          <a:p>
            <a:pPr indent="-29845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o"/>
            </a:pPr>
            <a:r>
              <a:rPr lang="hu-HU" sz="1100"/>
              <a:t>Felkészítés egy hosszabb távú karrierút tervezéséhez </a:t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6" name="Google Shape;46;p9:notes"/>
          <p:cNvSpPr/>
          <p:nvPr>
            <p:ph idx="2" type="sldImg"/>
          </p:nvPr>
        </p:nvSpPr>
        <p:spPr>
          <a:xfrm>
            <a:off x="2924175" y="849313"/>
            <a:ext cx="4076700" cy="22923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:notes"/>
          <p:cNvSpPr txBox="1"/>
          <p:nvPr>
            <p:ph idx="1" type="body"/>
          </p:nvPr>
        </p:nvSpPr>
        <p:spPr>
          <a:xfrm>
            <a:off x="992505" y="3269089"/>
            <a:ext cx="7940040" cy="267471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7:notes"/>
          <p:cNvSpPr/>
          <p:nvPr>
            <p:ph idx="2" type="sldImg"/>
          </p:nvPr>
        </p:nvSpPr>
        <p:spPr>
          <a:xfrm>
            <a:off x="2924175" y="849313"/>
            <a:ext cx="4076700" cy="22923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1:notes"/>
          <p:cNvSpPr txBox="1"/>
          <p:nvPr>
            <p:ph idx="1" type="body"/>
          </p:nvPr>
        </p:nvSpPr>
        <p:spPr>
          <a:xfrm>
            <a:off x="992505" y="3269089"/>
            <a:ext cx="7940040" cy="26747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6" name="Google Shape;66;p11:notes"/>
          <p:cNvSpPr/>
          <p:nvPr>
            <p:ph idx="2" type="sldImg"/>
          </p:nvPr>
        </p:nvSpPr>
        <p:spPr>
          <a:xfrm>
            <a:off x="2924175" y="849313"/>
            <a:ext cx="4076700" cy="22923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2:notes"/>
          <p:cNvSpPr txBox="1"/>
          <p:nvPr>
            <p:ph idx="1" type="body"/>
          </p:nvPr>
        </p:nvSpPr>
        <p:spPr>
          <a:xfrm>
            <a:off x="992505" y="3269089"/>
            <a:ext cx="7940040" cy="26747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9845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−"/>
            </a:pPr>
            <a:r>
              <a:rPr lang="hu-HU" sz="1100"/>
              <a:t>Elektronikus tanulási felület (moodle), 10 kurzus közül választhattok – ezen lesznek tananyagok, videók, feladatok - otthonról a szobádból online végzed a kurzusokat. Hétről hétre lesznek új tananyagok, elvégezhetsz feladatokat (ha van kedved), gyűjtögethetsz pontokat, és ha a félév alatt eleget összeszedsz, teljesíted a kurzust – programbizonyítványt is kiállítunk róla.</a:t>
            </a:r>
            <a:r>
              <a:rPr lang="hu-HU" sz="1100">
                <a:highlight>
                  <a:srgbClr val="FFFF00"/>
                </a:highlight>
              </a:rPr>
              <a:t> </a:t>
            </a:r>
            <a:endParaRPr sz="1100"/>
          </a:p>
          <a:p>
            <a:pPr indent="-29845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−"/>
            </a:pPr>
            <a:r>
              <a:rPr lang="hu-HU" sz="1100"/>
              <a:t>A Középiskolás Programban max. 6 félévnyi e-learning tananyag van.</a:t>
            </a:r>
            <a:endParaRPr sz="1100"/>
          </a:p>
          <a:p>
            <a:pPr indent="-29845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−"/>
            </a:pPr>
            <a:r>
              <a:rPr lang="hu-HU" sz="1100"/>
              <a:t>Ez maximum annyit jelent, hogy ha akartok 1 félévet végeztek el, ha akartok 2-t, 3-at, 4-et. Bármikor ki lehet szállni, ha úgy érzed, nem neked való, nem tetszik, túl sok idődet lefoglalja – ilyen jellegű kötelezettségeid nincsenek, nem lehet megbukni.</a:t>
            </a:r>
            <a:endParaRPr/>
          </a:p>
        </p:txBody>
      </p:sp>
      <p:sp>
        <p:nvSpPr>
          <p:cNvPr id="75" name="Google Shape;75;p12:notes"/>
          <p:cNvSpPr/>
          <p:nvPr>
            <p:ph idx="2" type="sldImg"/>
          </p:nvPr>
        </p:nvSpPr>
        <p:spPr>
          <a:xfrm>
            <a:off x="2924175" y="849313"/>
            <a:ext cx="4076700" cy="22923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3:notes"/>
          <p:cNvSpPr txBox="1"/>
          <p:nvPr>
            <p:ph idx="1" type="body"/>
          </p:nvPr>
        </p:nvSpPr>
        <p:spPr>
          <a:xfrm>
            <a:off x="992505" y="3269089"/>
            <a:ext cx="7940040" cy="26747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9845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−"/>
            </a:pPr>
            <a:r>
              <a:rPr lang="hu-HU" sz="1100"/>
              <a:t>Havonta egy szombati alkalom (10:00 – 16:00-ig) a 6 városban (Győr, Szeged, Pécs, Miskolc, Debrecen, Budapest) +1 Országos rendezésű KP szombat Budapesten!</a:t>
            </a:r>
            <a:endParaRPr sz="1100"/>
          </a:p>
          <a:p>
            <a:pPr indent="-29845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−"/>
            </a:pPr>
            <a:r>
              <a:rPr lang="hu-HU" sz="1100"/>
              <a:t>Nem kötelező a részvétel (DE: programbizonyítványhoz az adott félévben legalább 2 alkalmon meg kell jelenni – ha ez önhibán kívül nem jön össze, pótfeladattal lehet kiváltani a részvételt)</a:t>
            </a:r>
            <a:endParaRPr sz="1100"/>
          </a:p>
          <a:p>
            <a:pPr indent="-29845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−"/>
            </a:pPr>
            <a:r>
              <a:rPr lang="hu-HU" sz="1100"/>
              <a:t>Délelőtt általában van egy előadás egy neves szakembertől vagy kerekasztal beszélgetés, délután pedig csapatépítő feladatok, készségfejlesztő, kiscsoportos tréningek, vitaszeminárium stb.</a:t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5" name="Google Shape;115;p13:notes"/>
          <p:cNvSpPr/>
          <p:nvPr>
            <p:ph idx="2" type="sldImg"/>
          </p:nvPr>
        </p:nvSpPr>
        <p:spPr>
          <a:xfrm>
            <a:off x="2924175" y="849313"/>
            <a:ext cx="4076700" cy="22923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4:notes"/>
          <p:cNvSpPr txBox="1"/>
          <p:nvPr>
            <p:ph idx="1" type="body"/>
          </p:nvPr>
        </p:nvSpPr>
        <p:spPr>
          <a:xfrm>
            <a:off x="992505" y="3269089"/>
            <a:ext cx="7940040" cy="26747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6" name="Google Shape;126;p14:notes"/>
          <p:cNvSpPr/>
          <p:nvPr>
            <p:ph idx="2" type="sldImg"/>
          </p:nvPr>
        </p:nvSpPr>
        <p:spPr>
          <a:xfrm>
            <a:off x="2924175" y="849313"/>
            <a:ext cx="4076700" cy="22923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5:notes"/>
          <p:cNvSpPr/>
          <p:nvPr>
            <p:ph idx="2" type="sldImg"/>
          </p:nvPr>
        </p:nvSpPr>
        <p:spPr>
          <a:xfrm>
            <a:off x="2924175" y="849313"/>
            <a:ext cx="4076700" cy="22923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5" name="Google Shape;145;p15:notes"/>
          <p:cNvSpPr txBox="1"/>
          <p:nvPr>
            <p:ph idx="1" type="body"/>
          </p:nvPr>
        </p:nvSpPr>
        <p:spPr>
          <a:xfrm>
            <a:off x="992505" y="3269089"/>
            <a:ext cx="7940040" cy="26747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u-HU" sz="1100"/>
              <a:t>A KP-s közösségi térben kapcsolódhatsz be heti szinten a minőségi szabadidős programokba tudományos, kulturális és közösségépítő fókusszal. </a:t>
            </a:r>
            <a:r>
              <a:rPr lang="hu-HU" sz="1100">
                <a:highlight>
                  <a:srgbClr val="FFFF00"/>
                </a:highlight>
              </a:rPr>
              <a:t>(Itt érdemes címet is mondani, ha már van, h hol találkozhatnak egymással kötetlenül is a helyi KáPésok.)</a:t>
            </a:r>
            <a:endParaRPr/>
          </a:p>
        </p:txBody>
      </p:sp>
      <p:sp>
        <p:nvSpPr>
          <p:cNvPr id="146" name="Google Shape;146;p15:notes"/>
          <p:cNvSpPr txBox="1"/>
          <p:nvPr>
            <p:ph idx="12" type="sldNum"/>
          </p:nvPr>
        </p:nvSpPr>
        <p:spPr>
          <a:xfrm>
            <a:off x="5621898" y="6452089"/>
            <a:ext cx="4300855" cy="3408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b="0" i="0" lang="hu-H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dia">
  <p:cSld name="Címdia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5"/>
          <p:cNvSpPr txBox="1"/>
          <p:nvPr>
            <p:ph type="title"/>
          </p:nvPr>
        </p:nvSpPr>
        <p:spPr>
          <a:xfrm>
            <a:off x="4109440" y="243136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0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5"/>
          <p:cNvSpPr txBox="1"/>
          <p:nvPr>
            <p:ph idx="1" type="body"/>
          </p:nvPr>
        </p:nvSpPr>
        <p:spPr>
          <a:xfrm>
            <a:off x="4116367" y="3225924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8D8D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5"/>
          <p:cNvSpPr txBox="1"/>
          <p:nvPr/>
        </p:nvSpPr>
        <p:spPr>
          <a:xfrm>
            <a:off x="4038184" y="70501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hu-H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2020. 10. 09.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5"/>
          <p:cNvSpPr txBox="1"/>
          <p:nvPr>
            <p:ph idx="2" type="body"/>
          </p:nvPr>
        </p:nvSpPr>
        <p:spPr>
          <a:xfrm>
            <a:off x="4028313" y="705015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 és tartalom">
  <p:cSld name="Cím és tartalom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"/>
          <p:cNvSpPr txBox="1"/>
          <p:nvPr/>
        </p:nvSpPr>
        <p:spPr>
          <a:xfrm>
            <a:off x="0" y="6600825"/>
            <a:ext cx="2609850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hu-HU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MCC KP 2022-2023.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"/>
          <p:cNvSpPr/>
          <p:nvPr/>
        </p:nvSpPr>
        <p:spPr>
          <a:xfrm>
            <a:off x="0" y="6086475"/>
            <a:ext cx="12192000" cy="428625"/>
          </a:xfrm>
          <a:prstGeom prst="rect">
            <a:avLst/>
          </a:prstGeom>
          <a:solidFill>
            <a:srgbClr val="303B4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6"/>
          <p:cNvSpPr txBox="1"/>
          <p:nvPr/>
        </p:nvSpPr>
        <p:spPr>
          <a:xfrm>
            <a:off x="11080667" y="654906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hu-HU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6"/>
          <p:cNvSpPr txBox="1"/>
          <p:nvPr>
            <p:ph type="title"/>
          </p:nvPr>
        </p:nvSpPr>
        <p:spPr>
          <a:xfrm>
            <a:off x="166833" y="-2025051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3E51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233E5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" name="Google Shape;22;p6"/>
          <p:cNvSpPr txBox="1"/>
          <p:nvPr>
            <p:ph idx="1" type="body"/>
          </p:nvPr>
        </p:nvSpPr>
        <p:spPr>
          <a:xfrm>
            <a:off x="166833" y="818841"/>
            <a:ext cx="10515600" cy="5171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EABAB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AEABA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" name="Google Shape;23;p6"/>
          <p:cNvSpPr txBox="1"/>
          <p:nvPr>
            <p:ph idx="2" type="body"/>
          </p:nvPr>
        </p:nvSpPr>
        <p:spPr>
          <a:xfrm>
            <a:off x="0" y="6145855"/>
            <a:ext cx="12192000" cy="428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" name="Google Shape;24;p6"/>
          <p:cNvSpPr txBox="1"/>
          <p:nvPr>
            <p:ph idx="3" type="body"/>
          </p:nvPr>
        </p:nvSpPr>
        <p:spPr>
          <a:xfrm>
            <a:off x="166833" y="1335974"/>
            <a:ext cx="11850996" cy="4583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33E5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233E5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33E5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33E5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33E5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233E5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33E5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233E5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33E5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233E5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7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4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png"/><Relationship Id="rId4" Type="http://schemas.openxmlformats.org/officeDocument/2006/relationships/image" Target="../media/image38.jpg"/><Relationship Id="rId5" Type="http://schemas.openxmlformats.org/officeDocument/2006/relationships/image" Target="../media/image3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5.png"/><Relationship Id="rId4" Type="http://schemas.openxmlformats.org/officeDocument/2006/relationships/image" Target="../media/image43.png"/><Relationship Id="rId5" Type="http://schemas.openxmlformats.org/officeDocument/2006/relationships/hyperlink" Target="https://www.youtube.com/watch?v=Y-mXAwk8Z1Y" TargetMode="External"/><Relationship Id="rId6" Type="http://schemas.openxmlformats.org/officeDocument/2006/relationships/image" Target="../media/image51.jpg"/><Relationship Id="rId7" Type="http://schemas.openxmlformats.org/officeDocument/2006/relationships/image" Target="../media/image39.jpg"/><Relationship Id="rId8" Type="http://schemas.openxmlformats.org/officeDocument/2006/relationships/image" Target="../media/image4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5.png"/><Relationship Id="rId4" Type="http://schemas.openxmlformats.org/officeDocument/2006/relationships/image" Target="../media/image47.jpg"/><Relationship Id="rId5" Type="http://schemas.openxmlformats.org/officeDocument/2006/relationships/image" Target="../media/image4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5.png"/><Relationship Id="rId4" Type="http://schemas.openxmlformats.org/officeDocument/2006/relationships/image" Target="../media/image42.jpg"/><Relationship Id="rId5" Type="http://schemas.openxmlformats.org/officeDocument/2006/relationships/image" Target="../media/image50.jpg"/><Relationship Id="rId6" Type="http://schemas.openxmlformats.org/officeDocument/2006/relationships/image" Target="../media/image44.jpg"/><Relationship Id="rId7" Type="http://schemas.openxmlformats.org/officeDocument/2006/relationships/image" Target="../media/image4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moodle.mcc.hu/" TargetMode="External"/><Relationship Id="rId4" Type="http://schemas.openxmlformats.org/officeDocument/2006/relationships/image" Target="../media/image45.png"/><Relationship Id="rId5" Type="http://schemas.openxmlformats.org/officeDocument/2006/relationships/image" Target="../media/image41.jpg"/><Relationship Id="rId6" Type="http://schemas.openxmlformats.org/officeDocument/2006/relationships/image" Target="../media/image55.png"/><Relationship Id="rId7" Type="http://schemas.openxmlformats.org/officeDocument/2006/relationships/image" Target="../media/image4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0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7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6.png"/><Relationship Id="rId4" Type="http://schemas.openxmlformats.org/officeDocument/2006/relationships/hyperlink" Target="http://mcc-kolozsvar.ro/" TargetMode="External"/><Relationship Id="rId5" Type="http://schemas.openxmlformats.org/officeDocument/2006/relationships/image" Target="../media/image56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1.png"/><Relationship Id="rId4" Type="http://schemas.openxmlformats.org/officeDocument/2006/relationships/hyperlink" Target="https://kp.mcc.hu/" TargetMode="External"/><Relationship Id="rId5" Type="http://schemas.openxmlformats.org/officeDocument/2006/relationships/image" Target="../media/image58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png"/><Relationship Id="rId4" Type="http://schemas.openxmlformats.org/officeDocument/2006/relationships/hyperlink" Target="https://mcc.hu/" TargetMode="External"/><Relationship Id="rId5" Type="http://schemas.openxmlformats.org/officeDocument/2006/relationships/image" Target="../media/image5.jpg"/><Relationship Id="rId6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s://moodle.mcc.hu/jelentkezes/" TargetMode="External"/><Relationship Id="rId4" Type="http://schemas.openxmlformats.org/officeDocument/2006/relationships/image" Target="../media/image6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moodle.mcc.hu/jelentkezes/" TargetMode="Externa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9.png"/><Relationship Id="rId4" Type="http://schemas.openxmlformats.org/officeDocument/2006/relationships/hyperlink" Target="https://www.mcc.hu/juniorkepzes" TargetMode="External"/><Relationship Id="rId5" Type="http://schemas.openxmlformats.org/officeDocument/2006/relationships/image" Target="../media/image70.jpg"/></Relationships>
</file>

<file path=ppt/slides/_rels/slide23.xml.rels><?xml version="1.0" encoding="UTF-8" standalone="yes"?><Relationships xmlns="http://schemas.openxmlformats.org/package/2006/relationships"><Relationship Id="rId11" Type="http://schemas.openxmlformats.org/officeDocument/2006/relationships/image" Target="../media/image75.png"/><Relationship Id="rId10" Type="http://schemas.openxmlformats.org/officeDocument/2006/relationships/image" Target="../media/image64.png"/><Relationship Id="rId13" Type="http://schemas.openxmlformats.org/officeDocument/2006/relationships/image" Target="../media/image57.png"/><Relationship Id="rId1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72.png"/><Relationship Id="rId4" Type="http://schemas.openxmlformats.org/officeDocument/2006/relationships/hyperlink" Target="https://kp.mcc.hu/" TargetMode="External"/><Relationship Id="rId9" Type="http://schemas.openxmlformats.org/officeDocument/2006/relationships/hyperlink" Target="https://mcc.hu/" TargetMode="External"/><Relationship Id="rId15" Type="http://schemas.openxmlformats.org/officeDocument/2006/relationships/image" Target="../media/image69.png"/><Relationship Id="rId14" Type="http://schemas.openxmlformats.org/officeDocument/2006/relationships/image" Target="../media/image74.png"/><Relationship Id="rId5" Type="http://schemas.openxmlformats.org/officeDocument/2006/relationships/hyperlink" Target="https://mcc.hu/" TargetMode="External"/><Relationship Id="rId6" Type="http://schemas.openxmlformats.org/officeDocument/2006/relationships/hyperlink" Target="https://www.instagram.com/mathiascorvinuscollegium_mcc/" TargetMode="External"/><Relationship Id="rId7" Type="http://schemas.openxmlformats.org/officeDocument/2006/relationships/hyperlink" Target="https://www.facebook.com/KP.MCC" TargetMode="External"/><Relationship Id="rId8" Type="http://schemas.openxmlformats.org/officeDocument/2006/relationships/hyperlink" Target="https://kp.mcc.hu/" TargetMode="Externa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s://moodle.mcc.hu/jelentkezes/" TargetMode="External"/><Relationship Id="rId4" Type="http://schemas.openxmlformats.org/officeDocument/2006/relationships/image" Target="../media/image7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kp.mcc.hu/" TargetMode="External"/><Relationship Id="rId4" Type="http://schemas.openxmlformats.org/officeDocument/2006/relationships/image" Target="../media/image1.png"/><Relationship Id="rId5" Type="http://schemas.openxmlformats.org/officeDocument/2006/relationships/image" Target="../media/image1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3.png"/><Relationship Id="rId4" Type="http://schemas.openxmlformats.org/officeDocument/2006/relationships/image" Target="../media/image18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hyperlink" Target="https://mcc.hu/jovokep" TargetMode="External"/><Relationship Id="rId5" Type="http://schemas.openxmlformats.org/officeDocument/2006/relationships/image" Target="../media/image13.jpg"/></Relationships>
</file>

<file path=ppt/slides/_rels/slide6.xml.rels><?xml version="1.0" encoding="UTF-8" standalone="yes"?><Relationships xmlns="http://schemas.openxmlformats.org/package/2006/relationships"><Relationship Id="rId20" Type="http://schemas.openxmlformats.org/officeDocument/2006/relationships/hyperlink" Target="https://moodle.mcc.hu/local/staticpage/view.php?page=iraskeszseg" TargetMode="External"/><Relationship Id="rId11" Type="http://schemas.openxmlformats.org/officeDocument/2006/relationships/image" Target="../media/image8.png"/><Relationship Id="rId22" Type="http://schemas.openxmlformats.org/officeDocument/2006/relationships/hyperlink" Target="https://moodle.mcc.hu/local/staticpage/view.php?page=tortenelem-1ras" TargetMode="External"/><Relationship Id="rId10" Type="http://schemas.openxmlformats.org/officeDocument/2006/relationships/image" Target="../media/image19.png"/><Relationship Id="rId21" Type="http://schemas.openxmlformats.org/officeDocument/2006/relationships/hyperlink" Target="https://moodle.mcc.hu/local/staticpage/view.php?page=academic-writing" TargetMode="External"/><Relationship Id="rId13" Type="http://schemas.openxmlformats.org/officeDocument/2006/relationships/hyperlink" Target="https://moodle.mcc.hu/index.php" TargetMode="External"/><Relationship Id="rId24" Type="http://schemas.openxmlformats.org/officeDocument/2006/relationships/image" Target="../media/image20.png"/><Relationship Id="rId12" Type="http://schemas.openxmlformats.org/officeDocument/2006/relationships/hyperlink" Target="https://moodle.mcc.hu/local/staticpage/view.php?page=kozgazdasagtan-1" TargetMode="External"/><Relationship Id="rId23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5" Type="http://schemas.openxmlformats.org/officeDocument/2006/relationships/hyperlink" Target="https://moodle.mcc.hu/local/staticpage/view.php?page=irodalom-maskepp" TargetMode="External"/><Relationship Id="rId14" Type="http://schemas.openxmlformats.org/officeDocument/2006/relationships/hyperlink" Target="https://moodle.mcc.hu/local/staticpage/view.php?page=pszichologia" TargetMode="External"/><Relationship Id="rId17" Type="http://schemas.openxmlformats.org/officeDocument/2006/relationships/hyperlink" Target="https://moodle.mcc.hu/local/staticpage/view.php?page=tarsadalmi-tanulmanyok-1" TargetMode="External"/><Relationship Id="rId16" Type="http://schemas.openxmlformats.org/officeDocument/2006/relationships/hyperlink" Target="https://moodle.mcc.hu/local/staticpage/view.php?page=modern-kori-tortenelem-1" TargetMode="External"/><Relationship Id="rId5" Type="http://schemas.openxmlformats.org/officeDocument/2006/relationships/image" Target="../media/image11.png"/><Relationship Id="rId19" Type="http://schemas.openxmlformats.org/officeDocument/2006/relationships/hyperlink" Target="https://moodle.mcc.hu/local/staticpage/view.php?page=jog" TargetMode="External"/><Relationship Id="rId6" Type="http://schemas.openxmlformats.org/officeDocument/2006/relationships/image" Target="../media/image17.png"/><Relationship Id="rId18" Type="http://schemas.openxmlformats.org/officeDocument/2006/relationships/hyperlink" Target="https://moodle.mcc.hu/local/staticpage/view.php?page=nemzetkozi-kapcsolatok-1" TargetMode="External"/><Relationship Id="rId7" Type="http://schemas.openxmlformats.org/officeDocument/2006/relationships/image" Target="../media/image12.png"/><Relationship Id="rId8" Type="http://schemas.openxmlformats.org/officeDocument/2006/relationships/image" Target="../media/image1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png"/><Relationship Id="rId4" Type="http://schemas.openxmlformats.org/officeDocument/2006/relationships/hyperlink" Target="https://www.facebook.com/KP.MCC/events" TargetMode="External"/><Relationship Id="rId5" Type="http://schemas.openxmlformats.org/officeDocument/2006/relationships/image" Target="../media/image22.png"/></Relationships>
</file>

<file path=ppt/slides/_rels/slide8.xml.rels><?xml version="1.0" encoding="UTF-8" standalone="yes"?><Relationships xmlns="http://schemas.openxmlformats.org/package/2006/relationships"><Relationship Id="rId11" Type="http://schemas.openxmlformats.org/officeDocument/2006/relationships/image" Target="../media/image32.jpg"/><Relationship Id="rId10" Type="http://schemas.openxmlformats.org/officeDocument/2006/relationships/image" Target="../media/image30.jpg"/><Relationship Id="rId13" Type="http://schemas.openxmlformats.org/officeDocument/2006/relationships/image" Target="../media/image35.jpg"/><Relationship Id="rId1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png"/><Relationship Id="rId4" Type="http://schemas.openxmlformats.org/officeDocument/2006/relationships/hyperlink" Target="https://www.facebook.com/KP.MCC/events" TargetMode="External"/><Relationship Id="rId9" Type="http://schemas.openxmlformats.org/officeDocument/2006/relationships/image" Target="../media/image29.jpg"/><Relationship Id="rId5" Type="http://schemas.openxmlformats.org/officeDocument/2006/relationships/image" Target="../media/image23.jpg"/><Relationship Id="rId6" Type="http://schemas.openxmlformats.org/officeDocument/2006/relationships/image" Target="../media/image25.jpg"/><Relationship Id="rId7" Type="http://schemas.openxmlformats.org/officeDocument/2006/relationships/image" Target="../media/image28.jpg"/><Relationship Id="rId8" Type="http://schemas.openxmlformats.org/officeDocument/2006/relationships/image" Target="../media/image2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1.png"/><Relationship Id="rId4" Type="http://schemas.openxmlformats.org/officeDocument/2006/relationships/image" Target="../media/image34.jpg"/><Relationship Id="rId5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"/>
          <p:cNvSpPr txBox="1"/>
          <p:nvPr/>
        </p:nvSpPr>
        <p:spPr>
          <a:xfrm>
            <a:off x="0" y="6596390"/>
            <a:ext cx="2609850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hu-HU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MCC KP 2022-2023.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1"/>
          <p:cNvSpPr txBox="1"/>
          <p:nvPr/>
        </p:nvSpPr>
        <p:spPr>
          <a:xfrm>
            <a:off x="5588001" y="1468582"/>
            <a:ext cx="4793672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hu-HU" sz="4800" u="none" cap="none" strike="noStrike">
                <a:solidFill>
                  <a:srgbClr val="FFCC00"/>
                </a:solidFill>
                <a:latin typeface="Verdana"/>
                <a:ea typeface="Verdana"/>
                <a:cs typeface="Verdana"/>
                <a:sym typeface="Verdana"/>
              </a:rPr>
              <a:t>Középiskolás Program</a:t>
            </a:r>
            <a:endParaRPr b="0" i="0" sz="4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1"/>
          <p:cNvSpPr txBox="1"/>
          <p:nvPr/>
        </p:nvSpPr>
        <p:spPr>
          <a:xfrm>
            <a:off x="5791200" y="3216634"/>
            <a:ext cx="6096000" cy="4247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800"/>
              <a:buFont typeface="Arial"/>
              <a:buNone/>
            </a:pPr>
            <a:r>
              <a:rPr b="0" i="0" lang="hu-HU" sz="2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Tehetséggondozás felsőfokon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203798"/>
            <a:ext cx="12192000" cy="4848225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17"/>
          <p:cNvSpPr txBox="1"/>
          <p:nvPr>
            <p:ph type="title"/>
          </p:nvPr>
        </p:nvSpPr>
        <p:spPr>
          <a:xfrm>
            <a:off x="0" y="-204676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3E51"/>
              </a:buClr>
              <a:buSzPts val="2800"/>
              <a:buFont typeface="Calibri"/>
              <a:buNone/>
            </a:pPr>
            <a:r>
              <a:rPr b="1" lang="hu-HU">
                <a:solidFill>
                  <a:srgbClr val="FFCC00"/>
                </a:solidFill>
                <a:latin typeface="Verdana"/>
                <a:ea typeface="Verdana"/>
                <a:cs typeface="Verdana"/>
                <a:sym typeface="Verdana"/>
              </a:rPr>
              <a:t>IV. Az idegennyelvi kurzusok</a:t>
            </a:r>
            <a:endParaRPr/>
          </a:p>
        </p:txBody>
      </p:sp>
      <p:sp>
        <p:nvSpPr>
          <p:cNvPr id="160" name="Google Shape;160;p17"/>
          <p:cNvSpPr txBox="1"/>
          <p:nvPr>
            <p:ph idx="3" type="body"/>
          </p:nvPr>
        </p:nvSpPr>
        <p:spPr>
          <a:xfrm>
            <a:off x="166832" y="1335974"/>
            <a:ext cx="5929168" cy="45838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4318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</a:pPr>
            <a:r>
              <a:rPr lang="hu-HU" sz="240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Angol és német nyelv minden képzési központunkban</a:t>
            </a:r>
            <a:endParaRPr/>
          </a:p>
          <a:p>
            <a:pPr indent="-4318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</a:pPr>
            <a:r>
              <a:rPr lang="hu-HU" sz="240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Beszédkészség-fejlesztő cél</a:t>
            </a:r>
            <a:endParaRPr/>
          </a:p>
          <a:p>
            <a:pPr indent="-4318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</a:pPr>
            <a:r>
              <a:rPr lang="hu-HU" sz="240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Kiscsoportos foglalkozások</a:t>
            </a:r>
            <a:endParaRPr/>
          </a:p>
          <a:p>
            <a:pPr indent="-4318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</a:pPr>
            <a:r>
              <a:rPr lang="hu-HU" sz="240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Heti rendszeresség (16 hét)</a:t>
            </a:r>
            <a:endParaRPr/>
          </a:p>
          <a:p>
            <a:pPr indent="-4064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2800"/>
              <a:buChar char="•"/>
            </a:pPr>
            <a:r>
              <a:rPr lang="hu-HU" sz="200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1 x 120 perces időtartam szünetekkel</a:t>
            </a:r>
            <a:endParaRPr/>
          </a:p>
          <a:p>
            <a:pPr indent="-4318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</a:pPr>
            <a:r>
              <a:rPr lang="hu-HU" sz="240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Kommunikációközpontú oktatás</a:t>
            </a:r>
            <a:endParaRPr/>
          </a:p>
        </p:txBody>
      </p:sp>
      <p:pic>
        <p:nvPicPr>
          <p:cNvPr id="161" name="Google Shape;161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96000" y="2243817"/>
            <a:ext cx="5393025" cy="3033577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17"/>
          <p:cNvSpPr txBox="1"/>
          <p:nvPr>
            <p:ph idx="1" type="body"/>
          </p:nvPr>
        </p:nvSpPr>
        <p:spPr>
          <a:xfrm>
            <a:off x="0" y="657100"/>
            <a:ext cx="10515600" cy="5171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EABAB"/>
              </a:buClr>
              <a:buSzPts val="2000"/>
              <a:buFont typeface="Arial"/>
              <a:buNone/>
            </a:pPr>
            <a:r>
              <a:rPr lang="hu-HU"/>
              <a:t>Gyakorlatban használható nyelvtudás megszerzése</a:t>
            </a:r>
            <a:endParaRPr/>
          </a:p>
        </p:txBody>
      </p:sp>
      <p:pic>
        <p:nvPicPr>
          <p:cNvPr id="163" name="Google Shape;163;p17"/>
          <p:cNvPicPr preferRelativeResize="0"/>
          <p:nvPr/>
        </p:nvPicPr>
        <p:blipFill rotWithShape="1">
          <a:blip r:embed="rId5">
            <a:alphaModFix/>
          </a:blip>
          <a:srcRect b="-16610" l="0" r="8662" t="0"/>
          <a:stretch/>
        </p:blipFill>
        <p:spPr>
          <a:xfrm>
            <a:off x="0" y="6045478"/>
            <a:ext cx="12192000" cy="48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" y="1210601"/>
            <a:ext cx="12192001" cy="4850737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18"/>
          <p:cNvSpPr txBox="1"/>
          <p:nvPr>
            <p:ph type="title"/>
          </p:nvPr>
        </p:nvSpPr>
        <p:spPr>
          <a:xfrm>
            <a:off x="166833" y="-2025051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hu-HU" sz="2400">
                <a:solidFill>
                  <a:srgbClr val="FFCC00"/>
                </a:solidFill>
                <a:latin typeface="Verdana"/>
                <a:ea typeface="Verdana"/>
                <a:cs typeface="Verdana"/>
                <a:sym typeface="Verdana"/>
              </a:rPr>
              <a:t>V. A KP-s tehetségtáborok</a:t>
            </a:r>
            <a:endParaRPr b="1" sz="2400">
              <a:solidFill>
                <a:srgbClr val="FFCC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0" name="Google Shape;170;p18"/>
          <p:cNvSpPr txBox="1"/>
          <p:nvPr>
            <p:ph idx="3" type="body"/>
          </p:nvPr>
        </p:nvSpPr>
        <p:spPr>
          <a:xfrm>
            <a:off x="166833" y="1335974"/>
            <a:ext cx="10515600" cy="4583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254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2400">
              <a:latin typeface="Verdana"/>
              <a:ea typeface="Verdana"/>
              <a:cs typeface="Verdana"/>
              <a:sym typeface="Verdana"/>
            </a:endParaRPr>
          </a:p>
          <a:p>
            <a:pPr indent="0" lvl="0" marL="254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2400">
              <a:latin typeface="Verdana"/>
              <a:ea typeface="Verdana"/>
              <a:cs typeface="Verdana"/>
              <a:sym typeface="Verdana"/>
            </a:endParaRPr>
          </a:p>
          <a:p>
            <a:pPr indent="0" lvl="0" marL="254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28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1" name="Google Shape;171;p18"/>
          <p:cNvSpPr txBox="1"/>
          <p:nvPr>
            <p:ph idx="2" type="body"/>
          </p:nvPr>
        </p:nvSpPr>
        <p:spPr>
          <a:xfrm>
            <a:off x="-1" y="6561231"/>
            <a:ext cx="12192000" cy="428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hu-HU">
                <a:latin typeface="Verdana"/>
                <a:ea typeface="Verdana"/>
                <a:cs typeface="Verdana"/>
                <a:sym typeface="Verdana"/>
              </a:rPr>
              <a:t>       Középiskolás Program Nyári Tábor 2020.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72" name="Google Shape;172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51933" y="6623479"/>
            <a:ext cx="341904" cy="2407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18">
            <a:hlinkClick r:id="rId5"/>
          </p:cNvPr>
          <p:cNvSpPr/>
          <p:nvPr/>
        </p:nvSpPr>
        <p:spPr>
          <a:xfrm>
            <a:off x="3651933" y="6634765"/>
            <a:ext cx="5065347" cy="24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4" name="Google Shape;174;p18"/>
          <p:cNvSpPr txBox="1"/>
          <p:nvPr/>
        </p:nvSpPr>
        <p:spPr>
          <a:xfrm>
            <a:off x="166833" y="1344033"/>
            <a:ext cx="5180082" cy="45838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431800" lvl="0" marL="457200" marR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Char char="•"/>
            </a:pPr>
            <a:r>
              <a:rPr b="0" i="0" lang="hu-HU" sz="24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Szakmai előadások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31800" lvl="0" marL="457200" marR="0" rtl="0" algn="just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Char char="•"/>
            </a:pPr>
            <a:r>
              <a:rPr b="0" i="0" lang="hu-HU" sz="24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Készségfejlesztő tréningek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31800" lvl="0" marL="457200" marR="0" rtl="0" algn="just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Char char="•"/>
            </a:pPr>
            <a:r>
              <a:rPr b="0" i="0" lang="hu-HU" sz="24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Kirándulás, éjszakai túra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31800" lvl="0" marL="457200" marR="0" rtl="0" algn="just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Char char="•"/>
            </a:pPr>
            <a:r>
              <a:rPr b="0" i="0" lang="hu-HU" sz="24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Csapatjátékok, versenyek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31800" lvl="0" marL="457200" marR="0" rtl="0" algn="just">
              <a:lnSpc>
                <a:spcPct val="90000"/>
              </a:lnSpc>
              <a:spcBef>
                <a:spcPts val="2200"/>
              </a:spcBef>
              <a:spcAft>
                <a:spcPts val="1200"/>
              </a:spcAft>
              <a:buClr>
                <a:schemeClr val="dk2"/>
              </a:buClr>
              <a:buSzPts val="3200"/>
              <a:buFont typeface="Arial"/>
              <a:buChar char="•"/>
            </a:pPr>
            <a:r>
              <a:rPr b="0" i="0" lang="hu-HU" sz="24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Beszélgetések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5" name="Google Shape;175;p18"/>
          <p:cNvGrpSpPr/>
          <p:nvPr/>
        </p:nvGrpSpPr>
        <p:grpSpPr>
          <a:xfrm>
            <a:off x="4885146" y="1686692"/>
            <a:ext cx="3156176" cy="1448394"/>
            <a:chOff x="8634128" y="1659189"/>
            <a:chExt cx="3164383" cy="2007248"/>
          </a:xfrm>
        </p:grpSpPr>
        <p:sp>
          <p:nvSpPr>
            <p:cNvPr id="176" name="Google Shape;176;p18"/>
            <p:cNvSpPr/>
            <p:nvPr/>
          </p:nvSpPr>
          <p:spPr>
            <a:xfrm>
              <a:off x="8634128" y="1659189"/>
              <a:ext cx="3136900" cy="2007248"/>
            </a:xfrm>
            <a:prstGeom prst="wedgeRoundRectCallout">
              <a:avLst>
                <a:gd fmla="val 14073" name="adj1"/>
                <a:gd fmla="val 80600" name="adj2"/>
                <a:gd fmla="val 16667" name="adj3"/>
              </a:avLst>
            </a:prstGeom>
            <a:solidFill>
              <a:schemeClr val="accent1"/>
            </a:solidFill>
            <a:ln cap="flat" cmpd="sng" w="25400">
              <a:solidFill>
                <a:srgbClr val="BA9B1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18"/>
            <p:cNvSpPr txBox="1"/>
            <p:nvPr/>
          </p:nvSpPr>
          <p:spPr>
            <a:xfrm>
              <a:off x="8661611" y="1832105"/>
              <a:ext cx="3136900" cy="11643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1" lang="hu-HU" sz="1200" u="none" cap="none" strike="noStrik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„Olyan felejthetetlen élményeket élhettem itt át ebben a közösségben, amelyeket egész életemben fogok a szívemben hordozni. Életem legjobb döntése volt idejönni."</a:t>
              </a:r>
              <a:endParaRPr b="0" i="0" sz="12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78" name="Google Shape;178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912558" y="3748952"/>
            <a:ext cx="3265906" cy="2235924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8627"/>
              </a:srgbClr>
            </a:outerShdw>
          </a:effectLst>
        </p:spPr>
      </p:pic>
      <p:sp>
        <p:nvSpPr>
          <p:cNvPr id="179" name="Google Shape;179;p18"/>
          <p:cNvSpPr/>
          <p:nvPr/>
        </p:nvSpPr>
        <p:spPr>
          <a:xfrm>
            <a:off x="9079760" y="1527249"/>
            <a:ext cx="2641111" cy="1580321"/>
          </a:xfrm>
          <a:prstGeom prst="wedgeRoundRectCallout">
            <a:avLst>
              <a:gd fmla="val 25977" name="adj1"/>
              <a:gd fmla="val 79747" name="adj2"/>
              <a:gd fmla="val 16667" name="adj3"/>
            </a:avLst>
          </a:prstGeom>
          <a:solidFill>
            <a:schemeClr val="accent1"/>
          </a:solidFill>
          <a:ln cap="flat" cmpd="sng" w="25400">
            <a:solidFill>
              <a:srgbClr val="BA9B1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1" lang="hu-HU" sz="12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„Úgy jöttem ide legelőször, hogy senkit sem ismertem, de másnap már úgy távoztam, hogy új barátaim vannak, nemcsak Magyarországról, hanem a határon túlról is.”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0" name="Google Shape;180;p1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667178" y="3748952"/>
            <a:ext cx="3466276" cy="2235924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8627"/>
              </a:srgbClr>
            </a:outerShdw>
          </a:effectLst>
        </p:spPr>
      </p:pic>
      <p:pic>
        <p:nvPicPr>
          <p:cNvPr id="181" name="Google Shape;181;p18"/>
          <p:cNvPicPr preferRelativeResize="0"/>
          <p:nvPr/>
        </p:nvPicPr>
        <p:blipFill rotWithShape="1">
          <a:blip r:embed="rId8">
            <a:alphaModFix/>
          </a:blip>
          <a:srcRect b="-6605" l="0" r="8868" t="0"/>
          <a:stretch/>
        </p:blipFill>
        <p:spPr>
          <a:xfrm>
            <a:off x="0" y="6069537"/>
            <a:ext cx="12133454" cy="42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" y="1250360"/>
            <a:ext cx="12192001" cy="4850737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19"/>
          <p:cNvSpPr txBox="1"/>
          <p:nvPr>
            <p:ph type="title"/>
          </p:nvPr>
        </p:nvSpPr>
        <p:spPr>
          <a:xfrm>
            <a:off x="166833" y="-2025051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3E51"/>
              </a:buClr>
              <a:buSzPts val="2800"/>
              <a:buFont typeface="Calibri"/>
              <a:buNone/>
            </a:pPr>
            <a:r>
              <a:rPr b="1" lang="hu-HU">
                <a:solidFill>
                  <a:srgbClr val="FFCC00"/>
                </a:solidFill>
                <a:latin typeface="Verdana"/>
                <a:ea typeface="Verdana"/>
                <a:cs typeface="Verdana"/>
                <a:sym typeface="Verdana"/>
              </a:rPr>
              <a:t>VI. KP+ túrák</a:t>
            </a:r>
            <a:endParaRPr/>
          </a:p>
        </p:txBody>
      </p:sp>
      <p:sp>
        <p:nvSpPr>
          <p:cNvPr id="188" name="Google Shape;188;p19"/>
          <p:cNvSpPr txBox="1"/>
          <p:nvPr>
            <p:ph idx="3" type="body"/>
          </p:nvPr>
        </p:nvSpPr>
        <p:spPr>
          <a:xfrm>
            <a:off x="481106" y="1378649"/>
            <a:ext cx="5405888" cy="458585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4318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</a:pPr>
            <a:r>
              <a:rPr lang="hu-HU" sz="2400">
                <a:latin typeface="Verdana"/>
                <a:ea typeface="Verdana"/>
                <a:cs typeface="Verdana"/>
                <a:sym typeface="Verdana"/>
              </a:rPr>
              <a:t>3 napos belföldi tanulmányi kirándulás</a:t>
            </a:r>
            <a:endParaRPr/>
          </a:p>
          <a:p>
            <a:pPr indent="-4318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</a:pPr>
            <a:r>
              <a:rPr lang="hu-HU" sz="2400">
                <a:latin typeface="Verdana"/>
                <a:ea typeface="Verdana"/>
                <a:cs typeface="Verdana"/>
                <a:sym typeface="Verdana"/>
              </a:rPr>
              <a:t>Tematikus szakmai programok</a:t>
            </a:r>
            <a:endParaRPr/>
          </a:p>
          <a:p>
            <a:pPr indent="-4318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</a:pPr>
            <a:r>
              <a:rPr lang="hu-HU" sz="2400">
                <a:latin typeface="Verdana"/>
                <a:ea typeface="Verdana"/>
                <a:cs typeface="Verdana"/>
                <a:sym typeface="Verdana"/>
              </a:rPr>
              <a:t>Hétvégi lebonyolítás (P—V)</a:t>
            </a:r>
            <a:endParaRPr sz="2400">
              <a:latin typeface="Verdana"/>
              <a:ea typeface="Verdana"/>
              <a:cs typeface="Verdana"/>
              <a:sym typeface="Verdana"/>
            </a:endParaRPr>
          </a:p>
          <a:p>
            <a:pPr indent="-4318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</a:pPr>
            <a:r>
              <a:rPr lang="hu-HU" sz="2400">
                <a:latin typeface="Verdana"/>
                <a:ea typeface="Verdana"/>
                <a:cs typeface="Verdana"/>
                <a:sym typeface="Verdana"/>
              </a:rPr>
              <a:t>Ismerkedési lehetőség (20 fő)</a:t>
            </a:r>
            <a:endParaRPr/>
          </a:p>
          <a:p>
            <a:pPr indent="-4064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2800"/>
              <a:buChar char="•"/>
            </a:pPr>
            <a:r>
              <a:rPr lang="hu-HU" sz="2000">
                <a:latin typeface="Verdana"/>
                <a:ea typeface="Verdana"/>
                <a:cs typeface="Verdana"/>
                <a:sym typeface="Verdana"/>
              </a:rPr>
              <a:t>A legaktívabb diákok számára</a:t>
            </a:r>
            <a:endParaRPr/>
          </a:p>
          <a:p>
            <a:pPr indent="-4064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2800"/>
              <a:buChar char="•"/>
            </a:pPr>
            <a:r>
              <a:rPr lang="hu-HU" sz="2000">
                <a:latin typeface="Verdana"/>
                <a:ea typeface="Verdana"/>
                <a:cs typeface="Verdana"/>
                <a:sym typeface="Verdana"/>
              </a:rPr>
              <a:t>Minden központban</a:t>
            </a:r>
            <a:endParaRPr/>
          </a:p>
          <a:p>
            <a: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33E51"/>
              </a:buClr>
              <a:buSzPts val="32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189" name="Google Shape;189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95998" y="2267320"/>
            <a:ext cx="5227389" cy="2940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9"/>
          <p:cNvPicPr preferRelativeResize="0"/>
          <p:nvPr/>
        </p:nvPicPr>
        <p:blipFill rotWithShape="1">
          <a:blip r:embed="rId5">
            <a:alphaModFix/>
          </a:blip>
          <a:srcRect b="-5128" l="0" r="7122" t="0"/>
          <a:stretch/>
        </p:blipFill>
        <p:spPr>
          <a:xfrm>
            <a:off x="0" y="6101097"/>
            <a:ext cx="12192000" cy="422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1246209"/>
            <a:ext cx="12192001" cy="4850737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0"/>
          <p:cNvSpPr txBox="1"/>
          <p:nvPr>
            <p:ph type="title"/>
          </p:nvPr>
        </p:nvSpPr>
        <p:spPr>
          <a:xfrm>
            <a:off x="166833" y="-2025051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3E51"/>
              </a:buClr>
              <a:buSzPts val="2800"/>
              <a:buFont typeface="Calibri"/>
              <a:buNone/>
            </a:pPr>
            <a:r>
              <a:rPr b="1" lang="hu-HU">
                <a:solidFill>
                  <a:srgbClr val="FFCC00"/>
                </a:solidFill>
                <a:latin typeface="Verdana"/>
                <a:ea typeface="Verdana"/>
                <a:cs typeface="Verdana"/>
                <a:sym typeface="Verdana"/>
              </a:rPr>
              <a:t>VI. KP nemzetközi kirándulások</a:t>
            </a:r>
            <a:endParaRPr/>
          </a:p>
        </p:txBody>
      </p:sp>
      <p:sp>
        <p:nvSpPr>
          <p:cNvPr id="197" name="Google Shape;197;p20"/>
          <p:cNvSpPr txBox="1"/>
          <p:nvPr>
            <p:ph idx="3" type="body"/>
          </p:nvPr>
        </p:nvSpPr>
        <p:spPr>
          <a:xfrm>
            <a:off x="481106" y="1378649"/>
            <a:ext cx="5875306" cy="458585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4318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</a:pPr>
            <a:r>
              <a:rPr lang="hu-HU" sz="2400">
                <a:latin typeface="Verdana"/>
                <a:ea typeface="Verdana"/>
                <a:cs typeface="Verdana"/>
                <a:sym typeface="Verdana"/>
              </a:rPr>
              <a:t>Tematikus szakmai kirándulások</a:t>
            </a:r>
            <a:endParaRPr/>
          </a:p>
          <a:p>
            <a:pPr indent="-4318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</a:pPr>
            <a:r>
              <a:rPr lang="hu-HU" sz="2400">
                <a:latin typeface="Verdana"/>
                <a:ea typeface="Verdana"/>
                <a:cs typeface="Verdana"/>
                <a:sym typeface="Verdana"/>
              </a:rPr>
              <a:t>Kiscsoportos forma</a:t>
            </a:r>
            <a:endParaRPr/>
          </a:p>
          <a:p>
            <a:pPr indent="-4064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2800"/>
              <a:buChar char="•"/>
            </a:pPr>
            <a:r>
              <a:rPr lang="hu-HU" sz="2000">
                <a:latin typeface="Verdana"/>
                <a:ea typeface="Verdana"/>
                <a:cs typeface="Verdana"/>
                <a:sym typeface="Verdana"/>
              </a:rPr>
              <a:t>Kiválasztás pályázat alapján</a:t>
            </a:r>
            <a:endParaRPr/>
          </a:p>
          <a:p>
            <a:pPr indent="-4318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</a:pPr>
            <a:r>
              <a:rPr lang="hu-HU" sz="2400">
                <a:latin typeface="Verdana"/>
                <a:ea typeface="Verdana"/>
                <a:cs typeface="Verdana"/>
                <a:sym typeface="Verdana"/>
              </a:rPr>
              <a:t>Pl. Frankfurt, Brüsszel, London, Athén, Balkán körút</a:t>
            </a:r>
            <a:endParaRPr sz="1600">
              <a:latin typeface="Verdana"/>
              <a:ea typeface="Verdana"/>
              <a:cs typeface="Verdana"/>
              <a:sym typeface="Verdana"/>
            </a:endParaRPr>
          </a:p>
          <a:p>
            <a:pPr indent="0" lvl="0" marL="254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hu-HU" sz="2400">
                <a:latin typeface="Verdana"/>
                <a:ea typeface="Verdana"/>
                <a:cs typeface="Verdana"/>
                <a:sym typeface="Verdana"/>
              </a:rPr>
              <a:t>Tanulmányutak Görögországban:</a:t>
            </a:r>
            <a:endParaRPr/>
          </a:p>
          <a:p>
            <a:pPr indent="0" lvl="1" marL="508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</a:pPr>
            <a:r>
              <a:rPr lang="hu-HU" sz="2000">
                <a:latin typeface="Verdana"/>
                <a:ea typeface="Verdana"/>
                <a:cs typeface="Verdana"/>
                <a:sym typeface="Verdana"/>
              </a:rPr>
              <a:t>Retorika, érveléstechnika, politikai filozófia, kulturális programok.</a:t>
            </a:r>
            <a:endParaRPr/>
          </a:p>
        </p:txBody>
      </p:sp>
      <p:sp>
        <p:nvSpPr>
          <p:cNvPr id="198" name="Google Shape;198;p20"/>
          <p:cNvSpPr txBox="1"/>
          <p:nvPr>
            <p:ph idx="1" type="body"/>
          </p:nvPr>
        </p:nvSpPr>
        <p:spPr>
          <a:xfrm>
            <a:off x="0" y="703400"/>
            <a:ext cx="105156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hu-HU">
                <a:latin typeface="Verdana"/>
                <a:ea typeface="Verdana"/>
                <a:cs typeface="Verdana"/>
                <a:sym typeface="Verdana"/>
              </a:rPr>
              <a:t>Többnapos külföldi tanulmányi utak</a:t>
            </a:r>
            <a:endParaRPr/>
          </a:p>
        </p:txBody>
      </p:sp>
      <p:pic>
        <p:nvPicPr>
          <p:cNvPr descr="A képen személy, kültéri, személyek látható&#10;&#10;Automatikusan generált leírás" id="199" name="Google Shape;199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90317" y="1378649"/>
            <a:ext cx="2891160" cy="216837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képen személy, beltéri, csoport, állás látható&#10;&#10;Automatikusan generált leírás" id="200" name="Google Shape;200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381477" y="1290618"/>
            <a:ext cx="2676617" cy="35688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képen talaj, kültéri, szőnyeg, személyek látható&#10;&#10;Automatikusan generált leírás" id="201" name="Google Shape;201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624222" y="3548924"/>
            <a:ext cx="2891160" cy="2415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6068352"/>
            <a:ext cx="12192000" cy="420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1"/>
          <p:cNvSpPr txBox="1"/>
          <p:nvPr>
            <p:ph type="title"/>
          </p:nvPr>
        </p:nvSpPr>
        <p:spPr>
          <a:xfrm>
            <a:off x="166833" y="-2025051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hu-HU" sz="2400">
                <a:solidFill>
                  <a:srgbClr val="FFCC00"/>
                </a:solidFill>
                <a:latin typeface="Verdana"/>
                <a:ea typeface="Verdana"/>
                <a:cs typeface="Verdana"/>
                <a:sym typeface="Verdana"/>
              </a:rPr>
              <a:t>VI. Egyéb lehetőségek a KP-ban</a:t>
            </a:r>
            <a:endParaRPr b="1" sz="2400">
              <a:solidFill>
                <a:srgbClr val="FFCC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8" name="Google Shape;208;p21"/>
          <p:cNvSpPr txBox="1"/>
          <p:nvPr>
            <p:ph idx="1" type="body"/>
          </p:nvPr>
        </p:nvSpPr>
        <p:spPr>
          <a:xfrm>
            <a:off x="166833" y="818841"/>
            <a:ext cx="10515600" cy="5171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EABAB"/>
              </a:buClr>
              <a:buSzPts val="2000"/>
              <a:buNone/>
            </a:pPr>
            <a:r>
              <a:rPr lang="hu-HU">
                <a:latin typeface="Verdana"/>
                <a:ea typeface="Verdana"/>
                <a:cs typeface="Verdana"/>
                <a:sym typeface="Verdana"/>
              </a:rPr>
              <a:t>Tanulmányi versenyek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9" name="Google Shape;209;p21"/>
          <p:cNvSpPr txBox="1"/>
          <p:nvPr>
            <p:ph idx="3" type="body"/>
          </p:nvPr>
        </p:nvSpPr>
        <p:spPr>
          <a:xfrm>
            <a:off x="381727" y="1539480"/>
            <a:ext cx="4761628" cy="37933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318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Font typeface="Noto Sans"/>
              <a:buChar char="✔"/>
            </a:pPr>
            <a:r>
              <a:rPr lang="hu-HU" sz="2400">
                <a:latin typeface="Verdana"/>
                <a:ea typeface="Verdana"/>
                <a:cs typeface="Verdana"/>
                <a:sym typeface="Verdana"/>
              </a:rPr>
              <a:t>Országos Középiskolai Problémamegoldó Verseny</a:t>
            </a:r>
            <a:endParaRPr/>
          </a:p>
          <a:p>
            <a:pPr indent="-228600" lvl="0" marL="4572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Font typeface="Noto Sans"/>
              <a:buNone/>
            </a:pPr>
            <a:r>
              <a:t/>
            </a:r>
            <a:endParaRPr sz="2400">
              <a:latin typeface="Verdana"/>
              <a:ea typeface="Verdana"/>
              <a:cs typeface="Verdana"/>
              <a:sym typeface="Verdana"/>
            </a:endParaRPr>
          </a:p>
          <a:p>
            <a:pPr indent="-4318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Font typeface="Noto Sans"/>
              <a:buChar char="✔"/>
            </a:pPr>
            <a:r>
              <a:rPr lang="hu-HU" sz="2400">
                <a:latin typeface="Verdana"/>
                <a:ea typeface="Verdana"/>
                <a:cs typeface="Verdana"/>
                <a:sym typeface="Verdana"/>
              </a:rPr>
              <a:t>Bonus Intra Országos Történelemverseny</a:t>
            </a:r>
            <a:endParaRPr/>
          </a:p>
          <a:p>
            <a:pPr indent="-228600" lvl="0" marL="4572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Font typeface="Noto Sans"/>
              <a:buNone/>
            </a:pPr>
            <a:r>
              <a:t/>
            </a:r>
            <a:endParaRPr sz="2400">
              <a:latin typeface="Verdana"/>
              <a:ea typeface="Verdana"/>
              <a:cs typeface="Verdana"/>
              <a:sym typeface="Verdana"/>
            </a:endParaRPr>
          </a:p>
          <a:p>
            <a:pPr indent="-431800" lvl="0" marL="4572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Font typeface="Noto Sans"/>
              <a:buChar char="✔"/>
            </a:pPr>
            <a:r>
              <a:rPr lang="hu-HU" sz="2400">
                <a:latin typeface="Verdana"/>
                <a:ea typeface="Verdana"/>
                <a:cs typeface="Verdana"/>
                <a:sym typeface="Verdana"/>
              </a:rPr>
              <a:t>MCC Vitázz! verseny</a:t>
            </a:r>
            <a:endParaRPr/>
          </a:p>
          <a:p>
            <a:pPr indent="0" lvl="0" marL="254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2000"/>
          </a:p>
        </p:txBody>
      </p:sp>
      <p:sp>
        <p:nvSpPr>
          <p:cNvPr id="210" name="Google Shape;210;p21"/>
          <p:cNvSpPr txBox="1"/>
          <p:nvPr>
            <p:ph idx="2" type="body"/>
          </p:nvPr>
        </p:nvSpPr>
        <p:spPr>
          <a:xfrm>
            <a:off x="0" y="6587373"/>
            <a:ext cx="12192000" cy="428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>
                <a:latin typeface="Verdana"/>
                <a:ea typeface="Verdana"/>
                <a:cs typeface="Verdana"/>
                <a:sym typeface="Verdana"/>
              </a:rPr>
              <a:t>moodle.mcc.hu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11" name="Google Shape;211;p21">
            <a:hlinkClick r:id="rId3"/>
          </p:cNvPr>
          <p:cNvSpPr/>
          <p:nvPr/>
        </p:nvSpPr>
        <p:spPr>
          <a:xfrm>
            <a:off x="5185410" y="6598920"/>
            <a:ext cx="1821180" cy="2590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2" name="Google Shape;212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41239" y="845470"/>
            <a:ext cx="4319664" cy="2699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13481" y="2794000"/>
            <a:ext cx="2489048" cy="3148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840917" y="2911868"/>
            <a:ext cx="3969356" cy="2809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6054549"/>
            <a:ext cx="12192000" cy="420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6"/>
          <p:cNvSpPr txBox="1"/>
          <p:nvPr>
            <p:ph type="title"/>
          </p:nvPr>
        </p:nvSpPr>
        <p:spPr>
          <a:xfrm>
            <a:off x="166833" y="-1914586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3E51"/>
              </a:buClr>
              <a:buSzPts val="2800"/>
              <a:buFont typeface="Calibri"/>
              <a:buNone/>
            </a:pPr>
            <a:r>
              <a:rPr b="1" lang="hu-HU">
                <a:solidFill>
                  <a:srgbClr val="FFCC00"/>
                </a:solidFill>
                <a:latin typeface="Verdana"/>
                <a:ea typeface="Verdana"/>
                <a:cs typeface="Verdana"/>
                <a:sym typeface="Verdana"/>
              </a:rPr>
              <a:t>Pályakereső Program</a:t>
            </a:r>
            <a:endParaRPr/>
          </a:p>
        </p:txBody>
      </p:sp>
      <p:sp>
        <p:nvSpPr>
          <p:cNvPr id="221" name="Google Shape;221;p16"/>
          <p:cNvSpPr txBox="1"/>
          <p:nvPr>
            <p:ph idx="3" type="body"/>
          </p:nvPr>
        </p:nvSpPr>
        <p:spPr>
          <a:xfrm>
            <a:off x="83706" y="1543792"/>
            <a:ext cx="7986567" cy="48827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33E51"/>
              </a:buClr>
              <a:buSzPts val="3200"/>
              <a:buFont typeface="Arial"/>
              <a:buChar char="•"/>
            </a:pPr>
            <a:r>
              <a:rPr lang="hu-HU" sz="2000">
                <a:latin typeface="Verdana"/>
                <a:ea typeface="Verdana"/>
                <a:cs typeface="Verdana"/>
                <a:sym typeface="Verdana"/>
              </a:rPr>
              <a:t>Pályaválasztási döntés előkészítése, képességek és készségek tudatosítása. </a:t>
            </a:r>
            <a:endParaRPr/>
          </a:p>
          <a:p>
            <a: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33E51"/>
              </a:buClr>
              <a:buSzPts val="3200"/>
              <a:buFont typeface="Arial"/>
              <a:buChar char="•"/>
            </a:pPr>
            <a:r>
              <a:rPr lang="hu-HU" sz="2000">
                <a:latin typeface="Verdana"/>
                <a:ea typeface="Verdana"/>
                <a:cs typeface="Verdana"/>
                <a:sym typeface="Verdana"/>
              </a:rPr>
              <a:t>A beszélgetés nem pályaválasztási tanácsadás, hanem sokkal inkább a </a:t>
            </a:r>
            <a:r>
              <a:rPr b="1" lang="hu-HU" sz="2000">
                <a:latin typeface="Verdana"/>
                <a:ea typeface="Verdana"/>
                <a:cs typeface="Verdana"/>
                <a:sym typeface="Verdana"/>
              </a:rPr>
              <a:t>képességek és igények feltérképezése</a:t>
            </a:r>
            <a:r>
              <a:rPr lang="hu-HU" sz="2000">
                <a:latin typeface="Verdana"/>
                <a:ea typeface="Verdana"/>
                <a:cs typeface="Verdana"/>
                <a:sym typeface="Verdana"/>
              </a:rPr>
              <a:t>, és ezeknek a lehetséges pályákkal való tudatos összekapcsolása. </a:t>
            </a:r>
            <a:endParaRPr/>
          </a:p>
          <a:p>
            <a: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33E51"/>
              </a:buClr>
              <a:buSzPts val="3200"/>
              <a:buFont typeface="Arial"/>
              <a:buChar char="•"/>
            </a:pPr>
            <a:r>
              <a:rPr lang="hu-HU" sz="2000">
                <a:latin typeface="Verdana"/>
                <a:ea typeface="Verdana"/>
                <a:cs typeface="Verdana"/>
                <a:sym typeface="Verdana"/>
              </a:rPr>
              <a:t>A </a:t>
            </a:r>
            <a:r>
              <a:rPr b="1" lang="hu-HU" sz="2000">
                <a:latin typeface="Verdana"/>
                <a:ea typeface="Verdana"/>
                <a:cs typeface="Verdana"/>
                <a:sym typeface="Verdana"/>
              </a:rPr>
              <a:t>diák reális célkitűzés </a:t>
            </a:r>
            <a:r>
              <a:rPr lang="hu-HU" sz="2000">
                <a:latin typeface="Verdana"/>
                <a:ea typeface="Verdana"/>
                <a:cs typeface="Verdana"/>
                <a:sym typeface="Verdana"/>
              </a:rPr>
              <a:t>megfogalmazásával, a különböző szakmákkal kapcsolatos teljesebb ismerettel, </a:t>
            </a:r>
            <a:r>
              <a:rPr b="1" lang="hu-HU" sz="2000">
                <a:latin typeface="Verdana"/>
                <a:ea typeface="Verdana"/>
                <a:cs typeface="Verdana"/>
                <a:sym typeface="Verdana"/>
              </a:rPr>
              <a:t>szakmákra való fókuszálással </a:t>
            </a:r>
            <a:r>
              <a:rPr lang="hu-HU" sz="2000">
                <a:latin typeface="Verdana"/>
                <a:ea typeface="Verdana"/>
                <a:cs typeface="Verdana"/>
                <a:sym typeface="Verdana"/>
              </a:rPr>
              <a:t>és a szükséges eszközök (képességek és készségek) tudatosításával távozik.</a:t>
            </a:r>
            <a:endParaRPr/>
          </a:p>
          <a:p>
            <a: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33E51"/>
              </a:buClr>
              <a:buSzPts val="3200"/>
              <a:buFont typeface="Arial"/>
              <a:buNone/>
            </a:pPr>
            <a:r>
              <a:t/>
            </a:r>
            <a:endParaRPr sz="2000"/>
          </a:p>
        </p:txBody>
      </p:sp>
      <p:pic>
        <p:nvPicPr>
          <p:cNvPr id="222" name="Google Shape;222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30773" y="2248461"/>
            <a:ext cx="3316511" cy="2121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5"/>
          <p:cNvSpPr txBox="1"/>
          <p:nvPr>
            <p:ph type="title"/>
          </p:nvPr>
        </p:nvSpPr>
        <p:spPr>
          <a:xfrm>
            <a:off x="0" y="-1914961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3E51"/>
              </a:buClr>
              <a:buSzPts val="2800"/>
              <a:buFont typeface="Calibri"/>
              <a:buNone/>
            </a:pPr>
            <a:r>
              <a:rPr b="1" lang="hu-HU">
                <a:solidFill>
                  <a:srgbClr val="FFCC00"/>
                </a:solidFill>
                <a:latin typeface="Verdana"/>
                <a:ea typeface="Verdana"/>
                <a:cs typeface="Verdana"/>
                <a:sym typeface="Verdana"/>
              </a:rPr>
              <a:t>MCC Ösztöndíjprogram Középiskolásoknak</a:t>
            </a:r>
            <a:endParaRPr/>
          </a:p>
        </p:txBody>
      </p:sp>
      <p:pic>
        <p:nvPicPr>
          <p:cNvPr descr="A képen szöveg látható&#10;&#10;Automatikusan generált leírás" id="228" name="Google Shape;228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38391" y="2861464"/>
            <a:ext cx="3243183" cy="1692536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5"/>
          <p:cNvSpPr txBox="1"/>
          <p:nvPr/>
        </p:nvSpPr>
        <p:spPr>
          <a:xfrm>
            <a:off x="344172" y="1699490"/>
            <a:ext cx="6943319" cy="40164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318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3E51"/>
              </a:buClr>
              <a:buSzPts val="3200"/>
              <a:buFont typeface="Arial"/>
              <a:buChar char="•"/>
            </a:pPr>
            <a:r>
              <a:rPr b="0" i="0" lang="hu-HU" sz="2000" u="none" cap="none" strike="noStrike">
                <a:solidFill>
                  <a:srgbClr val="233E51"/>
                </a:solidFill>
                <a:latin typeface="Verdana"/>
                <a:ea typeface="Verdana"/>
                <a:cs typeface="Verdana"/>
                <a:sym typeface="Verdana"/>
              </a:rPr>
              <a:t>A Kárpát-medence legjobb középiskolás diákjainak támogatása egy önálló projektmunka elkészítésében.</a:t>
            </a:r>
            <a:endParaRPr/>
          </a:p>
          <a:p>
            <a: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33E51"/>
              </a:buClr>
              <a:buSzPts val="3200"/>
              <a:buFont typeface="Arial"/>
              <a:buChar char="•"/>
            </a:pPr>
            <a:r>
              <a:rPr b="0" i="0" lang="hu-HU" sz="2000" u="none" cap="none" strike="noStrike">
                <a:solidFill>
                  <a:srgbClr val="233E51"/>
                </a:solidFill>
                <a:latin typeface="Verdana"/>
                <a:ea typeface="Verdana"/>
                <a:cs typeface="Verdana"/>
                <a:sym typeface="Verdana"/>
              </a:rPr>
              <a:t>A szakmai ismeretek bővítése és elmélyítése, valamint a pályázók egyéb készségeinek és kompetenciáinak fejlesztése, ezzel is segítve őket kutatási témájuk vagy kreatív és innovatív ötleteik megvalósításában.</a:t>
            </a:r>
            <a:endParaRPr/>
          </a:p>
          <a:p>
            <a: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33E51"/>
              </a:buClr>
              <a:buSzPts val="3200"/>
              <a:buFont typeface="Arial"/>
              <a:buChar char="•"/>
            </a:pPr>
            <a:r>
              <a:rPr b="0" i="0" lang="hu-HU" sz="2000" u="none" cap="none" strike="noStrike">
                <a:solidFill>
                  <a:srgbClr val="233E51"/>
                </a:solidFill>
                <a:latin typeface="Verdana"/>
                <a:ea typeface="Verdana"/>
                <a:cs typeface="Verdana"/>
                <a:sym typeface="Verdana"/>
              </a:rPr>
              <a:t>A problémamegoldó gondolkodás fejlesztése. </a:t>
            </a:r>
            <a:endParaRPr/>
          </a:p>
          <a:p>
            <a: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33E51"/>
              </a:buClr>
              <a:buSzPts val="3200"/>
              <a:buFont typeface="Arial"/>
              <a:buChar char="•"/>
            </a:pPr>
            <a:r>
              <a:rPr b="0" i="0" lang="hu-HU" sz="2000" u="none" cap="none" strike="noStrike">
                <a:solidFill>
                  <a:srgbClr val="233E51"/>
                </a:solidFill>
                <a:latin typeface="Verdana"/>
                <a:ea typeface="Verdana"/>
                <a:cs typeface="Verdana"/>
                <a:sym typeface="Verdana"/>
              </a:rPr>
              <a:t>A pályázó diákok felkészítése az egyetemi éveikre, a későbbi tudományos életben való részvételre, az élethosszig tartó tanulásra.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9"/>
          <p:cNvSpPr txBox="1"/>
          <p:nvPr>
            <p:ph type="title"/>
          </p:nvPr>
        </p:nvSpPr>
        <p:spPr>
          <a:xfrm>
            <a:off x="166833" y="-1914586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3E51"/>
              </a:buClr>
              <a:buSzPts val="2800"/>
              <a:buFont typeface="Calibri"/>
              <a:buNone/>
            </a:pPr>
            <a:r>
              <a:rPr b="1" lang="hu-HU" sz="2800">
                <a:solidFill>
                  <a:srgbClr val="FFCC00"/>
                </a:solidFill>
                <a:latin typeface="Verdana"/>
                <a:ea typeface="Verdana"/>
                <a:cs typeface="Verdana"/>
                <a:sym typeface="Verdana"/>
              </a:rPr>
              <a:t>KPrémium</a:t>
            </a:r>
            <a:endParaRPr/>
          </a:p>
        </p:txBody>
      </p:sp>
      <p:pic>
        <p:nvPicPr>
          <p:cNvPr descr="A képen szöveg, személy, csoport, személyek látható&#10;&#10;Automatikusan generált leírás" id="235" name="Google Shape;235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22772" y="2242481"/>
            <a:ext cx="2996163" cy="2373036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9"/>
          <p:cNvSpPr txBox="1"/>
          <p:nvPr/>
        </p:nvSpPr>
        <p:spPr>
          <a:xfrm>
            <a:off x="249382" y="1720839"/>
            <a:ext cx="7472218" cy="37805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318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3E51"/>
              </a:buClr>
              <a:buSzPts val="3200"/>
              <a:buFont typeface="Arial"/>
              <a:buChar char="•"/>
            </a:pPr>
            <a:r>
              <a:rPr b="0" i="0" lang="hu-HU" sz="2000" u="none" cap="none" strike="noStrike">
                <a:solidFill>
                  <a:srgbClr val="233E51"/>
                </a:solidFill>
                <a:latin typeface="Verdana"/>
                <a:ea typeface="Verdana"/>
                <a:cs typeface="Verdana"/>
                <a:sym typeface="Verdana"/>
              </a:rPr>
              <a:t>Másfél napos intenzív szakmai program.</a:t>
            </a:r>
            <a:endParaRPr/>
          </a:p>
          <a:p>
            <a: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33E51"/>
              </a:buClr>
              <a:buSzPts val="3200"/>
              <a:buFont typeface="Arial"/>
              <a:buChar char="•"/>
            </a:pPr>
            <a:r>
              <a:rPr b="0" i="0" lang="hu-HU" sz="2000" u="none" cap="none" strike="noStrike">
                <a:solidFill>
                  <a:srgbClr val="233E51"/>
                </a:solidFill>
                <a:latin typeface="Verdana"/>
                <a:ea typeface="Verdana"/>
                <a:cs typeface="Verdana"/>
                <a:sym typeface="Verdana"/>
              </a:rPr>
              <a:t>Egy-egy konkrét témában való „mélyfúrás”, hogy a lehető legtöbb és leghasznosabb információk jussanak el a KP-s diákokhoz.</a:t>
            </a:r>
            <a:endParaRPr/>
          </a:p>
          <a:p>
            <a: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33E51"/>
              </a:buClr>
              <a:buSzPts val="3200"/>
              <a:buFont typeface="Arial"/>
              <a:buChar char="•"/>
            </a:pPr>
            <a:r>
              <a:rPr b="0" i="0" lang="hu-HU" sz="2000" u="none" cap="none" strike="noStrike">
                <a:solidFill>
                  <a:srgbClr val="233E51"/>
                </a:solidFill>
                <a:latin typeface="Verdana"/>
                <a:ea typeface="Verdana"/>
                <a:cs typeface="Verdana"/>
                <a:sym typeface="Verdana"/>
              </a:rPr>
              <a:t>Neves szakemberek bevonása.</a:t>
            </a:r>
            <a:endParaRPr/>
          </a:p>
          <a:p>
            <a: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33E51"/>
              </a:buClr>
              <a:buSzPts val="3200"/>
              <a:buFont typeface="Arial"/>
              <a:buChar char="•"/>
            </a:pPr>
            <a:r>
              <a:rPr b="0" i="0" lang="hu-HU" sz="2000" u="none" cap="none" strike="noStrike">
                <a:solidFill>
                  <a:srgbClr val="233E51"/>
                </a:solidFill>
                <a:latin typeface="Verdana"/>
                <a:ea typeface="Verdana"/>
                <a:cs typeface="Verdana"/>
                <a:sym typeface="Verdana"/>
              </a:rPr>
              <a:t>Külső helyszíni látogatások.</a:t>
            </a:r>
            <a:endParaRPr/>
          </a:p>
          <a:p>
            <a: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33E51"/>
              </a:buClr>
              <a:buSzPts val="32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233E5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25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0" i="0" lang="hu-HU" sz="2000" u="none" cap="none" strike="noStrike">
                <a:solidFill>
                  <a:srgbClr val="233E51"/>
                </a:solidFill>
                <a:latin typeface="Verdana"/>
                <a:ea typeface="Verdana"/>
                <a:cs typeface="Verdana"/>
                <a:sym typeface="Verdana"/>
              </a:rPr>
              <a:t>Témák: Háború a hadtudósítók szemszögéből; Csömörből vödörbe, avagy klímaválságból energiaválságba; Álhírek nyomában; Növények és állatok szerepe az emberi kultúrában.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335974"/>
            <a:ext cx="12192000" cy="4768735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22"/>
          <p:cNvSpPr txBox="1"/>
          <p:nvPr>
            <p:ph type="title"/>
          </p:nvPr>
        </p:nvSpPr>
        <p:spPr>
          <a:xfrm>
            <a:off x="171935" y="-247281"/>
            <a:ext cx="10515600" cy="108517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3E51"/>
              </a:buClr>
              <a:buSzPts val="2800"/>
              <a:buFont typeface="Calibri"/>
              <a:buNone/>
            </a:pPr>
            <a:r>
              <a:rPr b="1" lang="hu-HU" sz="2400">
                <a:solidFill>
                  <a:srgbClr val="FFCC00"/>
                </a:solidFill>
                <a:latin typeface="Verdana"/>
                <a:ea typeface="Verdana"/>
                <a:cs typeface="Verdana"/>
                <a:sym typeface="Verdana"/>
              </a:rPr>
              <a:t>Határon túli KP képviseletek</a:t>
            </a:r>
            <a:endParaRPr sz="2400"/>
          </a:p>
        </p:txBody>
      </p:sp>
      <p:sp>
        <p:nvSpPr>
          <p:cNvPr id="243" name="Google Shape;243;p22"/>
          <p:cNvSpPr txBox="1"/>
          <p:nvPr>
            <p:ph idx="2" type="body"/>
          </p:nvPr>
        </p:nvSpPr>
        <p:spPr>
          <a:xfrm>
            <a:off x="0" y="6039159"/>
            <a:ext cx="12192000" cy="428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hu-HU" u="sng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mcc-kolozsvar.ro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44" name="Google Shape;244;p22"/>
          <p:cNvSpPr txBox="1"/>
          <p:nvPr>
            <p:ph idx="3" type="body"/>
          </p:nvPr>
        </p:nvSpPr>
        <p:spPr>
          <a:xfrm>
            <a:off x="188544" y="1882359"/>
            <a:ext cx="5253468" cy="379372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431800" lvl="0" marL="4572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Font typeface="Arial"/>
              <a:buChar char="•"/>
            </a:pPr>
            <a:r>
              <a:rPr lang="hu-HU" sz="2400">
                <a:latin typeface="Verdana"/>
                <a:ea typeface="Verdana"/>
                <a:cs typeface="Verdana"/>
                <a:sym typeface="Verdana"/>
              </a:rPr>
              <a:t>Több mint 700 diák</a:t>
            </a:r>
            <a:endParaRPr/>
          </a:p>
          <a:p>
            <a:pPr indent="-431800" lvl="0" marL="457200" rtl="0" algn="just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SzPts val="3200"/>
              <a:buFont typeface="Arial"/>
              <a:buChar char="•"/>
            </a:pPr>
            <a:r>
              <a:rPr lang="hu-HU" sz="2400">
                <a:latin typeface="Verdana"/>
                <a:ea typeface="Verdana"/>
                <a:cs typeface="Verdana"/>
                <a:sym typeface="Verdana"/>
              </a:rPr>
              <a:t>Kárpát-medence-szerte ismerkedhetsz meg magyar diákokkal</a:t>
            </a:r>
            <a:endParaRPr/>
          </a:p>
          <a:p>
            <a:pPr indent="-431800" lvl="0" marL="457200" rtl="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SzPts val="3200"/>
              <a:buFont typeface="Arial"/>
              <a:buChar char="•"/>
            </a:pPr>
            <a:r>
              <a:rPr lang="hu-HU" sz="2400">
                <a:latin typeface="Verdana"/>
                <a:ea typeface="Verdana"/>
                <a:cs typeface="Verdana"/>
                <a:sym typeface="Verdana"/>
              </a:rPr>
              <a:t>Határokon átívelő közös programok</a:t>
            </a:r>
            <a:endParaRPr/>
          </a:p>
          <a:p>
            <a:pPr indent="-431800" lvl="0" marL="457200" rtl="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SzPts val="3200"/>
              <a:buFont typeface="Arial"/>
              <a:buChar char="•"/>
            </a:pPr>
            <a:r>
              <a:rPr lang="hu-HU" sz="2400">
                <a:latin typeface="Verdana"/>
                <a:ea typeface="Verdana"/>
                <a:cs typeface="Verdana"/>
                <a:sym typeface="Verdana"/>
              </a:rPr>
              <a:t>Személyes képzési alkalmak</a:t>
            </a:r>
            <a:endParaRPr/>
          </a:p>
          <a:p>
            <a:pPr indent="-431800" lvl="0" marL="457200" rtl="0" algn="l">
              <a:lnSpc>
                <a:spcPct val="90000"/>
              </a:lnSpc>
              <a:spcBef>
                <a:spcPts val="2200"/>
              </a:spcBef>
              <a:spcAft>
                <a:spcPts val="1200"/>
              </a:spcAft>
              <a:buSzPts val="3200"/>
              <a:buFont typeface="Arial"/>
              <a:buChar char="•"/>
            </a:pPr>
            <a:r>
              <a:rPr lang="hu-HU" sz="2400">
                <a:latin typeface="Verdana"/>
                <a:ea typeface="Verdana"/>
                <a:cs typeface="Verdana"/>
                <a:sym typeface="Verdana"/>
              </a:rPr>
              <a:t>A jövőben Felvidéken és Vajdaságban is</a:t>
            </a:r>
            <a:endParaRPr/>
          </a:p>
        </p:txBody>
      </p:sp>
      <p:pic>
        <p:nvPicPr>
          <p:cNvPr id="245" name="Google Shape;245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96000" y="2004500"/>
            <a:ext cx="5475167" cy="3536575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22"/>
          <p:cNvSpPr/>
          <p:nvPr/>
        </p:nvSpPr>
        <p:spPr>
          <a:xfrm>
            <a:off x="0" y="797188"/>
            <a:ext cx="224773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u-HU" sz="2000" u="none" cap="none" strike="noStrike">
                <a:solidFill>
                  <a:srgbClr val="AEABAB"/>
                </a:solidFill>
                <a:latin typeface="Calibri"/>
                <a:ea typeface="Calibri"/>
                <a:cs typeface="Calibri"/>
                <a:sym typeface="Calibri"/>
              </a:rPr>
              <a:t>Erdély, Kárpátalja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1335975"/>
            <a:ext cx="12211051" cy="4752928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24"/>
          <p:cNvSpPr txBox="1"/>
          <p:nvPr>
            <p:ph type="title"/>
          </p:nvPr>
        </p:nvSpPr>
        <p:spPr>
          <a:xfrm>
            <a:off x="166833" y="-2025051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hu-HU" sz="2400">
                <a:solidFill>
                  <a:srgbClr val="FFCC00"/>
                </a:solidFill>
                <a:latin typeface="Verdana"/>
                <a:ea typeface="Verdana"/>
                <a:cs typeface="Verdana"/>
                <a:sym typeface="Verdana"/>
              </a:rPr>
              <a:t>Mennyibe kerül a program?</a:t>
            </a:r>
            <a:endParaRPr b="1" sz="2400">
              <a:solidFill>
                <a:srgbClr val="FFCC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53" name="Google Shape;253;p24"/>
          <p:cNvSpPr txBox="1"/>
          <p:nvPr>
            <p:ph idx="3" type="body"/>
          </p:nvPr>
        </p:nvSpPr>
        <p:spPr>
          <a:xfrm>
            <a:off x="166833" y="1335974"/>
            <a:ext cx="6434400" cy="458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33E51"/>
              </a:buClr>
              <a:buSzPts val="3200"/>
              <a:buFont typeface="Arial"/>
              <a:buChar char="•"/>
            </a:pPr>
            <a:r>
              <a:rPr lang="hu-HU" sz="2400">
                <a:latin typeface="Verdana"/>
                <a:ea typeface="Verdana"/>
                <a:cs typeface="Verdana"/>
                <a:sym typeface="Verdana"/>
              </a:rPr>
              <a:t>A programban való részvétel </a:t>
            </a:r>
            <a:r>
              <a:rPr b="1" lang="hu-HU" sz="2400">
                <a:latin typeface="Verdana"/>
                <a:ea typeface="Verdana"/>
                <a:cs typeface="Verdana"/>
                <a:sym typeface="Verdana"/>
              </a:rPr>
              <a:t>költségmentes</a:t>
            </a:r>
            <a:r>
              <a:rPr lang="hu-HU" sz="2400">
                <a:latin typeface="Verdana"/>
                <a:ea typeface="Verdana"/>
                <a:cs typeface="Verdana"/>
                <a:sym typeface="Verdana"/>
              </a:rPr>
              <a:t>, a képzések díját az MCC finanszírozza. </a:t>
            </a:r>
            <a:endParaRPr/>
          </a:p>
          <a:p>
            <a:pPr indent="0" lvl="0" marL="25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1100">
              <a:latin typeface="Verdana"/>
              <a:ea typeface="Verdana"/>
              <a:cs typeface="Verdana"/>
              <a:sym typeface="Verdana"/>
            </a:endParaRPr>
          </a:p>
          <a:p>
            <a: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33E51"/>
              </a:buClr>
              <a:buSzPts val="3200"/>
              <a:buFont typeface="Arial"/>
              <a:buChar char="•"/>
            </a:pPr>
            <a:r>
              <a:rPr lang="hu-HU" sz="2400">
                <a:latin typeface="Verdana"/>
                <a:ea typeface="Verdana"/>
                <a:cs typeface="Verdana"/>
                <a:sym typeface="Verdana"/>
              </a:rPr>
              <a:t>Ezen felül a Mathias Corvinus Collegium Alapítvány szociális alapon </a:t>
            </a:r>
            <a:r>
              <a:rPr b="1" lang="hu-HU" sz="2400">
                <a:latin typeface="Verdana"/>
                <a:ea typeface="Verdana"/>
                <a:cs typeface="Verdana"/>
                <a:sym typeface="Verdana"/>
              </a:rPr>
              <a:t>utazási támogatás</a:t>
            </a:r>
            <a:r>
              <a:rPr lang="hu-HU" sz="2400">
                <a:latin typeface="Verdana"/>
                <a:ea typeface="Verdana"/>
                <a:cs typeface="Verdana"/>
                <a:sym typeface="Verdana"/>
              </a:rPr>
              <a:t>t biztosít a személyes képzésekre való eljutás céljából.</a:t>
            </a:r>
            <a:endParaRPr/>
          </a:p>
          <a:p>
            <a: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33E51"/>
              </a:buClr>
              <a:buSzPts val="3200"/>
              <a:buFont typeface="Arial"/>
              <a:buNone/>
            </a:pPr>
            <a:r>
              <a:t/>
            </a:r>
            <a:endParaRPr sz="2000">
              <a:latin typeface="Verdana"/>
              <a:ea typeface="Verdana"/>
              <a:cs typeface="Verdana"/>
              <a:sym typeface="Verdana"/>
            </a:endParaRPr>
          </a:p>
          <a:p>
            <a: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33E51"/>
              </a:buClr>
              <a:buSzPts val="3200"/>
              <a:buFont typeface="Arial"/>
              <a:buChar char="•"/>
            </a:pPr>
            <a:r>
              <a:rPr b="1" lang="hu-HU" sz="2400">
                <a:latin typeface="Verdana"/>
                <a:ea typeface="Verdana"/>
                <a:cs typeface="Verdana"/>
                <a:sym typeface="Verdana"/>
              </a:rPr>
              <a:t>Fontos</a:t>
            </a:r>
            <a:r>
              <a:rPr lang="hu-HU" sz="2400">
                <a:latin typeface="Verdana"/>
                <a:ea typeface="Verdana"/>
                <a:cs typeface="Verdana"/>
                <a:sym typeface="Verdana"/>
              </a:rPr>
              <a:t>: ne mulaszd el a vállalásaidat! Ha jelentkezel egy programra, számítunk rád! ☺</a:t>
            </a:r>
            <a:endParaRPr/>
          </a:p>
        </p:txBody>
      </p:sp>
      <p:sp>
        <p:nvSpPr>
          <p:cNvPr id="254" name="Google Shape;254;p24"/>
          <p:cNvSpPr txBox="1"/>
          <p:nvPr>
            <p:ph idx="2" type="body"/>
          </p:nvPr>
        </p:nvSpPr>
        <p:spPr>
          <a:xfrm>
            <a:off x="0" y="6145855"/>
            <a:ext cx="12192000" cy="428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hu-HU">
                <a:latin typeface="Verdana"/>
                <a:ea typeface="Verdana"/>
                <a:cs typeface="Verdana"/>
                <a:sym typeface="Verdana"/>
              </a:rPr>
              <a:t>kp.mcc.hu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55" name="Google Shape;255;p24"/>
          <p:cNvSpPr/>
          <p:nvPr/>
        </p:nvSpPr>
        <p:spPr>
          <a:xfrm>
            <a:off x="8053598" y="1619794"/>
            <a:ext cx="3136031" cy="1194252"/>
          </a:xfrm>
          <a:prstGeom prst="wedgeRoundRectCallout">
            <a:avLst>
              <a:gd fmla="val -20833" name="adj1"/>
              <a:gd fmla="val 77934" name="adj2"/>
              <a:gd fmla="val 16667" name="adj3"/>
            </a:avLst>
          </a:prstGeom>
          <a:solidFill>
            <a:schemeClr val="accent1"/>
          </a:solidFill>
          <a:ln cap="flat" cmpd="sng" w="25400">
            <a:solidFill>
              <a:srgbClr val="BA9B1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24"/>
          <p:cNvSpPr txBox="1"/>
          <p:nvPr/>
        </p:nvSpPr>
        <p:spPr>
          <a:xfrm>
            <a:off x="8123266" y="1709088"/>
            <a:ext cx="3136031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1" lang="hu-HU" sz="12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„Mind a kurzusok, mind a programok, mind pedig a közösség hatalmas lehetőség a fejlődésre számos téren, az előadói készségektől kezdve egészen a csapatmunkáig.”</a:t>
            </a:r>
            <a:endParaRPr b="0" i="0" sz="12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57" name="Google Shape;257;p24">
            <a:hlinkClick r:id="rId4"/>
          </p:cNvPr>
          <p:cNvSpPr/>
          <p:nvPr/>
        </p:nvSpPr>
        <p:spPr>
          <a:xfrm>
            <a:off x="5417820" y="6145855"/>
            <a:ext cx="1348740" cy="3387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8" name="Google Shape;258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224115" y="3187159"/>
            <a:ext cx="4685069" cy="2635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/>
          <p:nvPr>
            <p:ph type="title"/>
          </p:nvPr>
        </p:nvSpPr>
        <p:spPr>
          <a:xfrm>
            <a:off x="166833" y="-1704973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hu-HU" sz="2400">
                <a:solidFill>
                  <a:srgbClr val="FFCC00"/>
                </a:solidFill>
                <a:latin typeface="Verdana"/>
                <a:ea typeface="Verdana"/>
                <a:cs typeface="Verdana"/>
                <a:sym typeface="Verdana"/>
              </a:rPr>
              <a:t>Kik vagyunk?</a:t>
            </a:r>
            <a:endParaRPr b="1" sz="2400">
              <a:solidFill>
                <a:srgbClr val="FFCC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7" name="Google Shape;37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348377"/>
            <a:ext cx="8026400" cy="4740976"/>
          </a:xfrm>
          <a:prstGeom prst="rect">
            <a:avLst/>
          </a:prstGeom>
          <a:gradFill>
            <a:gsLst>
              <a:gs pos="0">
                <a:srgbClr val="F5F4F4"/>
              </a:gs>
              <a:gs pos="51000">
                <a:srgbClr val="E7E6E6">
                  <a:alpha val="73725"/>
                </a:srgbClr>
              </a:gs>
              <a:gs pos="100000">
                <a:srgbClr val="8C8787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</p:pic>
      <p:sp>
        <p:nvSpPr>
          <p:cNvPr id="38" name="Google Shape;38;p8"/>
          <p:cNvSpPr txBox="1"/>
          <p:nvPr>
            <p:ph idx="2" type="body"/>
          </p:nvPr>
        </p:nvSpPr>
        <p:spPr>
          <a:xfrm>
            <a:off x="0" y="6145855"/>
            <a:ext cx="12192000" cy="428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>
                <a:latin typeface="Verdana"/>
                <a:ea typeface="Verdana"/>
                <a:cs typeface="Verdana"/>
                <a:sym typeface="Verdana"/>
              </a:rPr>
              <a:t>mcc.hu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9" name="Google Shape;39;p8"/>
          <p:cNvSpPr txBox="1"/>
          <p:nvPr>
            <p:ph idx="3" type="body"/>
          </p:nvPr>
        </p:nvSpPr>
        <p:spPr>
          <a:xfrm>
            <a:off x="166833" y="1335975"/>
            <a:ext cx="7859567" cy="1685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254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hu-HU" sz="2800">
                <a:latin typeface="Verdana"/>
                <a:ea typeface="Verdana"/>
                <a:cs typeface="Verdana"/>
                <a:sym typeface="Verdana"/>
              </a:rPr>
              <a:t>Indulás: 1996. </a:t>
            </a:r>
            <a:endParaRPr/>
          </a:p>
          <a:p>
            <a:pPr indent="0" lvl="0" marL="254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hu-HU" sz="2800">
                <a:latin typeface="Verdana"/>
                <a:ea typeface="Verdana"/>
                <a:cs typeface="Verdana"/>
                <a:sym typeface="Verdana"/>
              </a:rPr>
              <a:t>Hol:1113 Budapest, Tas vezér u. 3—7.</a:t>
            </a:r>
            <a:endParaRPr/>
          </a:p>
          <a:p>
            <a:pPr indent="0" lvl="0" marL="254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hu-HU" sz="2800">
                <a:latin typeface="Verdana"/>
                <a:ea typeface="Verdana"/>
                <a:cs typeface="Verdana"/>
                <a:sym typeface="Verdana"/>
              </a:rPr>
              <a:t>Mi: Képzések minden korosztálynak</a:t>
            </a:r>
            <a:endParaRPr/>
          </a:p>
        </p:txBody>
      </p:sp>
      <p:sp>
        <p:nvSpPr>
          <p:cNvPr id="40" name="Google Shape;40;p8">
            <a:hlinkClick r:id="rId4"/>
          </p:cNvPr>
          <p:cNvSpPr/>
          <p:nvPr/>
        </p:nvSpPr>
        <p:spPr>
          <a:xfrm>
            <a:off x="5623560" y="6145855"/>
            <a:ext cx="929640" cy="33114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8"/>
          <p:cNvSpPr/>
          <p:nvPr/>
        </p:nvSpPr>
        <p:spPr>
          <a:xfrm>
            <a:off x="6943725" y="1215283"/>
            <a:ext cx="1082675" cy="4874070"/>
          </a:xfrm>
          <a:prstGeom prst="rect">
            <a:avLst/>
          </a:prstGeom>
          <a:gradFill>
            <a:gsLst>
              <a:gs pos="0">
                <a:srgbClr val="F5F4F4">
                  <a:alpha val="0"/>
                </a:srgbClr>
              </a:gs>
              <a:gs pos="100000">
                <a:srgbClr val="FFFFF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" name="Google Shape;42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05435" y="3011263"/>
            <a:ext cx="5298141" cy="2980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436708" y="957643"/>
            <a:ext cx="4755292" cy="5134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"/>
          <p:cNvSpPr txBox="1"/>
          <p:nvPr>
            <p:ph type="title"/>
          </p:nvPr>
        </p:nvSpPr>
        <p:spPr>
          <a:xfrm>
            <a:off x="166833" y="-2025051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3E51"/>
              </a:buClr>
              <a:buSzPts val="2800"/>
              <a:buFont typeface="Calibri"/>
              <a:buNone/>
            </a:pPr>
            <a:r>
              <a:rPr b="1" lang="hu-HU" sz="2400">
                <a:solidFill>
                  <a:srgbClr val="FFCC00"/>
                </a:solidFill>
                <a:latin typeface="Verdana"/>
                <a:ea typeface="Verdana"/>
                <a:cs typeface="Verdana"/>
                <a:sym typeface="Verdana"/>
              </a:rPr>
              <a:t>Mit kell teljesíteni a KP-ban?</a:t>
            </a:r>
            <a:endParaRPr/>
          </a:p>
        </p:txBody>
      </p:sp>
      <p:sp>
        <p:nvSpPr>
          <p:cNvPr id="264" name="Google Shape;264;p2"/>
          <p:cNvSpPr txBox="1"/>
          <p:nvPr>
            <p:ph idx="3" type="body"/>
          </p:nvPr>
        </p:nvSpPr>
        <p:spPr>
          <a:xfrm>
            <a:off x="354319" y="1293322"/>
            <a:ext cx="6621000" cy="454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25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hu-HU" sz="1800">
                <a:latin typeface="Verdana"/>
                <a:ea typeface="Verdana"/>
                <a:cs typeface="Verdana"/>
                <a:sym typeface="Verdana"/>
              </a:rPr>
              <a:t>A felvételid félévében:</a:t>
            </a:r>
            <a:endParaRPr/>
          </a:p>
          <a:p>
            <a:pPr indent="-4064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Font typeface="Arial"/>
              <a:buChar char="•"/>
            </a:pPr>
            <a:r>
              <a:rPr lang="hu-HU" sz="1600">
                <a:latin typeface="Verdana"/>
                <a:ea typeface="Verdana"/>
                <a:cs typeface="Verdana"/>
                <a:sym typeface="Verdana"/>
              </a:rPr>
              <a:t>1 db e-learning kurzus elvégzése – Te választasz!</a:t>
            </a:r>
            <a:endParaRPr/>
          </a:p>
          <a:p>
            <a:pPr indent="-4064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Font typeface="Arial"/>
              <a:buChar char="•"/>
            </a:pPr>
            <a:r>
              <a:rPr lang="hu-HU" sz="1600">
                <a:latin typeface="Verdana"/>
                <a:ea typeface="Verdana"/>
                <a:cs typeface="Verdana"/>
                <a:sym typeface="Verdana"/>
              </a:rPr>
              <a:t>2 db KP szombaton való részvétel – Érdeklődésed szerint</a:t>
            </a:r>
            <a:endParaRPr/>
          </a:p>
          <a:p>
            <a:pPr indent="-4064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Font typeface="Arial"/>
              <a:buChar char="•"/>
            </a:pPr>
            <a:r>
              <a:rPr lang="hu-HU" sz="1600">
                <a:latin typeface="Verdana"/>
                <a:ea typeface="Verdana"/>
                <a:cs typeface="Verdana"/>
                <a:sym typeface="Verdana"/>
              </a:rPr>
              <a:t>2 db klubdélutánon való részvétel – Szintén időbeosztásod és érdeklődésed szerint</a:t>
            </a:r>
            <a:endParaRPr sz="1200">
              <a:latin typeface="Verdana"/>
              <a:ea typeface="Verdana"/>
              <a:cs typeface="Verdana"/>
              <a:sym typeface="Verdana"/>
            </a:endParaRPr>
          </a:p>
          <a:p>
            <a:pPr indent="-4318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Font typeface="Arial"/>
              <a:buChar char="•"/>
            </a:pPr>
            <a:r>
              <a:rPr lang="hu-HU" sz="1800">
                <a:latin typeface="Verdana"/>
                <a:ea typeface="Verdana"/>
                <a:cs typeface="Verdana"/>
                <a:sym typeface="Verdana"/>
              </a:rPr>
              <a:t>Pótfeladat-vállalási lehetőség, ha nem tudsz eljönni</a:t>
            </a:r>
            <a:endParaRPr/>
          </a:p>
          <a:p>
            <a:pPr indent="-4318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Font typeface="Arial"/>
              <a:buChar char="•"/>
            </a:pPr>
            <a:r>
              <a:rPr lang="hu-HU" sz="1800">
                <a:latin typeface="Verdana"/>
                <a:ea typeface="Verdana"/>
                <a:cs typeface="Verdana"/>
                <a:sym typeface="Verdana"/>
              </a:rPr>
              <a:t>Félév közben is be lehet csatlakozni</a:t>
            </a:r>
            <a:endParaRPr/>
          </a:p>
          <a:p>
            <a:pPr indent="-4318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Font typeface="Arial"/>
              <a:buChar char="•"/>
            </a:pPr>
            <a:r>
              <a:rPr lang="hu-HU" sz="1800">
                <a:latin typeface="Verdana"/>
                <a:ea typeface="Verdana"/>
                <a:cs typeface="Verdana"/>
                <a:sym typeface="Verdana"/>
              </a:rPr>
              <a:t>Kötelező az első félév teljesítése a továbbjutás érdekében</a:t>
            </a:r>
            <a:endParaRPr/>
          </a:p>
          <a:p>
            <a:pPr indent="-4318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Font typeface="Arial"/>
              <a:buChar char="•"/>
            </a:pPr>
            <a:r>
              <a:rPr lang="hu-HU" sz="1800">
                <a:latin typeface="Verdana"/>
                <a:ea typeface="Verdana"/>
                <a:cs typeface="Verdana"/>
                <a:sym typeface="Verdana"/>
              </a:rPr>
              <a:t>Ha nem sikerül a teljesítés, a következő félévben újra próbálhatod</a:t>
            </a:r>
            <a:endParaRPr/>
          </a:p>
          <a:p>
            <a:pPr indent="-4318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Font typeface="Arial"/>
              <a:buChar char="•"/>
            </a:pPr>
            <a:r>
              <a:rPr lang="hu-HU" sz="1800">
                <a:latin typeface="Verdana"/>
                <a:ea typeface="Verdana"/>
                <a:cs typeface="Verdana"/>
                <a:sym typeface="Verdana"/>
              </a:rPr>
              <a:t>Sikeres félévet követően bővülnek a lehetőségeid további exkluzív programokkal</a:t>
            </a:r>
            <a:endParaRPr/>
          </a:p>
        </p:txBody>
      </p:sp>
      <p:sp>
        <p:nvSpPr>
          <p:cNvPr id="265" name="Google Shape;265;p2"/>
          <p:cNvSpPr txBox="1"/>
          <p:nvPr>
            <p:ph idx="2" type="body"/>
          </p:nvPr>
        </p:nvSpPr>
        <p:spPr>
          <a:xfrm>
            <a:off x="0" y="6145855"/>
            <a:ext cx="121920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hu-HU">
                <a:latin typeface="Verdana"/>
                <a:ea typeface="Verdana"/>
                <a:cs typeface="Verdana"/>
                <a:sym typeface="Verdana"/>
              </a:rPr>
              <a:t>moodle.mcc.hu/jelentkezes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66" name="Google Shape;266;p2">
            <a:hlinkClick r:id="rId3"/>
          </p:cNvPr>
          <p:cNvSpPr/>
          <p:nvPr/>
        </p:nvSpPr>
        <p:spPr>
          <a:xfrm>
            <a:off x="4511040" y="6145855"/>
            <a:ext cx="3187337" cy="28977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7" name="Google Shape;267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60443" y="1176680"/>
            <a:ext cx="4779280" cy="4779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"/>
          <p:cNvSpPr txBox="1"/>
          <p:nvPr>
            <p:ph type="title"/>
          </p:nvPr>
        </p:nvSpPr>
        <p:spPr>
          <a:xfrm>
            <a:off x="166833" y="-2025051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3E51"/>
              </a:buClr>
              <a:buSzPts val="2800"/>
              <a:buFont typeface="Calibri"/>
              <a:buNone/>
            </a:pPr>
            <a:r>
              <a:rPr b="1" lang="hu-HU" sz="2400">
                <a:solidFill>
                  <a:srgbClr val="FFCC00"/>
                </a:solidFill>
                <a:latin typeface="Verdana"/>
                <a:ea typeface="Verdana"/>
                <a:cs typeface="Verdana"/>
                <a:sym typeface="Verdana"/>
              </a:rPr>
              <a:t>Mit kell tenned, ha csatlakozni szeretnél?</a:t>
            </a:r>
            <a:endParaRPr/>
          </a:p>
        </p:txBody>
      </p:sp>
      <p:sp>
        <p:nvSpPr>
          <p:cNvPr id="273" name="Google Shape;273;p3"/>
          <p:cNvSpPr txBox="1"/>
          <p:nvPr>
            <p:ph idx="3" type="body"/>
          </p:nvPr>
        </p:nvSpPr>
        <p:spPr>
          <a:xfrm>
            <a:off x="363197" y="1213772"/>
            <a:ext cx="6621077" cy="454599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25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2400">
              <a:latin typeface="Verdana"/>
              <a:ea typeface="Verdana"/>
              <a:cs typeface="Verdana"/>
              <a:sym typeface="Verdana"/>
            </a:endParaRPr>
          </a:p>
          <a:p>
            <a:pPr indent="-431800" lvl="0" marL="457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3200"/>
              <a:buFont typeface="Arial"/>
              <a:buChar char="•"/>
            </a:pPr>
            <a:r>
              <a:rPr lang="hu-HU" sz="2000">
                <a:latin typeface="Verdana"/>
                <a:ea typeface="Verdana"/>
                <a:cs typeface="Verdana"/>
                <a:sym typeface="Verdana"/>
              </a:rPr>
              <a:t>Online pályázati adatlap kitöltése</a:t>
            </a:r>
            <a:endParaRPr/>
          </a:p>
          <a:p>
            <a:pPr indent="-431800" lvl="0" marL="457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3200"/>
              <a:buFont typeface="Arial"/>
              <a:buChar char="•"/>
            </a:pPr>
            <a:r>
              <a:rPr lang="hu-HU" sz="2000">
                <a:latin typeface="Verdana"/>
                <a:ea typeface="Verdana"/>
                <a:cs typeface="Verdana"/>
                <a:sym typeface="Verdana"/>
              </a:rPr>
              <a:t>Egy szabadon választott olvasmány, film, sorozat, színházi darab vagy előadás rövid összefoglalása </a:t>
            </a:r>
            <a:endParaRPr/>
          </a:p>
          <a:p>
            <a:pPr indent="-431800" lvl="0" marL="457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3200"/>
              <a:buFont typeface="Arial"/>
              <a:buChar char="•"/>
            </a:pPr>
            <a:r>
              <a:rPr lang="hu-HU" sz="2000">
                <a:latin typeface="Verdana"/>
                <a:ea typeface="Verdana"/>
                <a:cs typeface="Verdana"/>
                <a:sym typeface="Verdana"/>
              </a:rPr>
              <a:t>1–1,5 gépelt oldal (TNR betűtípus, 1,5 sorköz, 12-es betűméret, sorkizárt igazítás)</a:t>
            </a:r>
            <a:endParaRPr/>
          </a:p>
          <a:p>
            <a:pPr indent="-431800" lvl="0" marL="457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3200"/>
              <a:buFont typeface="Arial"/>
              <a:buChar char="•"/>
            </a:pPr>
            <a:r>
              <a:rPr lang="hu-HU" sz="2000">
                <a:latin typeface="Verdana"/>
                <a:ea typeface="Verdana"/>
                <a:cs typeface="Verdana"/>
                <a:sym typeface="Verdana"/>
              </a:rPr>
              <a:t>Személyes vélemény, kritika</a:t>
            </a:r>
            <a:endParaRPr/>
          </a:p>
          <a:p>
            <a:pPr indent="-431800" lvl="0" marL="457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3200"/>
              <a:buFont typeface="Arial"/>
              <a:buChar char="•"/>
            </a:pPr>
            <a:r>
              <a:rPr b="1" lang="hu-HU" sz="2000">
                <a:latin typeface="Verdana"/>
                <a:ea typeface="Verdana"/>
                <a:cs typeface="Verdana"/>
                <a:sym typeface="Verdana"/>
              </a:rPr>
              <a:t>Felvételt követően személyes beiratkozás a választott legközelebbi képzési központban</a:t>
            </a:r>
            <a:endParaRPr b="1" sz="2400">
              <a:latin typeface="Verdana"/>
              <a:ea typeface="Verdana"/>
              <a:cs typeface="Verdana"/>
              <a:sym typeface="Verdana"/>
            </a:endParaRPr>
          </a:p>
          <a:p>
            <a:pPr indent="0" lvl="0" marL="25400" rtl="0" algn="l">
              <a:lnSpc>
                <a:spcPct val="90000"/>
              </a:lnSpc>
              <a:spcBef>
                <a:spcPts val="1600"/>
              </a:spcBef>
              <a:spcAft>
                <a:spcPts val="600"/>
              </a:spcAft>
              <a:buSzPts val="3200"/>
              <a:buNone/>
            </a:pPr>
            <a:r>
              <a:t/>
            </a:r>
            <a:endParaRPr sz="20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74" name="Google Shape;274;p3"/>
          <p:cNvSpPr txBox="1"/>
          <p:nvPr>
            <p:ph idx="1" type="body"/>
          </p:nvPr>
        </p:nvSpPr>
        <p:spPr>
          <a:xfrm>
            <a:off x="166833" y="858337"/>
            <a:ext cx="10515600" cy="5171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hu-HU">
                <a:latin typeface="Verdana"/>
                <a:ea typeface="Verdana"/>
                <a:cs typeface="Verdana"/>
                <a:sym typeface="Verdana"/>
              </a:rPr>
              <a:t>A jelentkezés feltételei</a:t>
            </a:r>
            <a:endParaRPr/>
          </a:p>
        </p:txBody>
      </p:sp>
      <p:sp>
        <p:nvSpPr>
          <p:cNvPr id="275" name="Google Shape;275;p3"/>
          <p:cNvSpPr txBox="1"/>
          <p:nvPr>
            <p:ph idx="2" type="body"/>
          </p:nvPr>
        </p:nvSpPr>
        <p:spPr>
          <a:xfrm>
            <a:off x="0" y="6145855"/>
            <a:ext cx="12192000" cy="428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hu-HU">
                <a:latin typeface="Verdana"/>
                <a:ea typeface="Verdana"/>
                <a:cs typeface="Verdana"/>
                <a:sym typeface="Verdana"/>
              </a:rPr>
              <a:t>moodle.mcc.hu/jelentkezes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76" name="Google Shape;276;p3">
            <a:hlinkClick r:id="rId3"/>
          </p:cNvPr>
          <p:cNvSpPr/>
          <p:nvPr/>
        </p:nvSpPr>
        <p:spPr>
          <a:xfrm>
            <a:off x="4511040" y="6145855"/>
            <a:ext cx="3187337" cy="28977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3"/>
          <p:cNvSpPr/>
          <p:nvPr/>
        </p:nvSpPr>
        <p:spPr>
          <a:xfrm>
            <a:off x="8406574" y="1712538"/>
            <a:ext cx="2781300" cy="1367908"/>
          </a:xfrm>
          <a:prstGeom prst="foldedCorner">
            <a:avLst>
              <a:gd fmla="val 16667" name="adj"/>
            </a:avLst>
          </a:prstGeom>
          <a:solidFill>
            <a:srgbClr val="303B4D"/>
          </a:solidFill>
          <a:ln cap="flat" cmpd="sng" w="25400">
            <a:solidFill>
              <a:srgbClr val="BA9B1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3"/>
          <p:cNvSpPr txBox="1"/>
          <p:nvPr/>
        </p:nvSpPr>
        <p:spPr>
          <a:xfrm>
            <a:off x="8391071" y="1712538"/>
            <a:ext cx="2793900" cy="13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1" lang="hu-HU" sz="1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Filmbemutató- vagy olvasónapló-szerű leírás helyett arra vagyunk kíváncsiak, mit gondol a jelentkező a kiválasztott műről, miért tetszik vagy éppen nem tetszik számára. Illetve írhat akár pozitív, akár negatív kritikát is.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3"/>
          <p:cNvSpPr/>
          <p:nvPr/>
        </p:nvSpPr>
        <p:spPr>
          <a:xfrm>
            <a:off x="8406574" y="4208639"/>
            <a:ext cx="2781300" cy="1052364"/>
          </a:xfrm>
          <a:prstGeom prst="foldedCorner">
            <a:avLst>
              <a:gd fmla="val 16667" name="adj"/>
            </a:avLst>
          </a:prstGeom>
          <a:solidFill>
            <a:srgbClr val="303B4D"/>
          </a:solidFill>
          <a:ln cap="flat" cmpd="sng" w="25400">
            <a:solidFill>
              <a:srgbClr val="BA9B1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3"/>
          <p:cNvSpPr txBox="1"/>
          <p:nvPr/>
        </p:nvSpPr>
        <p:spPr>
          <a:xfrm>
            <a:off x="8391071" y="4240316"/>
            <a:ext cx="2794000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25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1" lang="hu-HU" sz="1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Kurzusainkhoz, szombati képzési napjainkhoz félév közben is lehetőség van csatlakozni a kiemelt felvételi időszakunkon kívül!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23"/>
          <p:cNvPicPr preferRelativeResize="0"/>
          <p:nvPr/>
        </p:nvPicPr>
        <p:blipFill rotWithShape="1">
          <a:blip r:embed="rId3">
            <a:alphaModFix/>
          </a:blip>
          <a:srcRect b="0" l="-314" r="0" t="0"/>
          <a:stretch/>
        </p:blipFill>
        <p:spPr>
          <a:xfrm>
            <a:off x="-75652" y="1347729"/>
            <a:ext cx="12343304" cy="4738621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23"/>
          <p:cNvSpPr txBox="1"/>
          <p:nvPr>
            <p:ph type="title"/>
          </p:nvPr>
        </p:nvSpPr>
        <p:spPr>
          <a:xfrm>
            <a:off x="166833" y="-1866756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hu-HU" sz="2400">
                <a:solidFill>
                  <a:srgbClr val="FFCC00"/>
                </a:solidFill>
                <a:latin typeface="Verdana"/>
                <a:ea typeface="Verdana"/>
                <a:cs typeface="Verdana"/>
                <a:sym typeface="Verdana"/>
              </a:rPr>
              <a:t>Mit nyersz azzal, ha csatlakozol?</a:t>
            </a:r>
            <a:endParaRPr b="1" sz="2400">
              <a:solidFill>
                <a:srgbClr val="FFCC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87" name="Google Shape;287;p23"/>
          <p:cNvSpPr txBox="1"/>
          <p:nvPr>
            <p:ph idx="3" type="body"/>
          </p:nvPr>
        </p:nvSpPr>
        <p:spPr>
          <a:xfrm>
            <a:off x="166833" y="1335974"/>
            <a:ext cx="7148367" cy="45838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431800" lvl="0" marL="457200" rtl="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3200"/>
              <a:buFont typeface="Noto Sans"/>
              <a:buChar char="✔"/>
            </a:pPr>
            <a:r>
              <a:rPr lang="hu-HU" sz="2400">
                <a:latin typeface="Verdana"/>
                <a:ea typeface="Verdana"/>
                <a:cs typeface="Verdana"/>
                <a:sym typeface="Verdana"/>
              </a:rPr>
              <a:t>Önismeret, önreflexió fejlődése</a:t>
            </a:r>
            <a:endParaRPr/>
          </a:p>
          <a:p>
            <a:pPr indent="-4318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3200"/>
              <a:buFont typeface="Noto Sans"/>
              <a:buChar char="✔"/>
            </a:pPr>
            <a:r>
              <a:rPr lang="hu-HU" sz="2400">
                <a:latin typeface="Verdana"/>
                <a:ea typeface="Verdana"/>
                <a:cs typeface="Verdana"/>
                <a:sym typeface="Verdana"/>
              </a:rPr>
              <a:t>Gyakorlatban használható nyelvtudás megszerzése</a:t>
            </a:r>
            <a:endParaRPr/>
          </a:p>
          <a:p>
            <a:pPr indent="-431800" lvl="0" marL="457200" rtl="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3200"/>
              <a:buFont typeface="Noto Sans"/>
              <a:buChar char="✔"/>
            </a:pPr>
            <a:r>
              <a:rPr lang="hu-HU" sz="2400">
                <a:latin typeface="Verdana"/>
                <a:ea typeface="Verdana"/>
                <a:cs typeface="Verdana"/>
                <a:sym typeface="Verdana"/>
              </a:rPr>
              <a:t>Tudatosabb pályaválasztás</a:t>
            </a:r>
            <a:endParaRPr/>
          </a:p>
          <a:p>
            <a:pPr indent="-431800" lvl="0" marL="457200" rtl="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3200"/>
              <a:buFont typeface="Noto Sans"/>
              <a:buChar char="✔"/>
            </a:pPr>
            <a:r>
              <a:rPr lang="hu-HU" sz="2400">
                <a:latin typeface="Verdana"/>
                <a:ea typeface="Verdana"/>
                <a:cs typeface="Verdana"/>
                <a:sym typeface="Verdana"/>
              </a:rPr>
              <a:t>Összetartó közösség, rengeteg új barát</a:t>
            </a:r>
            <a:endParaRPr/>
          </a:p>
          <a:p>
            <a:pPr indent="-4318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3200"/>
              <a:buFont typeface="Noto Sans"/>
              <a:buChar char="✔"/>
            </a:pPr>
            <a:r>
              <a:rPr lang="hu-HU" sz="2400">
                <a:latin typeface="Verdana"/>
                <a:ea typeface="Verdana"/>
                <a:cs typeface="Verdana"/>
                <a:sym typeface="Verdana"/>
              </a:rPr>
              <a:t>Magabiztos szereplés az érettségin </a:t>
            </a:r>
            <a:endParaRPr/>
          </a:p>
          <a:p>
            <a:pPr indent="-4318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3200"/>
              <a:buFont typeface="Noto Sans"/>
              <a:buChar char="✔"/>
            </a:pPr>
            <a:r>
              <a:rPr lang="hu-HU" sz="2400">
                <a:latin typeface="Verdana"/>
                <a:ea typeface="Verdana"/>
                <a:cs typeface="Verdana"/>
                <a:sym typeface="Verdana"/>
              </a:rPr>
              <a:t>MCC Egyetemi Program</a:t>
            </a:r>
            <a:endParaRPr/>
          </a:p>
        </p:txBody>
      </p:sp>
      <p:sp>
        <p:nvSpPr>
          <p:cNvPr id="288" name="Google Shape;288;p23"/>
          <p:cNvSpPr txBox="1"/>
          <p:nvPr>
            <p:ph idx="2" type="body"/>
          </p:nvPr>
        </p:nvSpPr>
        <p:spPr>
          <a:xfrm>
            <a:off x="0" y="6145855"/>
            <a:ext cx="12192000" cy="428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>
                <a:latin typeface="Verdana"/>
                <a:ea typeface="Verdana"/>
                <a:cs typeface="Verdana"/>
                <a:sym typeface="Verdana"/>
              </a:rPr>
              <a:t>mcc.hu/juniorkepzes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89" name="Google Shape;289;p23"/>
          <p:cNvSpPr/>
          <p:nvPr/>
        </p:nvSpPr>
        <p:spPr>
          <a:xfrm>
            <a:off x="8391966" y="1577775"/>
            <a:ext cx="2290467" cy="1662174"/>
          </a:xfrm>
          <a:prstGeom prst="wedgeRoundRectCallout">
            <a:avLst>
              <a:gd fmla="val -20833" name="adj1"/>
              <a:gd fmla="val 62500" name="adj2"/>
              <a:gd fmla="val 0" name="adj3"/>
            </a:avLst>
          </a:prstGeom>
          <a:solidFill>
            <a:schemeClr val="accent1"/>
          </a:solidFill>
          <a:ln cap="flat" cmpd="sng" w="25400">
            <a:solidFill>
              <a:srgbClr val="BA9B1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23"/>
          <p:cNvSpPr txBox="1"/>
          <p:nvPr/>
        </p:nvSpPr>
        <p:spPr>
          <a:xfrm>
            <a:off x="8391966" y="1623270"/>
            <a:ext cx="2290467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1" lang="hu-HU" sz="12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„Megtanultam összegezni a gondolataimat, életem első esszéit, tanulmányait írtam meg. Rengeteget fejlődtem, és a pozitív visszajelzéseknek köszönhetően magabiztos vagyok a tudásomban.”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23">
            <a:hlinkClick r:id="rId4"/>
          </p:cNvPr>
          <p:cNvSpPr/>
          <p:nvPr/>
        </p:nvSpPr>
        <p:spPr>
          <a:xfrm>
            <a:off x="4876800" y="6134100"/>
            <a:ext cx="2438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2" name="Google Shape;292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11056" y="3570882"/>
            <a:ext cx="4175941" cy="23489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657" y="1357745"/>
            <a:ext cx="12196658" cy="4730404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27"/>
          <p:cNvSpPr txBox="1"/>
          <p:nvPr>
            <p:ph type="title"/>
          </p:nvPr>
        </p:nvSpPr>
        <p:spPr>
          <a:xfrm>
            <a:off x="166833" y="-2025051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hu-HU" sz="2400">
                <a:solidFill>
                  <a:srgbClr val="FFCC00"/>
                </a:solidFill>
                <a:latin typeface="Verdana"/>
                <a:ea typeface="Verdana"/>
                <a:cs typeface="Verdana"/>
                <a:sym typeface="Verdana"/>
              </a:rPr>
              <a:t>Hol találsz meg minket?</a:t>
            </a:r>
            <a:endParaRPr b="1" sz="2400">
              <a:solidFill>
                <a:srgbClr val="FFCC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99" name="Google Shape;299;p27"/>
          <p:cNvSpPr txBox="1"/>
          <p:nvPr>
            <p:ph idx="1" type="body"/>
          </p:nvPr>
        </p:nvSpPr>
        <p:spPr>
          <a:xfrm>
            <a:off x="166833" y="818841"/>
            <a:ext cx="10515600" cy="8503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hu-HU">
                <a:latin typeface="Verdana"/>
                <a:ea typeface="Verdana"/>
                <a:cs typeface="Verdana"/>
                <a:sym typeface="Verdana"/>
              </a:rPr>
              <a:t>Elérhetőségek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00" name="Google Shape;300;p27"/>
          <p:cNvSpPr txBox="1"/>
          <p:nvPr>
            <p:ph idx="3" type="body"/>
          </p:nvPr>
        </p:nvSpPr>
        <p:spPr>
          <a:xfrm>
            <a:off x="247516" y="1357745"/>
            <a:ext cx="10515600" cy="39459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1" marL="508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</a:pPr>
            <a:r>
              <a:rPr lang="hu-HU" sz="2400">
                <a:latin typeface="Verdana"/>
                <a:ea typeface="Verdana"/>
                <a:cs typeface="Verdana"/>
                <a:sym typeface="Verdana"/>
              </a:rPr>
              <a:t>	</a:t>
            </a:r>
            <a:r>
              <a:rPr lang="hu-HU" sz="24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kp.mcc.hu</a:t>
            </a:r>
            <a:endParaRPr sz="2400">
              <a:latin typeface="Verdana"/>
              <a:ea typeface="Verdana"/>
              <a:cs typeface="Verdana"/>
              <a:sym typeface="Verdana"/>
            </a:endParaRPr>
          </a:p>
          <a:p>
            <a:pPr indent="0" lvl="1" marL="508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</a:pPr>
            <a:r>
              <a:rPr lang="hu-HU" sz="2400">
                <a:latin typeface="Verdana"/>
                <a:ea typeface="Verdana"/>
                <a:cs typeface="Verdana"/>
                <a:sym typeface="Verdana"/>
              </a:rPr>
              <a:t>	</a:t>
            </a:r>
            <a:r>
              <a:rPr lang="hu-HU" sz="24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5"/>
              </a:rPr>
              <a:t>mcc.hu</a:t>
            </a:r>
            <a:endParaRPr sz="2400">
              <a:latin typeface="Verdana"/>
              <a:ea typeface="Verdana"/>
              <a:cs typeface="Verdana"/>
              <a:sym typeface="Verdana"/>
            </a:endParaRPr>
          </a:p>
          <a:p>
            <a:pPr indent="0" lvl="1" marL="482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</a:pPr>
            <a:r>
              <a:rPr lang="hu-HU" sz="2400">
                <a:latin typeface="Verdana"/>
                <a:ea typeface="Verdana"/>
                <a:cs typeface="Verdana"/>
                <a:sym typeface="Verdana"/>
              </a:rPr>
              <a:t>	</a:t>
            </a:r>
            <a:r>
              <a:rPr lang="hu-HU" sz="24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6"/>
              </a:rPr>
              <a:t>@mathiascorvinuscollegium_mcc</a:t>
            </a:r>
            <a:endParaRPr sz="2400">
              <a:latin typeface="Verdana"/>
              <a:ea typeface="Verdana"/>
              <a:cs typeface="Verdana"/>
              <a:sym typeface="Verdana"/>
            </a:endParaRPr>
          </a:p>
          <a:p>
            <a:pPr indent="0" lvl="1" marL="508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</a:pPr>
            <a:r>
              <a:rPr lang="hu-HU" sz="2400">
                <a:latin typeface="Verdana"/>
                <a:ea typeface="Verdana"/>
                <a:cs typeface="Verdana"/>
                <a:sym typeface="Verdana"/>
              </a:rPr>
              <a:t>	</a:t>
            </a:r>
            <a:r>
              <a:rPr lang="hu-HU" sz="24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7"/>
              </a:rPr>
              <a:t>@KP.MCC</a:t>
            </a:r>
            <a:endParaRPr sz="2400">
              <a:latin typeface="Verdana"/>
              <a:ea typeface="Verdana"/>
              <a:cs typeface="Verdana"/>
              <a:sym typeface="Verdana"/>
            </a:endParaRPr>
          </a:p>
          <a:p>
            <a:pPr indent="0" lvl="1" marL="508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</a:pPr>
            <a:r>
              <a:rPr lang="hu-HU" sz="2400">
                <a:latin typeface="Verdana"/>
                <a:ea typeface="Verdana"/>
                <a:cs typeface="Verdana"/>
                <a:sym typeface="Verdana"/>
              </a:rPr>
              <a:t>	</a:t>
            </a:r>
            <a:r>
              <a:rPr lang="hu-HU" sz="24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</a:rPr>
              <a:t>1113 Budapest, Tas vezér u. 3—7.</a:t>
            </a:r>
            <a:endParaRPr sz="2400">
              <a:latin typeface="Verdana"/>
              <a:ea typeface="Verdana"/>
              <a:cs typeface="Verdana"/>
              <a:sym typeface="Verdana"/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Font typeface="Courier New"/>
              <a:buNone/>
            </a:pPr>
            <a:r>
              <a:t/>
            </a:r>
            <a:endParaRPr b="1" sz="2400">
              <a:latin typeface="Verdana"/>
              <a:ea typeface="Verdana"/>
              <a:cs typeface="Verdana"/>
              <a:sym typeface="Verdana"/>
            </a:endParaRPr>
          </a:p>
          <a:p>
            <a:pPr indent="0" lvl="0" marL="25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b="1" lang="hu-HU" sz="2400">
                <a:highlight>
                  <a:srgbClr val="FFFF00"/>
                </a:highlight>
                <a:latin typeface="Verdana"/>
                <a:ea typeface="Verdana"/>
                <a:cs typeface="Verdana"/>
                <a:sym typeface="Verdana"/>
              </a:rPr>
              <a:t>A Középiskolás Program igazgatója:</a:t>
            </a:r>
            <a:endParaRPr sz="2400">
              <a:highlight>
                <a:srgbClr val="FFFF00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0" lvl="0" marL="25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hu-HU" sz="2400">
                <a:highlight>
                  <a:srgbClr val="FFFF00"/>
                </a:highlight>
                <a:latin typeface="Verdana"/>
                <a:ea typeface="Verdana"/>
                <a:cs typeface="Verdana"/>
                <a:sym typeface="Verdana"/>
              </a:rPr>
              <a:t>Wittmann Zsolt</a:t>
            </a:r>
            <a:endParaRPr>
              <a:highlight>
                <a:srgbClr val="FFFF00"/>
              </a:highlight>
            </a:endParaRPr>
          </a:p>
          <a:p>
            <a:pPr indent="0" lvl="0" marL="25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hu-HU" sz="2400">
                <a:highlight>
                  <a:srgbClr val="FFFF00"/>
                </a:highlight>
                <a:latin typeface="Verdana"/>
                <a:ea typeface="Verdana"/>
                <a:cs typeface="Verdana"/>
                <a:sym typeface="Verdana"/>
              </a:rPr>
              <a:t>	+36 30 247 94 75</a:t>
            </a:r>
            <a:endParaRPr>
              <a:highlight>
                <a:srgbClr val="FFFF00"/>
              </a:highlight>
            </a:endParaRPr>
          </a:p>
          <a:p>
            <a:pPr indent="0" lvl="0" marL="25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hu-HU" sz="2400">
                <a:highlight>
                  <a:srgbClr val="FFFF00"/>
                </a:highlight>
                <a:latin typeface="Verdana"/>
                <a:ea typeface="Verdana"/>
                <a:cs typeface="Verdana"/>
                <a:sym typeface="Verdana"/>
              </a:rPr>
              <a:t>	kp@mcc.hu</a:t>
            </a:r>
            <a:endParaRPr>
              <a:highlight>
                <a:srgbClr val="FFFF00"/>
              </a:highlight>
            </a:endParaRPr>
          </a:p>
        </p:txBody>
      </p:sp>
      <p:sp>
        <p:nvSpPr>
          <p:cNvPr id="301" name="Google Shape;301;p27"/>
          <p:cNvSpPr txBox="1"/>
          <p:nvPr>
            <p:ph idx="2" type="body"/>
          </p:nvPr>
        </p:nvSpPr>
        <p:spPr>
          <a:xfrm>
            <a:off x="0" y="6145855"/>
            <a:ext cx="12192000" cy="428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>
                <a:latin typeface="Verdana"/>
                <a:ea typeface="Verdana"/>
                <a:cs typeface="Verdana"/>
                <a:sym typeface="Verdana"/>
              </a:rPr>
              <a:t>Tehetséggondozás felsőfokon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02" name="Google Shape;302;p27">
            <a:hlinkClick r:id="rId8"/>
          </p:cNvPr>
          <p:cNvSpPr/>
          <p:nvPr/>
        </p:nvSpPr>
        <p:spPr>
          <a:xfrm>
            <a:off x="-2292902" y="1521184"/>
            <a:ext cx="1602377" cy="3483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27">
            <a:hlinkClick r:id="rId9"/>
          </p:cNvPr>
          <p:cNvSpPr/>
          <p:nvPr/>
        </p:nvSpPr>
        <p:spPr>
          <a:xfrm>
            <a:off x="-1491713" y="2066397"/>
            <a:ext cx="1123406" cy="26917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4" name="Google Shape;304;p2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46952" y="2578502"/>
            <a:ext cx="417538" cy="417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27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646952" y="3011462"/>
            <a:ext cx="417538" cy="417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27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636511" y="2138430"/>
            <a:ext cx="417538" cy="417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27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646037" y="1593424"/>
            <a:ext cx="417537" cy="417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27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636511" y="4783588"/>
            <a:ext cx="417539" cy="417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27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646953" y="5277407"/>
            <a:ext cx="417536" cy="4175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8"/>
          <p:cNvSpPr txBox="1"/>
          <p:nvPr>
            <p:ph type="title"/>
          </p:nvPr>
        </p:nvSpPr>
        <p:spPr>
          <a:xfrm>
            <a:off x="3480175" y="279150"/>
            <a:ext cx="8644500" cy="2946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Verdana"/>
              <a:buNone/>
            </a:pPr>
            <a:r>
              <a:t/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t/>
            </a:r>
            <a:endParaRPr b="1" sz="42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ts val="4400"/>
              <a:buFont typeface="Verdana"/>
              <a:buNone/>
            </a:pPr>
            <a:r>
              <a:rPr b="1" i="1" lang="hu-HU" sz="4200">
                <a:solidFill>
                  <a:srgbClr val="FFCC00"/>
                </a:solidFill>
                <a:latin typeface="Verdana"/>
                <a:ea typeface="Verdana"/>
                <a:cs typeface="Verdana"/>
                <a:sym typeface="Verdana"/>
              </a:rPr>
              <a:t>Várjuk jelentkezésed!</a:t>
            </a:r>
            <a:endParaRPr i="1" sz="1000">
              <a:solidFill>
                <a:srgbClr val="22344C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28"/>
          <p:cNvSpPr txBox="1"/>
          <p:nvPr>
            <p:ph idx="1" type="body"/>
          </p:nvPr>
        </p:nvSpPr>
        <p:spPr>
          <a:xfrm>
            <a:off x="2544625" y="324217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hu-HU" u="sng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moodle.mcc.hu/jelentkezes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16" name="Google Shape;316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57320" y="3533894"/>
            <a:ext cx="342781" cy="3427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9"/>
          <p:cNvSpPr txBox="1"/>
          <p:nvPr>
            <p:ph type="title"/>
          </p:nvPr>
        </p:nvSpPr>
        <p:spPr>
          <a:xfrm>
            <a:off x="129887" y="-1701283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3E51"/>
              </a:buClr>
              <a:buSzPts val="2800"/>
              <a:buFont typeface="Calibri"/>
              <a:buNone/>
            </a:pPr>
            <a:r>
              <a:rPr b="1" lang="hu-HU" sz="2400">
                <a:solidFill>
                  <a:srgbClr val="FFCC00"/>
                </a:solidFill>
                <a:latin typeface="Verdana"/>
                <a:ea typeface="Verdana"/>
                <a:cs typeface="Verdana"/>
                <a:sym typeface="Verdana"/>
              </a:rPr>
              <a:t>A Középiskolás Program célja</a:t>
            </a:r>
            <a:endParaRPr b="1" sz="2400">
              <a:solidFill>
                <a:srgbClr val="FFCC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9" name="Google Shape;49;p9"/>
          <p:cNvSpPr txBox="1"/>
          <p:nvPr>
            <p:ph idx="3" type="body"/>
          </p:nvPr>
        </p:nvSpPr>
        <p:spPr>
          <a:xfrm>
            <a:off x="462399" y="1727571"/>
            <a:ext cx="7453166" cy="46325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31800" lvl="0" marL="45720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3200"/>
              <a:buFont typeface="Noto Sans"/>
              <a:buChar char="✔"/>
            </a:pPr>
            <a:r>
              <a:rPr lang="hu-HU" sz="1800">
                <a:latin typeface="Verdana"/>
                <a:ea typeface="Verdana"/>
                <a:cs typeface="Verdana"/>
                <a:sym typeface="Verdana"/>
              </a:rPr>
              <a:t>Iskolai kereteken túlmutató ismeretszerzés</a:t>
            </a:r>
            <a:endParaRPr sz="2000"/>
          </a:p>
          <a:p>
            <a:pPr indent="-431800" lvl="0" marL="45720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3200"/>
              <a:buFont typeface="Noto Sans"/>
              <a:buChar char="✔"/>
            </a:pPr>
            <a:r>
              <a:rPr lang="hu-HU" sz="1800">
                <a:latin typeface="Verdana"/>
                <a:ea typeface="Verdana"/>
                <a:cs typeface="Verdana"/>
                <a:sym typeface="Verdana"/>
              </a:rPr>
              <a:t>Gyakorlati készségek és képességek elsajátítása</a:t>
            </a:r>
            <a:endParaRPr sz="2000"/>
          </a:p>
          <a:p>
            <a:pPr indent="-431800" lvl="0" marL="45720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3200"/>
              <a:buFont typeface="Noto Sans"/>
              <a:buChar char="✔"/>
            </a:pPr>
            <a:r>
              <a:rPr lang="hu-HU" sz="1800">
                <a:latin typeface="Verdana"/>
                <a:ea typeface="Verdana"/>
                <a:cs typeface="Verdana"/>
                <a:sym typeface="Verdana"/>
              </a:rPr>
              <a:t>Angol és német nyelvi beszédkészség fejlesztése</a:t>
            </a:r>
            <a:endParaRPr sz="2000"/>
          </a:p>
          <a:p>
            <a:pPr indent="-431800" lvl="0" marL="45720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3200"/>
              <a:buFont typeface="Noto Sans"/>
              <a:buChar char="✔"/>
            </a:pPr>
            <a:r>
              <a:rPr lang="hu-HU" sz="1800">
                <a:latin typeface="Verdana"/>
                <a:ea typeface="Verdana"/>
                <a:cs typeface="Verdana"/>
                <a:sym typeface="Verdana"/>
              </a:rPr>
              <a:t>Pályaválasztás, továbbtanulás segítése</a:t>
            </a:r>
            <a:endParaRPr sz="2000"/>
          </a:p>
          <a:p>
            <a:pPr indent="-431800" lvl="0" marL="45720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3200"/>
              <a:buFont typeface="Noto Sans"/>
              <a:buChar char="✔"/>
            </a:pPr>
            <a:r>
              <a:rPr lang="hu-HU" sz="1800">
                <a:latin typeface="Verdana"/>
                <a:ea typeface="Verdana"/>
                <a:cs typeface="Verdana"/>
                <a:sym typeface="Verdana"/>
              </a:rPr>
              <a:t>Eredményesebb érettségi</a:t>
            </a:r>
            <a:endParaRPr/>
          </a:p>
          <a:p>
            <a:pPr indent="-431800" lvl="0" marL="45720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3200"/>
              <a:buFont typeface="Noto Sans"/>
              <a:buChar char="✔"/>
            </a:pPr>
            <a:r>
              <a:rPr lang="hu-HU" sz="1800">
                <a:latin typeface="Verdana"/>
                <a:ea typeface="Verdana"/>
                <a:cs typeface="Verdana"/>
                <a:sym typeface="Verdana"/>
              </a:rPr>
              <a:t>Fókuszált, tematikus „mélyfúrások” a legmotiváltabb, legtehetségesebb tanulók számára</a:t>
            </a:r>
            <a:endParaRPr/>
          </a:p>
          <a:p>
            <a:pPr indent="-431800" lvl="0" marL="45720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3200"/>
              <a:buFont typeface="Noto Sans"/>
              <a:buChar char="✔"/>
            </a:pPr>
            <a:r>
              <a:rPr lang="hu-HU" sz="1800">
                <a:latin typeface="Verdana"/>
                <a:ea typeface="Verdana"/>
                <a:cs typeface="Verdana"/>
                <a:sym typeface="Verdana"/>
              </a:rPr>
              <a:t>Felkészítés egy hosszabb távú karrierút tervezéséhez</a:t>
            </a:r>
            <a:endParaRPr/>
          </a:p>
          <a:p>
            <a:pPr indent="-431800" lvl="0" marL="45720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3200"/>
              <a:buFont typeface="Noto Sans"/>
              <a:buChar char="✔"/>
            </a:pPr>
            <a:r>
              <a:rPr lang="hu-HU" sz="1800">
                <a:latin typeface="Verdana"/>
                <a:ea typeface="Verdana"/>
                <a:cs typeface="Verdana"/>
                <a:sym typeface="Verdana"/>
              </a:rPr>
              <a:t>Kortárs tanítás</a:t>
            </a:r>
            <a:endParaRPr/>
          </a:p>
          <a:p>
            <a:pPr indent="-431800" lvl="0" marL="45720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3200"/>
              <a:buFont typeface="Noto Sans"/>
              <a:buChar char="✔"/>
            </a:pPr>
            <a:r>
              <a:rPr lang="hu-HU" sz="1800">
                <a:latin typeface="Verdana"/>
                <a:ea typeface="Verdana"/>
                <a:cs typeface="Verdana"/>
                <a:sym typeface="Verdana"/>
              </a:rPr>
              <a:t>Belső motiváció kialakítása, erősítése</a:t>
            </a:r>
            <a:endParaRPr sz="2400"/>
          </a:p>
          <a:p>
            <a:pPr indent="0" lvl="0" marL="254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24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0" name="Google Shape;50;p9"/>
          <p:cNvSpPr txBox="1"/>
          <p:nvPr>
            <p:ph idx="2" type="body"/>
          </p:nvPr>
        </p:nvSpPr>
        <p:spPr>
          <a:xfrm>
            <a:off x="0" y="6145855"/>
            <a:ext cx="12192000" cy="428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hu-HU" u="sng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kp.mcc.hu</a:t>
            </a:r>
            <a:endParaRPr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1" name="Google Shape;51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35802" y="2415082"/>
            <a:ext cx="1359526" cy="829128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9"/>
          <p:cNvSpPr/>
          <p:nvPr/>
        </p:nvSpPr>
        <p:spPr>
          <a:xfrm>
            <a:off x="8878845" y="2172522"/>
            <a:ext cx="3146322" cy="1314248"/>
          </a:xfrm>
          <a:prstGeom prst="ellipse">
            <a:avLst/>
          </a:prstGeom>
          <a:solidFill>
            <a:srgbClr val="1A2E3C"/>
          </a:solidFill>
          <a:ln cap="flat" cmpd="sng" w="25400">
            <a:solidFill>
              <a:srgbClr val="BA9B1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hu-HU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Gazdagító tehetséggondozás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060031" y="3668518"/>
            <a:ext cx="2783949" cy="1482992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9"/>
          <p:cNvSpPr txBox="1"/>
          <p:nvPr/>
        </p:nvSpPr>
        <p:spPr>
          <a:xfrm>
            <a:off x="9415441" y="5333259"/>
            <a:ext cx="3254477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(Balogh 2020; Gordon Győri 2011; Tóth 2012; Lennex─Fletscher 2014)</a:t>
            </a:r>
            <a:endParaRPr b="0" i="0" sz="1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"/>
          <p:cNvSpPr txBox="1"/>
          <p:nvPr>
            <p:ph type="title"/>
          </p:nvPr>
        </p:nvSpPr>
        <p:spPr>
          <a:xfrm>
            <a:off x="0" y="-1872651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3E51"/>
              </a:buClr>
              <a:buSzPts val="2800"/>
              <a:buFont typeface="Calibri"/>
              <a:buNone/>
            </a:pPr>
            <a:r>
              <a:rPr b="1" lang="hu-HU">
                <a:solidFill>
                  <a:srgbClr val="FFCC00"/>
                </a:solidFill>
                <a:latin typeface="Verdana"/>
                <a:ea typeface="Verdana"/>
                <a:cs typeface="Verdana"/>
                <a:sym typeface="Verdana"/>
              </a:rPr>
              <a:t>Jelentkezés a programba</a:t>
            </a:r>
            <a:endParaRPr/>
          </a:p>
        </p:txBody>
      </p:sp>
      <p:sp>
        <p:nvSpPr>
          <p:cNvPr id="60" name="Google Shape;60;p7"/>
          <p:cNvSpPr txBox="1"/>
          <p:nvPr>
            <p:ph idx="2" type="body"/>
          </p:nvPr>
        </p:nvSpPr>
        <p:spPr>
          <a:xfrm>
            <a:off x="0" y="6145855"/>
            <a:ext cx="12192000" cy="428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descr="A képen térkép látható&#10;&#10;Automatikusan generált leírás" id="61" name="Google Shape;61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998908"/>
            <a:ext cx="8285906" cy="585909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2" name="Google Shape;62;p7"/>
          <p:cNvGraphicFramePr/>
          <p:nvPr/>
        </p:nvGraphicFramePr>
        <p:xfrm>
          <a:off x="7806934" y="134140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{6B554FA5-3E3F-47FF-9623-5A63C840C37C}</a:tableStyleId>
              </a:tblPr>
              <a:tblGrid>
                <a:gridCol w="2033750"/>
                <a:gridCol w="2088650"/>
              </a:tblGrid>
              <a:tr h="7664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hu-HU" sz="1400" u="none" cap="none" strike="noStrike">
                          <a:solidFill>
                            <a:schemeClr val="dk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MCC KP képviselet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hu-HU" sz="1400" u="none" cap="none" strike="noStrike">
                          <a:solidFill>
                            <a:schemeClr val="dk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MCC Egyetemi központ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chemeClr val="accent1"/>
                    </a:solidFill>
                  </a:tcPr>
                </a:tc>
              </a:tr>
              <a:tr h="10709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hu-HU" sz="1400" u="none" cap="none" strike="noStrike">
                          <a:solidFill>
                            <a:schemeClr val="dk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lakhelyhez legközelebbi képviselet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rgbClr val="FEF6D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hu-HU" sz="1400" u="none" cap="none" strike="noStrike">
                          <a:solidFill>
                            <a:schemeClr val="dk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Választott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hu-HU" sz="1400" u="none" cap="none" strike="noStrike">
                          <a:solidFill>
                            <a:schemeClr val="dk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regionális központ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hu-HU" sz="1400" u="none" cap="none" strike="noStrike">
                          <a:solidFill>
                            <a:schemeClr val="dk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(6 mo-i város)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rgbClr val="FEF6D1"/>
                    </a:solidFill>
                  </a:tcPr>
                </a:tc>
              </a:tr>
              <a:tr h="15119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hu-HU" sz="1400" u="none" cap="none" strike="noStrike">
                          <a:solidFill>
                            <a:schemeClr val="dk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Klubdélutánok, nyelvi kurzusok, KP+ túrák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rgbClr val="FEF6D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hu-HU" sz="1400" u="none" cap="none" strike="noStrike">
                          <a:solidFill>
                            <a:schemeClr val="dk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KP Szombatok, téli tábor, Egyetemi Program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rgbClr val="FEF6D1"/>
                    </a:solidFill>
                  </a:tcPr>
                </a:tc>
              </a:tr>
            </a:tbl>
          </a:graphicData>
        </a:graphic>
      </p:graphicFrame>
      <p:pic>
        <p:nvPicPr>
          <p:cNvPr id="63" name="Google Shape;63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29876" y="5773160"/>
            <a:ext cx="2056030" cy="1084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980896"/>
            <a:ext cx="12192000" cy="5096054"/>
          </a:xfrm>
          <a:prstGeom prst="rect">
            <a:avLst/>
          </a:prstGeom>
          <a:noFill/>
          <a:ln>
            <a:noFill/>
          </a:ln>
          <a:effectLst>
            <a:outerShdw sx="1000" rotWithShape="0" algn="ctr" sy="1000">
              <a:schemeClr val="lt1"/>
            </a:outerShdw>
          </a:effectLst>
        </p:spPr>
      </p:pic>
      <p:sp>
        <p:nvSpPr>
          <p:cNvPr id="69" name="Google Shape;69;p11"/>
          <p:cNvSpPr txBox="1"/>
          <p:nvPr>
            <p:ph type="title"/>
          </p:nvPr>
        </p:nvSpPr>
        <p:spPr>
          <a:xfrm>
            <a:off x="166833" y="-1986926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hu-HU" sz="3200">
                <a:solidFill>
                  <a:srgbClr val="FFCC00"/>
                </a:solidFill>
                <a:latin typeface="Verdana"/>
                <a:ea typeface="Verdana"/>
                <a:cs typeface="Verdana"/>
                <a:sym typeface="Verdana"/>
              </a:rPr>
              <a:t>A program felépítése</a:t>
            </a:r>
            <a:endParaRPr b="1" sz="3200">
              <a:solidFill>
                <a:srgbClr val="FFCC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0" name="Google Shape;70;p11"/>
          <p:cNvSpPr txBox="1"/>
          <p:nvPr>
            <p:ph idx="3" type="body"/>
          </p:nvPr>
        </p:nvSpPr>
        <p:spPr>
          <a:xfrm>
            <a:off x="166833" y="1675609"/>
            <a:ext cx="7636047" cy="33144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571500" lvl="0" marL="5969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33E51"/>
              </a:buClr>
              <a:buSzPts val="3200"/>
              <a:buFont typeface="Arial"/>
              <a:buAutoNum type="romanUcPeriod"/>
            </a:pPr>
            <a:r>
              <a:rPr lang="hu-HU">
                <a:latin typeface="Verdana"/>
                <a:ea typeface="Verdana"/>
                <a:cs typeface="Verdana"/>
                <a:sym typeface="Verdana"/>
              </a:rPr>
              <a:t>E-learning kurzusok </a:t>
            </a:r>
            <a:endParaRPr/>
          </a:p>
          <a:p>
            <a:pPr indent="-571500" lvl="0" marL="5969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33E51"/>
              </a:buClr>
              <a:buSzPts val="3200"/>
              <a:buFont typeface="Arial"/>
              <a:buAutoNum type="romanUcPeriod"/>
            </a:pPr>
            <a:r>
              <a:rPr lang="hu-HU" sz="2800">
                <a:latin typeface="Verdana"/>
                <a:ea typeface="Verdana"/>
                <a:cs typeface="Verdana"/>
                <a:sym typeface="Verdana"/>
              </a:rPr>
              <a:t>KP Szombatok</a:t>
            </a:r>
            <a:endParaRPr/>
          </a:p>
          <a:p>
            <a:pPr indent="-571500" lvl="0" marL="5969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33E51"/>
              </a:buClr>
              <a:buSzPts val="3200"/>
              <a:buFont typeface="Arial"/>
              <a:buAutoNum type="romanUcPeriod"/>
            </a:pPr>
            <a:r>
              <a:rPr lang="hu-HU" sz="2800">
                <a:latin typeface="Verdana"/>
                <a:ea typeface="Verdana"/>
                <a:cs typeface="Verdana"/>
                <a:sym typeface="Verdana"/>
              </a:rPr>
              <a:t> KP klubdélutánok</a:t>
            </a:r>
            <a:endParaRPr/>
          </a:p>
          <a:p>
            <a:pPr indent="-571500" lvl="0" marL="5969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33E51"/>
              </a:buClr>
              <a:buSzPts val="3200"/>
              <a:buFont typeface="Arial"/>
              <a:buAutoNum type="romanUcPeriod"/>
            </a:pPr>
            <a:r>
              <a:rPr lang="hu-HU" sz="2800">
                <a:latin typeface="Verdana"/>
                <a:ea typeface="Verdana"/>
                <a:cs typeface="Verdana"/>
                <a:sym typeface="Verdana"/>
              </a:rPr>
              <a:t> Idegennyelvi kurzusok</a:t>
            </a:r>
            <a:endParaRPr/>
          </a:p>
          <a:p>
            <a:pPr indent="-571500" lvl="0" marL="5969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33E51"/>
              </a:buClr>
              <a:buSzPts val="3200"/>
              <a:buFont typeface="Arial"/>
              <a:buAutoNum type="romanUcPeriod"/>
            </a:pPr>
            <a:r>
              <a:rPr lang="hu-HU" sz="2800">
                <a:latin typeface="Verdana"/>
                <a:ea typeface="Verdana"/>
                <a:cs typeface="Verdana"/>
                <a:sym typeface="Verdana"/>
              </a:rPr>
              <a:t>Tehetségtáborok</a:t>
            </a:r>
            <a:endParaRPr/>
          </a:p>
          <a:p>
            <a:pPr indent="-571500" lvl="0" marL="5969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33E51"/>
              </a:buClr>
              <a:buSzPts val="3200"/>
              <a:buFont typeface="Arial"/>
              <a:buAutoNum type="romanUcPeriod"/>
            </a:pPr>
            <a:r>
              <a:rPr lang="hu-HU" sz="2800">
                <a:latin typeface="Verdana"/>
                <a:ea typeface="Verdana"/>
                <a:cs typeface="Verdana"/>
                <a:sym typeface="Verdana"/>
              </a:rPr>
              <a:t>KP+ túrák és pályázati lehetőségek</a:t>
            </a:r>
            <a:endParaRPr/>
          </a:p>
          <a:p>
            <a:pPr indent="-368300" lvl="0" marL="5969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t/>
            </a:r>
            <a:endParaRPr sz="28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1" name="Google Shape;71;p11"/>
          <p:cNvSpPr txBox="1"/>
          <p:nvPr>
            <p:ph idx="2" type="body"/>
          </p:nvPr>
        </p:nvSpPr>
        <p:spPr>
          <a:xfrm>
            <a:off x="0" y="6145855"/>
            <a:ext cx="12192000" cy="428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 u="sng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https://mcc.hu/jovokep</a:t>
            </a:r>
            <a:endParaRPr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2" name="Google Shape;72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471268" y="1745981"/>
            <a:ext cx="4553899" cy="2720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2"/>
          <p:cNvSpPr/>
          <p:nvPr>
            <p:ph idx="3" type="body"/>
          </p:nvPr>
        </p:nvSpPr>
        <p:spPr>
          <a:xfrm>
            <a:off x="9086186" y="1532889"/>
            <a:ext cx="2958570" cy="3322008"/>
          </a:xfrm>
          <a:prstGeom prst="foldedCorner">
            <a:avLst>
              <a:gd fmla="val 16667" name="adj"/>
            </a:avLst>
          </a:prstGeom>
          <a:solidFill>
            <a:srgbClr val="303B4D"/>
          </a:solidFill>
          <a:ln cap="flat" cmpd="sng" w="25400">
            <a:solidFill>
              <a:srgbClr val="BA9B1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33E51"/>
              </a:buClr>
              <a:buSzPts val="3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78" name="Google Shape;78;p12"/>
          <p:cNvSpPr txBox="1"/>
          <p:nvPr>
            <p:ph type="title"/>
          </p:nvPr>
        </p:nvSpPr>
        <p:spPr>
          <a:xfrm>
            <a:off x="158837" y="833962"/>
            <a:ext cx="10515600" cy="65531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SzPts val="2800"/>
              <a:buNone/>
            </a:pPr>
            <a:br>
              <a:rPr b="1" lang="hu-HU" sz="2400">
                <a:solidFill>
                  <a:srgbClr val="FFCC00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b="1" lang="hu-HU" sz="2400">
                <a:solidFill>
                  <a:srgbClr val="FFCC00"/>
                </a:solidFill>
                <a:latin typeface="Verdana"/>
                <a:ea typeface="Verdana"/>
                <a:cs typeface="Verdana"/>
                <a:sym typeface="Verdana"/>
              </a:rPr>
              <a:t>I. E-learning kurzusok</a:t>
            </a:r>
            <a:br>
              <a:rPr b="1" lang="hu-HU" sz="2400">
                <a:solidFill>
                  <a:srgbClr val="FFCC00"/>
                </a:solidFill>
                <a:latin typeface="Verdana"/>
                <a:ea typeface="Verdana"/>
                <a:cs typeface="Verdana"/>
                <a:sym typeface="Verdana"/>
              </a:rPr>
            </a:br>
            <a:br>
              <a:rPr b="1" lang="hu-HU" sz="2400">
                <a:solidFill>
                  <a:srgbClr val="FFCC00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b="1" lang="hu-HU" sz="2000">
                <a:solidFill>
                  <a:srgbClr val="FFCC00"/>
                </a:solidFill>
                <a:latin typeface="Verdana"/>
                <a:ea typeface="Verdana"/>
                <a:cs typeface="Verdana"/>
                <a:sym typeface="Verdana"/>
              </a:rPr>
              <a:t>Mit tanulhatsz nálunk az e-learning kurzusokon?</a:t>
            </a:r>
            <a:endParaRPr b="1" sz="2400">
              <a:solidFill>
                <a:srgbClr val="FFCC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9" name="Google Shape;79;p12"/>
          <p:cNvSpPr txBox="1"/>
          <p:nvPr>
            <p:ph idx="1" type="body"/>
          </p:nvPr>
        </p:nvSpPr>
        <p:spPr>
          <a:xfrm>
            <a:off x="294506" y="4868091"/>
            <a:ext cx="10515600" cy="5171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hu-HU">
                <a:latin typeface="Verdana"/>
                <a:ea typeface="Verdana"/>
                <a:cs typeface="Verdana"/>
                <a:sym typeface="Verdana"/>
              </a:rPr>
              <a:t>Az országban egyedülálló, élményalapú, interaktív tananyagok</a:t>
            </a:r>
            <a:endParaRPr/>
          </a:p>
        </p:txBody>
      </p:sp>
      <p:sp>
        <p:nvSpPr>
          <p:cNvPr id="80" name="Google Shape;80;p12"/>
          <p:cNvSpPr txBox="1"/>
          <p:nvPr>
            <p:ph idx="2" type="body"/>
          </p:nvPr>
        </p:nvSpPr>
        <p:spPr>
          <a:xfrm>
            <a:off x="0" y="6583192"/>
            <a:ext cx="12192000" cy="428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hu-HU">
                <a:latin typeface="Verdana"/>
                <a:ea typeface="Verdana"/>
                <a:cs typeface="Verdana"/>
                <a:sym typeface="Verdana"/>
              </a:rPr>
              <a:t>moodle.mcc.hu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1" name="Google Shape;81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3039" y="1781890"/>
            <a:ext cx="1583509" cy="1256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43392" y="1765262"/>
            <a:ext cx="1587691" cy="125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0526" y="1782635"/>
            <a:ext cx="1576111" cy="1250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3037" y="3221709"/>
            <a:ext cx="1583509" cy="1256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177324" y="3217153"/>
            <a:ext cx="1583509" cy="1256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805314" y="3233902"/>
            <a:ext cx="1583509" cy="126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517942" y="1791366"/>
            <a:ext cx="1585636" cy="1258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108774" y="1890054"/>
            <a:ext cx="1583509" cy="1256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2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521945" y="3240838"/>
            <a:ext cx="1576111" cy="125066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2">
            <a:hlinkClick r:id="rId12"/>
          </p:cNvPr>
          <p:cNvSpPr/>
          <p:nvPr/>
        </p:nvSpPr>
        <p:spPr>
          <a:xfrm>
            <a:off x="294506" y="1776878"/>
            <a:ext cx="1585635" cy="14047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2"/>
          <p:cNvSpPr txBox="1"/>
          <p:nvPr/>
        </p:nvSpPr>
        <p:spPr>
          <a:xfrm>
            <a:off x="9294112" y="2206197"/>
            <a:ext cx="2723952" cy="18927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1" lang="hu-HU" sz="1300" u="none" cap="none" strike="noStrike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3500+ diák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1" lang="hu-HU" sz="1300" u="none" cap="none" strike="noStrike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  300+ középiskola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1" lang="hu-HU" sz="1300" u="none" cap="none" strike="noStrike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  190+ meghívott előadó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1" lang="hu-HU" sz="1300" u="none" cap="none" strike="noStrike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    20+ év tapasztalat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1" lang="hu-HU" sz="1300" u="none" cap="none" strike="noStrike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      5   ország magyar diákjai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1" lang="hu-HU" sz="1300" u="none" cap="none" strike="noStrike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    10   online kurzus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12">
            <a:hlinkClick r:id="rId13"/>
          </p:cNvPr>
          <p:cNvSpPr/>
          <p:nvPr/>
        </p:nvSpPr>
        <p:spPr>
          <a:xfrm>
            <a:off x="5194747" y="5679233"/>
            <a:ext cx="1821180" cy="2590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12">
            <a:hlinkClick r:id="rId14"/>
          </p:cNvPr>
          <p:cNvSpPr/>
          <p:nvPr/>
        </p:nvSpPr>
        <p:spPr>
          <a:xfrm>
            <a:off x="2261129" y="1815002"/>
            <a:ext cx="1323703" cy="13009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12">
            <a:hlinkClick r:id="rId15"/>
          </p:cNvPr>
          <p:cNvSpPr/>
          <p:nvPr/>
        </p:nvSpPr>
        <p:spPr>
          <a:xfrm>
            <a:off x="3973917" y="3245649"/>
            <a:ext cx="1262743" cy="127481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2">
            <a:hlinkClick r:id="rId16"/>
          </p:cNvPr>
          <p:cNvSpPr/>
          <p:nvPr/>
        </p:nvSpPr>
        <p:spPr>
          <a:xfrm>
            <a:off x="352555" y="4319890"/>
            <a:ext cx="1262743" cy="127481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12">
            <a:hlinkClick r:id="rId17"/>
          </p:cNvPr>
          <p:cNvSpPr/>
          <p:nvPr/>
        </p:nvSpPr>
        <p:spPr>
          <a:xfrm>
            <a:off x="2384496" y="3228759"/>
            <a:ext cx="1376337" cy="127481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12">
            <a:hlinkClick r:id="rId18"/>
          </p:cNvPr>
          <p:cNvSpPr/>
          <p:nvPr/>
        </p:nvSpPr>
        <p:spPr>
          <a:xfrm>
            <a:off x="3961168" y="1787736"/>
            <a:ext cx="1262743" cy="127481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12">
            <a:hlinkClick r:id="rId19"/>
          </p:cNvPr>
          <p:cNvSpPr/>
          <p:nvPr/>
        </p:nvSpPr>
        <p:spPr>
          <a:xfrm>
            <a:off x="5679388" y="1789335"/>
            <a:ext cx="1262743" cy="127481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2">
            <a:hlinkClick r:id="rId20"/>
          </p:cNvPr>
          <p:cNvSpPr/>
          <p:nvPr/>
        </p:nvSpPr>
        <p:spPr>
          <a:xfrm>
            <a:off x="7312117" y="1881702"/>
            <a:ext cx="1262743" cy="127481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12">
            <a:hlinkClick r:id="rId21"/>
          </p:cNvPr>
          <p:cNvSpPr/>
          <p:nvPr/>
        </p:nvSpPr>
        <p:spPr>
          <a:xfrm>
            <a:off x="5742215" y="3321672"/>
            <a:ext cx="1262743" cy="127481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" name="Google Shape;101;p12">
            <a:hlinkClick r:id="rId22"/>
          </p:cNvPr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7225228" y="3344048"/>
            <a:ext cx="1345844" cy="1042006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2"/>
          <p:cNvSpPr txBox="1"/>
          <p:nvPr/>
        </p:nvSpPr>
        <p:spPr>
          <a:xfrm>
            <a:off x="7098056" y="4343189"/>
            <a:ext cx="1680754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hu-HU" sz="800" u="none" cap="none" strike="noStrike">
                <a:solidFill>
                  <a:srgbClr val="303B4D"/>
                </a:solidFill>
                <a:latin typeface="Verdana"/>
                <a:ea typeface="Verdana"/>
                <a:cs typeface="Verdana"/>
                <a:sym typeface="Verdana"/>
              </a:rPr>
              <a:t>Történelem/Írás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12"/>
          <p:cNvSpPr/>
          <p:nvPr/>
        </p:nvSpPr>
        <p:spPr>
          <a:xfrm>
            <a:off x="800376" y="2834141"/>
            <a:ext cx="1128834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hu-HU" sz="800" u="none" cap="none" strike="noStrike">
                <a:solidFill>
                  <a:srgbClr val="303B4D"/>
                </a:solidFill>
                <a:latin typeface="Verdana"/>
                <a:ea typeface="Verdana"/>
                <a:cs typeface="Verdana"/>
                <a:sym typeface="Verdana"/>
              </a:rPr>
              <a:t>Közgazdaságtan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12"/>
          <p:cNvSpPr/>
          <p:nvPr/>
        </p:nvSpPr>
        <p:spPr>
          <a:xfrm>
            <a:off x="2544827" y="2865489"/>
            <a:ext cx="904414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hu-HU" sz="800" u="none" cap="none" strike="noStrike">
                <a:solidFill>
                  <a:srgbClr val="303B4D"/>
                </a:solidFill>
                <a:latin typeface="Verdana"/>
                <a:ea typeface="Verdana"/>
                <a:cs typeface="Verdana"/>
                <a:sym typeface="Verdana"/>
              </a:rPr>
              <a:t>Pszichológia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2"/>
          <p:cNvSpPr/>
          <p:nvPr/>
        </p:nvSpPr>
        <p:spPr>
          <a:xfrm>
            <a:off x="3811958" y="2910692"/>
            <a:ext cx="1588897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hu-HU" sz="800" u="none" cap="none" strike="noStrike">
                <a:solidFill>
                  <a:srgbClr val="303B4D"/>
                </a:solidFill>
                <a:latin typeface="Verdana"/>
                <a:ea typeface="Verdana"/>
                <a:cs typeface="Verdana"/>
                <a:sym typeface="Verdana"/>
              </a:rPr>
              <a:t>Nemzetközi kapcsolatok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12"/>
          <p:cNvSpPr/>
          <p:nvPr/>
        </p:nvSpPr>
        <p:spPr>
          <a:xfrm>
            <a:off x="6105337" y="2917390"/>
            <a:ext cx="385041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hu-HU" sz="800" u="none" cap="none" strike="noStrike">
                <a:solidFill>
                  <a:srgbClr val="303B4D"/>
                </a:solidFill>
                <a:latin typeface="Verdana"/>
                <a:ea typeface="Verdana"/>
                <a:cs typeface="Verdana"/>
                <a:sym typeface="Verdana"/>
              </a:rPr>
              <a:t>Jog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2"/>
          <p:cNvSpPr/>
          <p:nvPr/>
        </p:nvSpPr>
        <p:spPr>
          <a:xfrm>
            <a:off x="7469378" y="2952160"/>
            <a:ext cx="883575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hu-HU" sz="800" u="none" cap="none" strike="noStrike">
                <a:solidFill>
                  <a:srgbClr val="303B4D"/>
                </a:solidFill>
                <a:latin typeface="Verdana"/>
                <a:ea typeface="Verdana"/>
                <a:cs typeface="Verdana"/>
                <a:sym typeface="Verdana"/>
              </a:rPr>
              <a:t>Íráskészség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12"/>
          <p:cNvSpPr/>
          <p:nvPr/>
        </p:nvSpPr>
        <p:spPr>
          <a:xfrm>
            <a:off x="565639" y="4319890"/>
            <a:ext cx="1555234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hu-HU" sz="800" u="none" cap="none" strike="noStrike">
                <a:solidFill>
                  <a:srgbClr val="303B4D"/>
                </a:solidFill>
                <a:latin typeface="Verdana"/>
                <a:ea typeface="Verdana"/>
                <a:cs typeface="Verdana"/>
                <a:sym typeface="Verdana"/>
              </a:rPr>
              <a:t>Modern kori történelem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12"/>
          <p:cNvSpPr/>
          <p:nvPr/>
        </p:nvSpPr>
        <p:spPr>
          <a:xfrm>
            <a:off x="2140706" y="4319890"/>
            <a:ext cx="1617751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hu-HU" sz="800" u="none" cap="none" strike="noStrike">
                <a:solidFill>
                  <a:srgbClr val="303B4D"/>
                </a:solidFill>
                <a:latin typeface="Verdana"/>
                <a:ea typeface="Verdana"/>
                <a:cs typeface="Verdana"/>
                <a:sym typeface="Verdana"/>
              </a:rPr>
              <a:t>Társadalmi tanulmányok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12"/>
          <p:cNvSpPr/>
          <p:nvPr/>
        </p:nvSpPr>
        <p:spPr>
          <a:xfrm>
            <a:off x="3986407" y="4329289"/>
            <a:ext cx="1274708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hu-HU" sz="800" u="none" cap="none" strike="noStrike">
                <a:solidFill>
                  <a:srgbClr val="303B4D"/>
                </a:solidFill>
                <a:latin typeface="Verdana"/>
                <a:ea typeface="Verdana"/>
                <a:cs typeface="Verdana"/>
                <a:sym typeface="Verdana"/>
              </a:rPr>
              <a:t>Irodalom másképp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12"/>
          <p:cNvSpPr/>
          <p:nvPr/>
        </p:nvSpPr>
        <p:spPr>
          <a:xfrm>
            <a:off x="5799180" y="4338503"/>
            <a:ext cx="1205778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hu-HU" sz="800" u="none" cap="none" strike="noStrike">
                <a:solidFill>
                  <a:srgbClr val="303B4D"/>
                </a:solidFill>
                <a:latin typeface="Verdana"/>
                <a:ea typeface="Verdana"/>
                <a:cs typeface="Verdana"/>
                <a:sym typeface="Verdana"/>
              </a:rPr>
              <a:t>Academic Writing</a:t>
            </a:r>
            <a:endParaRPr b="1" i="0" sz="800" u="none" cap="none" strike="noStrike">
              <a:solidFill>
                <a:srgbClr val="303B4D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2" name="Google Shape;112;p12"/>
          <p:cNvPicPr preferRelativeResize="0"/>
          <p:nvPr/>
        </p:nvPicPr>
        <p:blipFill rotWithShape="1">
          <a:blip r:embed="rId24">
            <a:alphaModFix/>
          </a:blip>
          <a:srcRect b="-16778" l="0" r="8424" t="0"/>
          <a:stretch/>
        </p:blipFill>
        <p:spPr>
          <a:xfrm>
            <a:off x="0" y="6072091"/>
            <a:ext cx="12192000" cy="4692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260150"/>
            <a:ext cx="12192000" cy="4848225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3"/>
          <p:cNvSpPr txBox="1"/>
          <p:nvPr>
            <p:ph type="title"/>
          </p:nvPr>
        </p:nvSpPr>
        <p:spPr>
          <a:xfrm>
            <a:off x="166833" y="-2025051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hu-HU" sz="2400">
                <a:solidFill>
                  <a:srgbClr val="FFCC00"/>
                </a:solidFill>
                <a:latin typeface="Verdana"/>
                <a:ea typeface="Verdana"/>
                <a:cs typeface="Verdana"/>
                <a:sym typeface="Verdana"/>
              </a:rPr>
              <a:t>II. A KP Szombatok</a:t>
            </a:r>
            <a:endParaRPr b="1" sz="2400">
              <a:solidFill>
                <a:srgbClr val="FFCC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9" name="Google Shape;119;p13"/>
          <p:cNvSpPr txBox="1"/>
          <p:nvPr>
            <p:ph idx="1" type="body"/>
          </p:nvPr>
        </p:nvSpPr>
        <p:spPr>
          <a:xfrm>
            <a:off x="166833" y="818841"/>
            <a:ext cx="10515600" cy="5171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hu-HU">
                <a:latin typeface="Verdana"/>
                <a:ea typeface="Verdana"/>
                <a:cs typeface="Verdana"/>
                <a:sym typeface="Verdana"/>
              </a:rPr>
              <a:t>Szakmai napok, tréningek</a:t>
            </a:r>
            <a:endParaRPr/>
          </a:p>
        </p:txBody>
      </p:sp>
      <p:sp>
        <p:nvSpPr>
          <p:cNvPr id="120" name="Google Shape;120;p13"/>
          <p:cNvSpPr txBox="1"/>
          <p:nvPr>
            <p:ph idx="3" type="body"/>
          </p:nvPr>
        </p:nvSpPr>
        <p:spPr>
          <a:xfrm>
            <a:off x="166833" y="1260150"/>
            <a:ext cx="11400771" cy="45838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431800" lvl="0" marL="4572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Char char="•"/>
            </a:pPr>
            <a:r>
              <a:rPr lang="hu-HU" sz="240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Havonta 2x (1 országos, 1 regionális)</a:t>
            </a:r>
            <a:endParaRPr/>
          </a:p>
          <a:p>
            <a:pPr indent="-431800" lvl="0" marL="4572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Char char="•"/>
            </a:pPr>
            <a:r>
              <a:rPr lang="hu-HU" sz="240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Intenzív képzési nap 10:00—16:00 között</a:t>
            </a:r>
            <a:endParaRPr/>
          </a:p>
          <a:p>
            <a:pPr indent="-431800" lvl="0" marL="4572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Char char="•"/>
            </a:pPr>
            <a:r>
              <a:rPr lang="hu-HU" sz="240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Országos KP szombat, Budapest</a:t>
            </a:r>
            <a:endParaRPr/>
          </a:p>
          <a:p>
            <a:pPr indent="-4318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Char char="•"/>
            </a:pPr>
            <a:r>
              <a:rPr lang="hu-HU" sz="240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Regionális KP szombat Budapesten és 5 másik városban (Pécs, Győr, Miskolc, Debrecen, Szeged)</a:t>
            </a:r>
            <a:endParaRPr/>
          </a:p>
          <a:p>
            <a:pPr indent="-431800" lvl="0" marL="4572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Char char="•"/>
            </a:pPr>
            <a:r>
              <a:rPr lang="hu-HU" sz="240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Neves előadók, szaktekintélyek, trénerek</a:t>
            </a:r>
            <a:endParaRPr/>
          </a:p>
          <a:p>
            <a:pPr indent="-4318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Char char="•"/>
            </a:pPr>
            <a:r>
              <a:rPr lang="hu-HU" sz="240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Kiscsoportos készségfejlesztő tréningek: érvelés- és vitatechnika, prezentáció, kommunikáció</a:t>
            </a:r>
            <a:endParaRPr/>
          </a:p>
          <a:p>
            <a:pPr indent="-431800" lvl="0" marL="4572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Char char="•"/>
            </a:pPr>
            <a:r>
              <a:rPr lang="hu-HU" sz="240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Pizza + gyümölcs ☺</a:t>
            </a:r>
            <a:endParaRPr sz="2400">
              <a:solidFill>
                <a:schemeClr val="accent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21" name="Google Shape;121;p13"/>
          <p:cNvSpPr txBox="1"/>
          <p:nvPr>
            <p:ph idx="2" type="body"/>
          </p:nvPr>
        </p:nvSpPr>
        <p:spPr>
          <a:xfrm>
            <a:off x="0" y="6574480"/>
            <a:ext cx="12192000" cy="428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>
                <a:latin typeface="Verdana"/>
                <a:ea typeface="Verdana"/>
                <a:cs typeface="Verdana"/>
                <a:sym typeface="Verdana"/>
              </a:rPr>
              <a:t>facebook.com/KP.MCC/events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22" name="Google Shape;122;p13">
            <a:hlinkClick r:id="rId4"/>
          </p:cNvPr>
          <p:cNvSpPr/>
          <p:nvPr/>
        </p:nvSpPr>
        <p:spPr>
          <a:xfrm>
            <a:off x="4234520" y="6574480"/>
            <a:ext cx="3492137" cy="3071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3" name="Google Shape;123;p13"/>
          <p:cNvPicPr preferRelativeResize="0"/>
          <p:nvPr/>
        </p:nvPicPr>
        <p:blipFill rotWithShape="1">
          <a:blip r:embed="rId5">
            <a:alphaModFix/>
          </a:blip>
          <a:srcRect b="-6605" l="0" r="9046" t="0"/>
          <a:stretch/>
        </p:blipFill>
        <p:spPr>
          <a:xfrm>
            <a:off x="52192" y="6071021"/>
            <a:ext cx="12087615" cy="42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247465"/>
            <a:ext cx="12192000" cy="4848225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4"/>
          <p:cNvSpPr txBox="1"/>
          <p:nvPr>
            <p:ph type="title"/>
          </p:nvPr>
        </p:nvSpPr>
        <p:spPr>
          <a:xfrm>
            <a:off x="166833" y="-2185721"/>
            <a:ext cx="10515600" cy="289998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hu-HU" sz="2400">
                <a:solidFill>
                  <a:srgbClr val="FFCC00"/>
                </a:solidFill>
                <a:latin typeface="Verdana"/>
                <a:ea typeface="Verdana"/>
                <a:cs typeface="Verdana"/>
                <a:sym typeface="Verdana"/>
              </a:rPr>
              <a:t>Mire számíthatsz a KP Szombatokon?</a:t>
            </a:r>
            <a:endParaRPr b="1" sz="2400">
              <a:solidFill>
                <a:srgbClr val="FFCC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0" name="Google Shape;130;p14"/>
          <p:cNvSpPr txBox="1"/>
          <p:nvPr>
            <p:ph idx="1" type="body"/>
          </p:nvPr>
        </p:nvSpPr>
        <p:spPr>
          <a:xfrm>
            <a:off x="166833" y="818841"/>
            <a:ext cx="10515600" cy="5171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1" name="Google Shape;131;p14"/>
          <p:cNvSpPr txBox="1"/>
          <p:nvPr>
            <p:ph idx="3" type="body"/>
          </p:nvPr>
        </p:nvSpPr>
        <p:spPr>
          <a:xfrm>
            <a:off x="166833" y="1260150"/>
            <a:ext cx="10215417" cy="4583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r>
              <a:t/>
            </a:r>
            <a:endParaRPr sz="24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2" name="Google Shape;132;p14"/>
          <p:cNvSpPr txBox="1"/>
          <p:nvPr>
            <p:ph idx="2" type="body"/>
          </p:nvPr>
        </p:nvSpPr>
        <p:spPr>
          <a:xfrm>
            <a:off x="0" y="6145855"/>
            <a:ext cx="12192000" cy="428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>
                <a:latin typeface="Verdana"/>
                <a:ea typeface="Verdana"/>
                <a:cs typeface="Verdana"/>
                <a:sym typeface="Verdana"/>
              </a:rPr>
              <a:t>facebook.com/KP.MCC/events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3" name="Google Shape;133;p14">
            <a:hlinkClick r:id="rId4"/>
          </p:cNvPr>
          <p:cNvSpPr/>
          <p:nvPr/>
        </p:nvSpPr>
        <p:spPr>
          <a:xfrm>
            <a:off x="4349930" y="6145855"/>
            <a:ext cx="3492137" cy="3071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4" name="Google Shape;134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839755"/>
            <a:ext cx="3889607" cy="2394727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8627"/>
              </a:srgbClr>
            </a:outerShdw>
          </a:effectLst>
        </p:spPr>
      </p:pic>
      <p:pic>
        <p:nvPicPr>
          <p:cNvPr descr="A képen szöveg látható&#10;&#10;Automatikusan generált leírás" id="135" name="Google Shape;135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9150" y="5084006"/>
            <a:ext cx="3826323" cy="183977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képen szöveg látható&#10;&#10;Automatikusan generált leírás" id="136" name="Google Shape;136;p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9150" y="3109673"/>
            <a:ext cx="3851556" cy="2037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867053" y="3109673"/>
            <a:ext cx="4319904" cy="21664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képen szöveg, felhő, természet látható&#10;&#10;Automatikusan generált leírás" id="138" name="Google Shape;138;p1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808023" y="3100153"/>
            <a:ext cx="4145817" cy="21588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képen szöveg látható&#10;&#10;Automatikusan generált leírás" id="139" name="Google Shape;139;p1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941214" y="818841"/>
            <a:ext cx="4245743" cy="2297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4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3798872" y="825910"/>
            <a:ext cx="4154967" cy="22837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képen szöveg látható&#10;&#10;Automatikusan generált leírás" id="141" name="Google Shape;141;p14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3803272" y="5124907"/>
            <a:ext cx="4137942" cy="18592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képen szöveg, kültéri látható&#10;&#10;Automatikusan generált leírás" id="142" name="Google Shape;142;p14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7955407" y="5134971"/>
            <a:ext cx="4245743" cy="1822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292609"/>
            <a:ext cx="12192000" cy="4817419"/>
          </a:xfrm>
          <a:prstGeom prst="rect">
            <a:avLst/>
          </a:prstGeom>
          <a:noFill/>
          <a:ln>
            <a:noFill/>
          </a:ln>
          <a:effectLst>
            <a:outerShdw sx="1000" rotWithShape="0" algn="ctr" sy="1000">
              <a:schemeClr val="lt1"/>
            </a:outerShdw>
          </a:effectLst>
        </p:spPr>
      </p:pic>
      <p:sp>
        <p:nvSpPr>
          <p:cNvPr id="149" name="Google Shape;149;p15"/>
          <p:cNvSpPr txBox="1"/>
          <p:nvPr>
            <p:ph type="title"/>
          </p:nvPr>
        </p:nvSpPr>
        <p:spPr>
          <a:xfrm>
            <a:off x="166833" y="-2025051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3E51"/>
              </a:buClr>
              <a:buSzPts val="2800"/>
              <a:buFont typeface="Calibri"/>
              <a:buNone/>
            </a:pPr>
            <a:r>
              <a:rPr b="1" lang="hu-HU">
                <a:solidFill>
                  <a:srgbClr val="FFCC00"/>
                </a:solidFill>
                <a:latin typeface="Verdana"/>
                <a:ea typeface="Verdana"/>
                <a:cs typeface="Verdana"/>
                <a:sym typeface="Verdana"/>
              </a:rPr>
              <a:t>III. A klubdélután</a:t>
            </a:r>
            <a:endParaRPr/>
          </a:p>
        </p:txBody>
      </p:sp>
      <p:sp>
        <p:nvSpPr>
          <p:cNvPr id="150" name="Google Shape;150;p15"/>
          <p:cNvSpPr txBox="1"/>
          <p:nvPr>
            <p:ph idx="1" type="body"/>
          </p:nvPr>
        </p:nvSpPr>
        <p:spPr>
          <a:xfrm>
            <a:off x="0" y="657100"/>
            <a:ext cx="10515600" cy="5171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EABAB"/>
              </a:buClr>
              <a:buSzPts val="2000"/>
              <a:buFont typeface="Arial"/>
              <a:buNone/>
            </a:pPr>
            <a:r>
              <a:rPr lang="hu-HU"/>
              <a:t>Heti rendszerességű délutáni foglalkozás</a:t>
            </a:r>
            <a:endParaRPr/>
          </a:p>
        </p:txBody>
      </p:sp>
      <p:sp>
        <p:nvSpPr>
          <p:cNvPr id="151" name="Google Shape;151;p15"/>
          <p:cNvSpPr txBox="1"/>
          <p:nvPr>
            <p:ph idx="3" type="body"/>
          </p:nvPr>
        </p:nvSpPr>
        <p:spPr>
          <a:xfrm>
            <a:off x="166833" y="1335974"/>
            <a:ext cx="6690027" cy="45838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33E51"/>
              </a:buClr>
              <a:buSzPts val="3200"/>
              <a:buFont typeface="Arial"/>
              <a:buChar char="•"/>
            </a:pPr>
            <a:r>
              <a:rPr lang="hu-HU" sz="2800">
                <a:latin typeface="Verdana"/>
                <a:ea typeface="Verdana"/>
                <a:cs typeface="Verdana"/>
                <a:sym typeface="Verdana"/>
              </a:rPr>
              <a:t>Minőségi szakmai, és szabadidős tevékenységek:</a:t>
            </a:r>
            <a:endParaRPr/>
          </a:p>
          <a:p>
            <a:pPr indent="-4064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•"/>
            </a:pPr>
            <a:r>
              <a:rPr lang="hu-HU" sz="2400">
                <a:latin typeface="Verdana"/>
                <a:ea typeface="Verdana"/>
                <a:cs typeface="Verdana"/>
                <a:sym typeface="Verdana"/>
              </a:rPr>
              <a:t>Előadások, tréningek</a:t>
            </a:r>
            <a:endParaRPr/>
          </a:p>
          <a:p>
            <a:pPr indent="-4064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•"/>
            </a:pPr>
            <a:r>
              <a:rPr lang="hu-HU" sz="2400">
                <a:latin typeface="Verdana"/>
                <a:ea typeface="Verdana"/>
                <a:cs typeface="Verdana"/>
                <a:sym typeface="Verdana"/>
              </a:rPr>
              <a:t>Filmklub</a:t>
            </a:r>
            <a:endParaRPr/>
          </a:p>
          <a:p>
            <a:pPr indent="-4064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•"/>
            </a:pPr>
            <a:r>
              <a:rPr lang="hu-HU" sz="2400">
                <a:latin typeface="Verdana"/>
                <a:ea typeface="Verdana"/>
                <a:cs typeface="Verdana"/>
                <a:sym typeface="Verdana"/>
              </a:rPr>
              <a:t>Kulturális programok</a:t>
            </a:r>
            <a:endParaRPr/>
          </a:p>
          <a:p>
            <a:pPr indent="-4064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•"/>
            </a:pPr>
            <a:r>
              <a:rPr lang="hu-HU" sz="2400">
                <a:latin typeface="Verdana"/>
                <a:ea typeface="Verdana"/>
                <a:cs typeface="Verdana"/>
                <a:sym typeface="Verdana"/>
              </a:rPr>
              <a:t>Pályaorientációs beszélgetések</a:t>
            </a:r>
            <a:endParaRPr/>
          </a:p>
          <a:p>
            <a:pPr indent="-4064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•"/>
            </a:pPr>
            <a:r>
              <a:rPr lang="hu-HU" sz="2400">
                <a:latin typeface="Verdana"/>
                <a:ea typeface="Verdana"/>
                <a:cs typeface="Verdana"/>
                <a:sym typeface="Verdana"/>
              </a:rPr>
              <a:t>Társasjátékozás</a:t>
            </a:r>
            <a:endParaRPr sz="2400">
              <a:latin typeface="Verdana"/>
              <a:ea typeface="Verdana"/>
              <a:cs typeface="Verdana"/>
              <a:sym typeface="Verdana"/>
            </a:endParaRPr>
          </a:p>
          <a:p>
            <a:pPr indent="-4064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•"/>
            </a:pPr>
            <a:r>
              <a:rPr lang="hu-HU" sz="2400">
                <a:latin typeface="Verdana"/>
                <a:ea typeface="Verdana"/>
                <a:cs typeface="Verdana"/>
                <a:sym typeface="Verdana"/>
              </a:rPr>
              <a:t>Vitaest</a:t>
            </a:r>
            <a:endParaRPr/>
          </a:p>
          <a:p>
            <a: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33E51"/>
              </a:buClr>
              <a:buSzPts val="3200"/>
              <a:buFont typeface="Arial"/>
              <a:buChar char="•"/>
            </a:pPr>
            <a:r>
              <a:rPr lang="hu-HU" sz="2800">
                <a:latin typeface="Verdana"/>
                <a:ea typeface="Verdana"/>
                <a:cs typeface="Verdana"/>
                <a:sym typeface="Verdana"/>
              </a:rPr>
              <a:t>Közösségépítő programok</a:t>
            </a:r>
            <a:endParaRPr/>
          </a:p>
          <a:p>
            <a: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33E51"/>
              </a:buClr>
              <a:buSzPts val="3200"/>
              <a:buFont typeface="Arial"/>
              <a:buChar char="•"/>
            </a:pPr>
            <a:r>
              <a:rPr lang="hu-HU" sz="2800">
                <a:latin typeface="Verdana"/>
                <a:ea typeface="Verdana"/>
                <a:cs typeface="Verdana"/>
                <a:sym typeface="Verdana"/>
              </a:rPr>
              <a:t>Minden képzési központban</a:t>
            </a:r>
            <a:endParaRPr/>
          </a:p>
        </p:txBody>
      </p:sp>
      <p:pic>
        <p:nvPicPr>
          <p:cNvPr id="152" name="Google Shape;152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56860" y="2079758"/>
            <a:ext cx="4822022" cy="3214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5"/>
          <p:cNvPicPr preferRelativeResize="0"/>
          <p:nvPr/>
        </p:nvPicPr>
        <p:blipFill rotWithShape="1">
          <a:blip r:embed="rId5">
            <a:alphaModFix/>
          </a:blip>
          <a:srcRect b="-22708" l="0" r="8594" t="0"/>
          <a:stretch/>
        </p:blipFill>
        <p:spPr>
          <a:xfrm>
            <a:off x="0" y="6081590"/>
            <a:ext cx="12192000" cy="4933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-téma">
  <a:themeElements>
    <a:clrScheme name="MCC színpaletta">
      <a:dk1>
        <a:srgbClr val="FFFFFF"/>
      </a:dk1>
      <a:lt1>
        <a:srgbClr val="FFFFFF"/>
      </a:lt1>
      <a:dk2>
        <a:srgbClr val="44546A"/>
      </a:dk2>
      <a:lt2>
        <a:srgbClr val="E7E6E6"/>
      </a:lt2>
      <a:accent1>
        <a:srgbClr val="FFD51D"/>
      </a:accent1>
      <a:accent2>
        <a:srgbClr val="233E51"/>
      </a:accent2>
      <a:accent3>
        <a:srgbClr val="A5A5A5"/>
      </a:accent3>
      <a:accent4>
        <a:srgbClr val="FFC000"/>
      </a:accent4>
      <a:accent5>
        <a:srgbClr val="A5A5A5"/>
      </a:accent5>
      <a:accent6>
        <a:srgbClr val="E7E6E6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2020-09-04T06:25:43Z</dcterms:created>
  <dc:creator>MCC</dc:creator>
</cp:coreProperties>
</file>