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7" r:id="rId3"/>
    <p:sldId id="321" r:id="rId4"/>
    <p:sldId id="362" r:id="rId5"/>
    <p:sldId id="366" r:id="rId6"/>
    <p:sldId id="365" r:id="rId7"/>
    <p:sldId id="323" r:id="rId8"/>
    <p:sldId id="360" r:id="rId9"/>
    <p:sldId id="361" r:id="rId10"/>
    <p:sldId id="349" r:id="rId11"/>
    <p:sldId id="330" r:id="rId12"/>
    <p:sldId id="328" r:id="rId13"/>
    <p:sldId id="363" r:id="rId14"/>
    <p:sldId id="338" r:id="rId15"/>
    <p:sldId id="324" r:id="rId16"/>
    <p:sldId id="345" r:id="rId17"/>
    <p:sldId id="325" r:id="rId18"/>
    <p:sldId id="332" r:id="rId19"/>
    <p:sldId id="354" r:id="rId20"/>
    <p:sldId id="355" r:id="rId21"/>
    <p:sldId id="359" r:id="rId22"/>
    <p:sldId id="356" r:id="rId23"/>
    <p:sldId id="357" r:id="rId24"/>
    <p:sldId id="358" r:id="rId25"/>
    <p:sldId id="313" r:id="rId26"/>
    <p:sldId id="333" r:id="rId27"/>
    <p:sldId id="295" r:id="rId28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65" d="100"/>
          <a:sy n="65" d="100"/>
        </p:scale>
        <p:origin x="6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996C26A-0FB9-441B-9E2D-2D933F074C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7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CDC97D3-C76C-4BE6-AC10-FA4A357A89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29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77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24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86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81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80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033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09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25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5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58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48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40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534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5379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13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477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788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068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659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95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8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42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17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54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37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0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C97D3-C76C-4BE6-AC10-FA4A357A899C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30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A933-9085-4B8B-9794-5327AFD67B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36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C805-696F-477A-87B0-14586F8827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DC84-61B7-4DF9-A05B-EBF5A0B955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95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008E-42CC-4B9D-A0A3-918676975F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82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DCDE-FC31-4B76-891A-51928194B1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2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A80F-C566-4CA9-AA71-703180921C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7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0517-0857-4771-A149-AE324BB789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6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4D06-CCBD-4149-A37D-197F87B316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3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63AE-227C-4639-80FA-EF28E6B6CA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6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4B49-CD10-4AC0-887C-7A9AD0973B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06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E985-2788-4FFF-B74F-0B0052D489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7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E4E0-0ECB-4194-B7F2-0F64A744B9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59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872D634-0136-40A2-92A0-FF52AE7CA1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9" r:id="rId2"/>
    <p:sldLayoutId id="2147483988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9" r:id="rId9"/>
    <p:sldLayoutId id="2147483985" r:id="rId10"/>
    <p:sldLayoutId id="2147483986" r:id="rId11"/>
    <p:sldLayoutId id="214748399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564904"/>
            <a:ext cx="7033592" cy="352839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u-HU" sz="4400" dirty="0" smtClean="0"/>
              <a:t>ZIG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i="1" dirty="0" smtClean="0"/>
              <a:t>2022. december 6. </a:t>
            </a:r>
            <a:endParaRPr lang="hu-HU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Bartáné </a:t>
            </a:r>
            <a:r>
              <a:rPr lang="hu-HU" sz="2000" dirty="0" err="1" smtClean="0"/>
              <a:t>Kustár</a:t>
            </a:r>
            <a:r>
              <a:rPr lang="hu-HU" sz="2000" dirty="0" smtClean="0"/>
              <a:t> Katalin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1600" dirty="0" smtClean="0"/>
              <a:t>tanulmányi </a:t>
            </a:r>
            <a:r>
              <a:rPr lang="hu-HU" sz="1600" dirty="0"/>
              <a:t>osztályvezető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hu-HU" sz="1800" dirty="0" smtClean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hu-HU" sz="1600" cap="small" dirty="0" smtClean="0"/>
              <a:t>Debreceni Egyetem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hu-HU" sz="1800" cap="small" dirty="0" smtClean="0"/>
              <a:t>Bölcsészettudományi Kar</a:t>
            </a:r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777A3-0BF1-457B-A1BD-2FF748390F95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187624" y="1556792"/>
            <a:ext cx="646523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hu-HU" sz="3600" b="1" dirty="0"/>
              <a:t>A </a:t>
            </a:r>
            <a:r>
              <a:rPr lang="hu-HU" sz="3600" b="1" dirty="0" smtClean="0"/>
              <a:t>2023A </a:t>
            </a:r>
            <a:r>
              <a:rPr lang="hu-HU" sz="3600" b="1" dirty="0"/>
              <a:t>felvételi eljárásról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 eaLnBrk="1" hangingPunct="1"/>
            <a:r>
              <a:rPr lang="hu-HU" sz="2800" dirty="0">
                <a:solidFill>
                  <a:schemeClr val="accent1"/>
                </a:solidFill>
              </a:rPr>
              <a:t>Egyedi biztonsági kód </a:t>
            </a:r>
            <a:r>
              <a:rPr lang="hu-HU" sz="2800" dirty="0"/>
              <a:t>– a</a:t>
            </a:r>
            <a:r>
              <a:rPr lang="hu-HU" sz="2800" dirty="0">
                <a:solidFill>
                  <a:schemeClr val="accent1"/>
                </a:solidFill>
              </a:rPr>
              <a:t> </a:t>
            </a:r>
            <a:r>
              <a:rPr lang="hu-HU" sz="2800" dirty="0"/>
              <a:t>rendszer automatikusan küldi, a további belépésekhez kell!</a:t>
            </a:r>
          </a:p>
          <a:p>
            <a:pPr eaLnBrk="1" hangingPunct="1"/>
            <a:r>
              <a:rPr lang="hu-HU" sz="2800" dirty="0">
                <a:solidFill>
                  <a:srgbClr val="0070C0"/>
                </a:solidFill>
              </a:rPr>
              <a:t>Felvételi azonosító </a:t>
            </a:r>
            <a:r>
              <a:rPr lang="hu-HU" sz="2800" dirty="0"/>
              <a:t>– 12 jegyű szám </a:t>
            </a:r>
            <a:r>
              <a:rPr lang="hu-HU" sz="2800" dirty="0" smtClean="0"/>
              <a:t>(pl.: </a:t>
            </a:r>
            <a:r>
              <a:rPr lang="hu-HU" sz="2800" dirty="0" smtClean="0">
                <a:solidFill>
                  <a:srgbClr val="FF0000"/>
                </a:solidFill>
              </a:rPr>
              <a:t>3</a:t>
            </a:r>
            <a:r>
              <a:rPr lang="hu-HU" sz="2800" dirty="0" smtClean="0"/>
              <a:t>21565870147</a:t>
            </a:r>
            <a:r>
              <a:rPr lang="hu-HU" sz="2800" dirty="0"/>
              <a:t>), ezen a felvételi azonosító számon </a:t>
            </a:r>
            <a:r>
              <a:rPr lang="hu-HU" sz="2800" b="1" dirty="0"/>
              <a:t>tartják</a:t>
            </a:r>
            <a:r>
              <a:rPr lang="hu-HU" sz="2800" dirty="0"/>
              <a:t> majd </a:t>
            </a:r>
            <a:r>
              <a:rPr lang="hu-HU" sz="2800" b="1" dirty="0"/>
              <a:t>nyilván a jelentkező adatait.</a:t>
            </a:r>
            <a:r>
              <a:rPr lang="hu-HU" sz="2800" dirty="0"/>
              <a:t> </a:t>
            </a:r>
            <a:r>
              <a:rPr lang="hu-HU" sz="2400" dirty="0"/>
              <a:t>A felvételi eljárás </a:t>
            </a:r>
            <a:r>
              <a:rPr lang="hu-HU" sz="2400" dirty="0" smtClean="0"/>
              <a:t>folyamán</a:t>
            </a:r>
            <a:r>
              <a:rPr lang="hu-HU" sz="2400" dirty="0"/>
              <a:t> </a:t>
            </a:r>
            <a:r>
              <a:rPr lang="hu-HU" sz="2400" b="1" dirty="0"/>
              <a:t>ügyintézéskor vagy tájékozódáskor erre a felvételi azonosító számra kell </a:t>
            </a:r>
            <a:r>
              <a:rPr lang="hu-HU" sz="2400" b="1" dirty="0" smtClean="0"/>
              <a:t>hivatkozni; </a:t>
            </a:r>
            <a:r>
              <a:rPr lang="hu-HU" sz="2400" dirty="0" smtClean="0"/>
              <a:t>e-mailes levélbe beleírni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229600" cy="720080"/>
          </a:xfrm>
        </p:spPr>
        <p:txBody>
          <a:bodyPr/>
          <a:lstStyle/>
          <a:p>
            <a:pPr eaLnBrk="1" hangingPunct="1"/>
            <a:r>
              <a:rPr lang="hu-HU" sz="3600" dirty="0" smtClean="0"/>
              <a:t>2. </a:t>
            </a:r>
            <a:r>
              <a:rPr lang="hu-HU" sz="4000" b="1" dirty="0" smtClean="0"/>
              <a:t>Biztonsági kód és felvételi azonosító </a:t>
            </a:r>
          </a:p>
        </p:txBody>
      </p:sp>
    </p:spTree>
    <p:extLst>
      <p:ext uri="{BB962C8B-B14F-4D97-AF65-F5344CB8AC3E}">
        <p14:creationId xmlns:p14="http://schemas.microsoft.com/office/powerpoint/2010/main" val="9557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784976" cy="665213"/>
          </a:xfrm>
        </p:spPr>
        <p:txBody>
          <a:bodyPr/>
          <a:lstStyle/>
          <a:p>
            <a:pPr eaLnBrk="1" hangingPunct="1"/>
            <a:r>
              <a:rPr lang="hu-HU" sz="3200" b="1" dirty="0" smtClean="0"/>
              <a:t>3. </a:t>
            </a:r>
            <a:r>
              <a:rPr lang="hu-HU" sz="2800" b="1" dirty="0" smtClean="0"/>
              <a:t>Jelentkezési adatok és jelentkezési helyek rögzítése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01462"/>
            <a:ext cx="8964488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dirty="0" smtClean="0"/>
              <a:t>Személyes adatok (</a:t>
            </a:r>
            <a:r>
              <a:rPr lang="hu-HU" b="1" dirty="0" smtClean="0"/>
              <a:t>az </a:t>
            </a:r>
            <a:r>
              <a:rPr lang="hu-HU" b="1" dirty="0"/>
              <a:t>érvényes személyazonosító dokumentum alapján </a:t>
            </a:r>
            <a:r>
              <a:rPr lang="hu-HU" b="1" dirty="0" smtClean="0">
                <a:solidFill>
                  <a:srgbClr val="FF0000"/>
                </a:solidFill>
              </a:rPr>
              <a:t>pontosan</a:t>
            </a:r>
            <a:r>
              <a:rPr lang="hu-HU" b="1" dirty="0" smtClean="0"/>
              <a:t> kell megadni!)</a:t>
            </a:r>
            <a:endParaRPr 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Elérhetőségek (lakcím, telefon, e-mail)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Jelentkezési helyek (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hu-HU" dirty="0" smtClean="0">
                <a:solidFill>
                  <a:srgbClr val="FF0000"/>
                </a:solidFill>
              </a:rPr>
              <a:t>6</a:t>
            </a:r>
            <a:r>
              <a:rPr lang="hu-HU" dirty="0" smtClean="0"/>
              <a:t>) a kért elbírált sorrendben </a:t>
            </a:r>
            <a:endParaRPr lang="hu-HU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sz="1600" dirty="0" smtClean="0"/>
              <a:t>(</a:t>
            </a:r>
            <a:r>
              <a:rPr lang="hu-HU" sz="1600" dirty="0" smtClean="0">
                <a:solidFill>
                  <a:srgbClr val="0070C0"/>
                </a:solidFill>
              </a:rPr>
              <a:t>intézmény, kar betűkódja, szak - nyelveknél szakirány is, képzési szint, munkarend, finanszírozás)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sz="16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hu-HU" sz="2800" dirty="0" smtClean="0">
                <a:solidFill>
                  <a:srgbClr val="0070C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>
                <a:solidFill>
                  <a:srgbClr val="0070C0"/>
                </a:solidFill>
              </a:rPr>
              <a:t>	</a:t>
            </a:r>
            <a:r>
              <a:rPr lang="hu-HU" sz="2800" dirty="0" smtClean="0">
                <a:solidFill>
                  <a:srgbClr val="0070C0"/>
                </a:solidFill>
              </a:rPr>
              <a:t>	</a:t>
            </a:r>
            <a:r>
              <a:rPr lang="hu-HU" sz="2800" dirty="0" err="1" smtClean="0">
                <a:solidFill>
                  <a:srgbClr val="0070C0"/>
                </a:solidFill>
              </a:rPr>
              <a:t>pl</a:t>
            </a:r>
            <a:r>
              <a:rPr lang="hu-HU" sz="2800" dirty="0" smtClean="0">
                <a:solidFill>
                  <a:srgbClr val="0070C0"/>
                </a:solidFill>
              </a:rPr>
              <a:t>: DE-BTK germanisztika-német ANA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Tanulmányokra vonatkozó adatok (csak 9-12. vagy 9-13. évf.)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000" dirty="0" smtClean="0"/>
              <a:t>A középiskolai bizonyítvány minden eredményt tartalmazó oldalát 	töltse fel – </a:t>
            </a:r>
            <a:r>
              <a:rPr lang="hu-HU" sz="2000" dirty="0" smtClean="0">
                <a:solidFill>
                  <a:srgbClr val="0070C0"/>
                </a:solidFill>
              </a:rPr>
              <a:t>végső dokumentumpótlás határidejéig </a:t>
            </a:r>
            <a:r>
              <a:rPr lang="hu-HU" sz="2000" dirty="0" smtClean="0"/>
              <a:t>ne felejtse el feltölteni az utolsó évet!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Többletpontokra vonatkozó adatok </a:t>
            </a:r>
            <a:r>
              <a:rPr lang="hu-HU" sz="1600" dirty="0" smtClean="0"/>
              <a:t>(nyelvvizsga, hátrányos helyzet, stb.)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72EC7-1B03-41CC-9547-984788B9FC7C}" type="slidenum">
              <a:rPr lang="hu-HU"/>
              <a:pPr>
                <a:defRPr/>
              </a:pPr>
              <a:t>11</a:t>
            </a:fld>
            <a:endParaRPr lang="hu-HU"/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755576" y="371703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1497172" y="371703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915816" y="371703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788024" y="371703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868144" y="371703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732240" y="3717032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7092280" y="3717032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7976369" cy="1079401"/>
          </a:xfrm>
        </p:spPr>
        <p:txBody>
          <a:bodyPr/>
          <a:lstStyle/>
          <a:p>
            <a:pPr eaLnBrk="1" hangingPunct="1"/>
            <a:r>
              <a:rPr lang="hu-HU" sz="4400" dirty="0" smtClean="0"/>
              <a:t>A jelentkezési sorrendről: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748464" cy="5040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dirty="0" smtClean="0"/>
              <a:t>Egy jelentkező egy felvételi eljárásban csak egy helyre vehető fel – ezért fontos!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A rangsorban szereplő első olyan helyre lesz felvéve, ahová elég a pontszáma.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Azt írja előre, ahová leginkább szeretne bekerülni!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>
                <a:solidFill>
                  <a:schemeClr val="accent1"/>
                </a:solidFill>
              </a:rPr>
              <a:t>1 alkalommal módosítható a sorrend</a:t>
            </a:r>
            <a:r>
              <a:rPr lang="hu-HU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>
                <a:solidFill>
                  <a:srgbClr val="FF0000"/>
                </a:solidFill>
              </a:rPr>
              <a:t>a végső dokumentumpótlás határidejéig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>
                <a:cs typeface="Tahoma" pitchFamily="34" charset="0"/>
              </a:rPr>
              <a:t>≠ </a:t>
            </a:r>
            <a:r>
              <a:rPr lang="hu-HU" sz="2200" dirty="0" smtClean="0"/>
              <a:t>újabb jelentkezési hely megjelölése!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a módosítás már nem módosítható vissza vagy tovább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jelentkezési hely </a:t>
            </a:r>
            <a:r>
              <a:rPr lang="hu-HU" sz="2200" dirty="0" smtClean="0">
                <a:solidFill>
                  <a:srgbClr val="0070C0"/>
                </a:solidFill>
              </a:rPr>
              <a:t>visszavonás</a:t>
            </a:r>
            <a:r>
              <a:rPr lang="hu-HU" sz="2200" dirty="0" smtClean="0"/>
              <a:t>ára (kizárására) is van lehetőség, de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ez a 4-6. helynél a kiegészítő eljárási díj összegét </a:t>
            </a:r>
            <a:r>
              <a:rPr lang="hu-HU" sz="1800" dirty="0"/>
              <a:t>nem </a:t>
            </a:r>
            <a:r>
              <a:rPr lang="hu-HU" sz="1800" dirty="0" smtClean="0"/>
              <a:t>csökkenti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nem lehet egy visszavonást újra aktiválni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dirty="0" smtClean="0"/>
              <a:t>visszavonás </a:t>
            </a:r>
            <a:r>
              <a:rPr lang="hu-HU" sz="1800" dirty="0" smtClean="0">
                <a:cs typeface="Tahoma" pitchFamily="34" charset="0"/>
              </a:rPr>
              <a:t>≠ sorrendmódosítás, de itt sem lehet új jelentkezést megjelölni </a:t>
            </a:r>
            <a:endParaRPr lang="hu-HU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dirty="0" smtClean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449DF-E400-4F97-8FD4-A3457558AC19}" type="slidenum">
              <a:rPr lang="hu-HU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39"/>
          </a:xfrm>
        </p:spPr>
        <p:txBody>
          <a:bodyPr/>
          <a:lstStyle/>
          <a:p>
            <a:r>
              <a:rPr lang="hu-HU" dirty="0" smtClean="0"/>
              <a:t>Sorrend felállításkor figyeljen a finanszírozási formára is!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400" dirty="0" smtClean="0"/>
              <a:t>2023. február 15. után egyetlen változtatási lehetőség: egy  már meglévő jelentkezés mellé annak addig meg nem jelölt másik finanszírozási formájának megadása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66506" cy="39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EDC29-AA96-41F6-B931-E5496348968B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48680"/>
            <a:ext cx="8407896" cy="720080"/>
          </a:xfrm>
        </p:spPr>
        <p:txBody>
          <a:bodyPr/>
          <a:lstStyle/>
          <a:p>
            <a:pPr eaLnBrk="1" hangingPunct="1"/>
            <a:r>
              <a:rPr lang="hu-HU" sz="4000" dirty="0" smtClean="0"/>
              <a:t>Állami (rész)ösztöndíj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1340768"/>
            <a:ext cx="8892480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Beiratkozáskor a hallgató aláírásával vállalja az állami ösztöndíjas képzés feltételeit:</a:t>
            </a:r>
          </a:p>
          <a:p>
            <a:pPr lvl="1" eaLnBrk="1" hangingPunct="1">
              <a:defRPr/>
            </a:pPr>
            <a:r>
              <a:rPr lang="hu-HU" sz="2000" dirty="0" smtClean="0"/>
              <a:t>a képzési idő másfélszeresén belül megszerzi az oklevelet, ha nem, az </a:t>
            </a:r>
            <a:r>
              <a:rPr lang="hu-HU" sz="2000" dirty="0" smtClean="0">
                <a:solidFill>
                  <a:schemeClr val="accent1"/>
                </a:solidFill>
              </a:rPr>
              <a:t>50%</a:t>
            </a:r>
            <a:r>
              <a:rPr lang="hu-HU" sz="2000" dirty="0" smtClean="0"/>
              <a:t>-ot visszafizeti -2020-tól </a:t>
            </a:r>
            <a:r>
              <a:rPr lang="hu-HU" sz="2000" dirty="0" smtClean="0">
                <a:solidFill>
                  <a:srgbClr val="0070C0"/>
                </a:solidFill>
              </a:rPr>
              <a:t>ledolgozza</a:t>
            </a:r>
            <a:r>
              <a:rPr lang="hu-HU" sz="2000" dirty="0" smtClean="0"/>
              <a:t>;</a:t>
            </a:r>
          </a:p>
          <a:p>
            <a:pPr lvl="1" eaLnBrk="1" hangingPunct="1">
              <a:defRPr/>
            </a:pPr>
            <a:r>
              <a:rPr lang="hu-HU" sz="2000" dirty="0" smtClean="0"/>
              <a:t>oklevél szerzés esetén 20 éven belül az ösztöndíjas időtartamot itthon ledolgozza, ha nem, visszafizeti a </a:t>
            </a:r>
            <a:r>
              <a:rPr lang="hu-HU" sz="2000" dirty="0" smtClean="0">
                <a:solidFill>
                  <a:schemeClr val="accent1"/>
                </a:solidFill>
              </a:rPr>
              <a:t>100%</a:t>
            </a:r>
            <a:r>
              <a:rPr lang="hu-HU" sz="2000" dirty="0" smtClean="0"/>
              <a:t>-ot.</a:t>
            </a:r>
          </a:p>
          <a:p>
            <a:pPr marL="393700" lvl="1" indent="0" eaLnBrk="1" hangingPunct="1">
              <a:buFont typeface="Wingdings 2" pitchFamily="18" charset="2"/>
              <a:buNone/>
              <a:defRPr/>
            </a:pPr>
            <a:r>
              <a:rPr lang="hu-HU" sz="2000" dirty="0" smtClean="0"/>
              <a:t>Figyelem: </a:t>
            </a:r>
            <a:r>
              <a:rPr lang="hu-HU" sz="2000" dirty="0" smtClean="0">
                <a:solidFill>
                  <a:srgbClr val="FF0000"/>
                </a:solidFill>
              </a:rPr>
              <a:t>adó módjára behajtható köztartozás</a:t>
            </a:r>
            <a:r>
              <a:rPr lang="hu-HU" sz="2000" dirty="0" smtClean="0"/>
              <a:t>!</a:t>
            </a:r>
            <a:endParaRPr lang="hu-HU" sz="2000" dirty="0"/>
          </a:p>
          <a:p>
            <a:pPr marL="393700" lvl="1" indent="0" eaLnBrk="1" hangingPunct="1">
              <a:buFont typeface="Wingdings 2" pitchFamily="18" charset="2"/>
              <a:buNone/>
              <a:defRPr/>
            </a:pPr>
            <a:r>
              <a:rPr lang="hu-HU" sz="2000" dirty="0" smtClean="0"/>
              <a:t>alapszakon </a:t>
            </a:r>
            <a:r>
              <a:rPr lang="hu-HU" sz="2000" dirty="0" smtClean="0">
                <a:solidFill>
                  <a:srgbClr val="FF0000"/>
                </a:solidFill>
              </a:rPr>
              <a:t>1</a:t>
            </a:r>
            <a:r>
              <a:rPr lang="hu-HU" sz="2000" dirty="0" smtClean="0"/>
              <a:t> félév, osztatlan szakon </a:t>
            </a:r>
            <a:r>
              <a:rPr lang="hu-HU" sz="2000" dirty="0" smtClean="0">
                <a:solidFill>
                  <a:srgbClr val="FF0000"/>
                </a:solidFill>
              </a:rPr>
              <a:t>2</a:t>
            </a:r>
            <a:r>
              <a:rPr lang="hu-HU" sz="2000" dirty="0" smtClean="0"/>
              <a:t> félév meggondolási idő</a:t>
            </a:r>
          </a:p>
          <a:p>
            <a:pPr marL="393700" lvl="1" indent="0" eaLnBrk="1" hangingPunct="1">
              <a:buNone/>
              <a:defRPr/>
            </a:pPr>
            <a:r>
              <a:rPr lang="hu-HU" sz="2000" dirty="0" smtClean="0"/>
              <a:t>Felvételi finanszírozási forma </a:t>
            </a:r>
            <a:r>
              <a:rPr lang="hu-HU" sz="2000" dirty="0" smtClean="0">
                <a:solidFill>
                  <a:schemeClr val="accent1"/>
                </a:solidFill>
              </a:rPr>
              <a:t>1 évre garantált</a:t>
            </a:r>
            <a:r>
              <a:rPr lang="hu-HU" sz="2000" dirty="0" smtClean="0"/>
              <a:t>, utána </a:t>
            </a:r>
            <a:r>
              <a:rPr lang="hu-HU" sz="2000" dirty="0" smtClean="0">
                <a:solidFill>
                  <a:schemeClr val="accent1"/>
                </a:solidFill>
              </a:rPr>
              <a:t>egy tanéven belül</a:t>
            </a:r>
          </a:p>
          <a:p>
            <a:pPr lvl="1" eaLnBrk="1" hangingPunct="1">
              <a:defRPr/>
            </a:pPr>
            <a:r>
              <a:rPr lang="hu-HU" sz="2000" dirty="0" smtClean="0">
                <a:solidFill>
                  <a:schemeClr val="accent1"/>
                </a:solidFill>
              </a:rPr>
              <a:t> </a:t>
            </a:r>
            <a:r>
              <a:rPr lang="hu-HU" sz="2000" dirty="0"/>
              <a:t>teljesíteni kell </a:t>
            </a:r>
            <a:r>
              <a:rPr lang="hu-HU" sz="2000" dirty="0" smtClean="0">
                <a:solidFill>
                  <a:schemeClr val="accent1"/>
                </a:solidFill>
              </a:rPr>
              <a:t>meghatározott számú kreditet</a:t>
            </a:r>
            <a:r>
              <a:rPr lang="hu-HU" sz="2000" dirty="0" smtClean="0"/>
              <a:t> és </a:t>
            </a:r>
          </a:p>
          <a:p>
            <a:pPr lvl="1" eaLnBrk="1" hangingPunct="1">
              <a:defRPr/>
            </a:pPr>
            <a:r>
              <a:rPr lang="hu-HU" sz="2000" dirty="0" smtClean="0"/>
              <a:t>el kell érni </a:t>
            </a:r>
            <a:r>
              <a:rPr lang="hu-HU" sz="2000" dirty="0" smtClean="0">
                <a:solidFill>
                  <a:srgbClr val="0070C0"/>
                </a:solidFill>
              </a:rPr>
              <a:t>meghatározott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accent1"/>
                </a:solidFill>
              </a:rPr>
              <a:t>tanulmányi átlagot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dirty="0" err="1" smtClean="0"/>
              <a:t>DE-BTK-n</a:t>
            </a:r>
            <a:r>
              <a:rPr lang="hu-HU" sz="2000" dirty="0" smtClean="0"/>
              <a:t>: 30 kredit, 3,0-as átlag)</a:t>
            </a:r>
          </a:p>
          <a:p>
            <a:pPr marL="393700" lvl="1" indent="0" eaLnBrk="1" hangingPunct="1">
              <a:buNone/>
              <a:defRPr/>
            </a:pPr>
            <a:endParaRPr lang="hu-HU" sz="2000" dirty="0" smtClean="0"/>
          </a:p>
          <a:p>
            <a:pPr marL="393700" lvl="1" indent="0" eaLnBrk="1" hangingPunct="1">
              <a:buNone/>
              <a:defRPr/>
            </a:pPr>
            <a:r>
              <a:rPr lang="hu-HU" sz="2000" dirty="0" smtClean="0"/>
              <a:t>Állami ösztöndíjról bővebben</a:t>
            </a:r>
            <a:r>
              <a:rPr lang="hu-HU" sz="2000" dirty="0"/>
              <a:t>: https://www.oktatas.hu/magyar-allami-osztondij</a:t>
            </a:r>
            <a:endParaRPr lang="hu-HU" sz="2000" dirty="0" smtClean="0"/>
          </a:p>
          <a:p>
            <a:pPr marL="393700" lvl="1" indent="0" eaLnBrk="1" hangingPunct="1">
              <a:buNone/>
              <a:defRPr/>
            </a:pPr>
            <a:endParaRPr lang="hu-HU" dirty="0" smtClean="0"/>
          </a:p>
        </p:txBody>
      </p:sp>
      <p:sp>
        <p:nvSpPr>
          <p:cNvPr id="4" name="Dia számának helye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9325"/>
            <a:ext cx="7926510" cy="8194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/>
              <a:t>4. </a:t>
            </a:r>
            <a:r>
              <a:rPr lang="hu-HU" sz="4000" b="1" dirty="0" smtClean="0"/>
              <a:t>Szükséges dokumentumok feltöltése</a:t>
            </a:r>
            <a:endParaRPr lang="hu-HU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604250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800" dirty="0" smtClean="0"/>
              <a:t>Ha már rendelkezik a dokumentummal:</a:t>
            </a:r>
          </a:p>
          <a:p>
            <a:pPr marL="652463" lvl="1" indent="-285750" eaLnBrk="1" hangingPunct="1"/>
            <a:r>
              <a:rPr lang="hu-HU" sz="1800" dirty="0" smtClean="0"/>
              <a:t>a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  <a:r>
              <a:rPr lang="hu-HU" sz="1800" dirty="0" err="1" smtClean="0">
                <a:solidFill>
                  <a:srgbClr val="0070C0"/>
                </a:solidFill>
              </a:rPr>
              <a:t>szkennelt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  <a:r>
              <a:rPr lang="hu-HU" sz="1800" dirty="0"/>
              <a:t>példányát töltse </a:t>
            </a:r>
            <a:r>
              <a:rPr lang="hu-HU" sz="1800" dirty="0" smtClean="0"/>
              <a:t>fel </a:t>
            </a:r>
            <a:r>
              <a:rPr lang="hu-HU" sz="1800" dirty="0" err="1" smtClean="0">
                <a:solidFill>
                  <a:schemeClr val="accent1"/>
                </a:solidFill>
              </a:rPr>
              <a:t>jpg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smtClean="0"/>
              <a:t>vagy </a:t>
            </a:r>
            <a:r>
              <a:rPr lang="hu-HU" sz="1800" dirty="0" err="1" smtClean="0">
                <a:solidFill>
                  <a:schemeClr val="accent1"/>
                </a:solidFill>
              </a:rPr>
              <a:t>pdf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smtClean="0"/>
              <a:t>formátumban (pl.: középiskolai bizonyítvány) úgy, hogy az egész dokumentum olvasható legyen és tartalmazza a tulajdonos nevét, aláírást, pecsétet stb.</a:t>
            </a:r>
          </a:p>
          <a:p>
            <a:pPr lvl="1" eaLnBrk="1" hangingPunct="1"/>
            <a:r>
              <a:rPr lang="hu-HU" sz="2200" dirty="0" smtClean="0"/>
              <a:t>a feltöltés a </a:t>
            </a:r>
            <a:r>
              <a:rPr lang="hu-HU" sz="2200" dirty="0" smtClean="0">
                <a:solidFill>
                  <a:schemeClr val="accent1"/>
                </a:solidFill>
              </a:rPr>
              <a:t>mentés</a:t>
            </a:r>
            <a:r>
              <a:rPr lang="hu-HU" sz="2200" dirty="0" smtClean="0"/>
              <a:t> gomb megnyomásával ér véget!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</a:rPr>
              <a:t>NEM </a:t>
            </a:r>
            <a:r>
              <a:rPr lang="hu-HU" sz="2400" b="1" dirty="0">
                <a:solidFill>
                  <a:srgbClr val="FF0000"/>
                </a:solidFill>
              </a:rPr>
              <a:t>kell feltölteni az alábbi dokumentumokat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hu-HU" b="1" dirty="0" smtClean="0">
                <a:solidFill>
                  <a:srgbClr val="FF0000"/>
                </a:solidFill>
              </a:rPr>
              <a:t>nyelvvizsga bizonyítványt </a:t>
            </a:r>
            <a:r>
              <a:rPr lang="hu-HU" b="1" dirty="0"/>
              <a:t>– </a:t>
            </a:r>
            <a:r>
              <a:rPr lang="hu-HU" b="1" dirty="0" smtClean="0"/>
              <a:t>de</a:t>
            </a:r>
            <a:r>
              <a:rPr lang="hu-HU" dirty="0" smtClean="0"/>
              <a:t> a bizonyítvány </a:t>
            </a:r>
            <a:r>
              <a:rPr lang="hu-HU" b="1" dirty="0"/>
              <a:t>adatainak megadása kötelező </a:t>
            </a:r>
            <a:r>
              <a:rPr lang="hu-HU" dirty="0"/>
              <a:t>(nyelv megnevezése, foka, típusa, bizonyítvány száma, anyakönyvi szám). </a:t>
            </a:r>
            <a:endParaRPr lang="hu-HU" dirty="0" smtClean="0"/>
          </a:p>
          <a:p>
            <a:pPr lvl="1" eaLnBrk="1" hangingPunct="1"/>
            <a:r>
              <a:rPr lang="hu-HU" b="1" dirty="0" smtClean="0">
                <a:solidFill>
                  <a:srgbClr val="FF0000"/>
                </a:solidFill>
              </a:rPr>
              <a:t>magyar </a:t>
            </a:r>
            <a:r>
              <a:rPr lang="hu-HU" b="1" dirty="0">
                <a:solidFill>
                  <a:srgbClr val="FF0000"/>
                </a:solidFill>
              </a:rPr>
              <a:t>rendszerű érettségi </a:t>
            </a:r>
            <a:r>
              <a:rPr lang="hu-HU" b="1" dirty="0" smtClean="0">
                <a:solidFill>
                  <a:srgbClr val="FF0000"/>
                </a:solidFill>
              </a:rPr>
              <a:t>bizonyítványt / tanúsítványt </a:t>
            </a:r>
            <a:r>
              <a:rPr lang="hu-HU" sz="2000" dirty="0" smtClean="0"/>
              <a:t>(ha már van, adatok itt is!)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FEA20-B704-4ACD-853C-2B2E8C7DF801}" type="slidenum">
              <a:rPr 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dirty="0" smtClean="0"/>
              <a:t>Ha </a:t>
            </a:r>
            <a:r>
              <a:rPr lang="hu-HU" dirty="0"/>
              <a:t>nem rendelkezik még az előírt dokumentummal, a </a:t>
            </a:r>
            <a:r>
              <a:rPr lang="hu-HU" dirty="0">
                <a:solidFill>
                  <a:srgbClr val="0070C0"/>
                </a:solidFill>
              </a:rPr>
              <a:t>végső </a:t>
            </a:r>
            <a:r>
              <a:rPr lang="hu-HU" dirty="0" smtClean="0">
                <a:solidFill>
                  <a:srgbClr val="0070C0"/>
                </a:solidFill>
              </a:rPr>
              <a:t>dokumentumpótlás </a:t>
            </a:r>
            <a:r>
              <a:rPr lang="hu-HU" dirty="0">
                <a:solidFill>
                  <a:srgbClr val="0070C0"/>
                </a:solidFill>
              </a:rPr>
              <a:t>határideje</a:t>
            </a:r>
            <a:r>
              <a:rPr lang="hu-HU" dirty="0"/>
              <a:t>: </a:t>
            </a:r>
          </a:p>
          <a:p>
            <a:pPr lvl="1" eaLnBrk="1" hangingPunct="1">
              <a:buFontTx/>
              <a:buNone/>
            </a:pPr>
            <a:r>
              <a:rPr lang="hu-HU" dirty="0">
                <a:solidFill>
                  <a:srgbClr val="FF0000"/>
                </a:solidFill>
              </a:rPr>
              <a:t>			</a:t>
            </a:r>
            <a:r>
              <a:rPr lang="hu-HU" sz="2800" dirty="0" smtClean="0">
                <a:solidFill>
                  <a:srgbClr val="FF0000"/>
                </a:solidFill>
              </a:rPr>
              <a:t>2023. </a:t>
            </a:r>
            <a:r>
              <a:rPr lang="hu-HU" sz="2800" dirty="0">
                <a:solidFill>
                  <a:srgbClr val="FF0000"/>
                </a:solidFill>
              </a:rPr>
              <a:t>július </a:t>
            </a:r>
            <a:r>
              <a:rPr lang="hu-HU" sz="2800" dirty="0" smtClean="0">
                <a:solidFill>
                  <a:srgbClr val="FF0000"/>
                </a:solidFill>
              </a:rPr>
              <a:t>x.</a:t>
            </a:r>
            <a:r>
              <a:rPr lang="hu-HU" sz="2800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(FFT tartalmazza majd)</a:t>
            </a:r>
          </a:p>
          <a:p>
            <a:pPr lvl="1" eaLnBrk="1" hangingPunct="1">
              <a:buFontTx/>
              <a:buNone/>
            </a:pPr>
            <a:r>
              <a:rPr lang="hu-HU" dirty="0" smtClean="0"/>
              <a:t>Kizárólag elektronikus úton küldhető be!</a:t>
            </a:r>
          </a:p>
          <a:p>
            <a:pPr lvl="1" eaLnBrk="1" hangingPunct="1">
              <a:buFontTx/>
              <a:buNone/>
            </a:pPr>
            <a:r>
              <a:rPr lang="hu-HU" sz="2000" dirty="0" smtClean="0">
                <a:solidFill>
                  <a:schemeClr val="accent1"/>
                </a:solidFill>
              </a:rPr>
              <a:t>Ne felejtse el az utolsó tanévre vonatkozó középiskolai bizonyítvány</a:t>
            </a:r>
          </a:p>
          <a:p>
            <a:pPr lvl="1" eaLnBrk="1" hangingPunct="1">
              <a:buFontTx/>
              <a:buNone/>
            </a:pPr>
            <a:r>
              <a:rPr lang="hu-HU" sz="2000" dirty="0" smtClean="0">
                <a:solidFill>
                  <a:schemeClr val="accent1"/>
                </a:solidFill>
              </a:rPr>
              <a:t>másolatot feltölteni!</a:t>
            </a:r>
          </a:p>
          <a:p>
            <a:pPr lvl="1" eaLnBrk="1" hangingPunct="1">
              <a:buNone/>
            </a:pPr>
            <a:endParaRPr lang="hu-HU" sz="2000" dirty="0"/>
          </a:p>
          <a:p>
            <a:pPr marL="0" lvl="1" algn="just" eaLnBrk="1" hangingPunct="1">
              <a:buNone/>
            </a:pPr>
            <a:r>
              <a:rPr lang="hu-HU" sz="2000" dirty="0" smtClean="0"/>
              <a:t>Az </a:t>
            </a:r>
            <a:r>
              <a:rPr lang="hu-HU" sz="2000" dirty="0"/>
              <a:t>e-jelentkezés véglegesítésekor </a:t>
            </a:r>
            <a:r>
              <a:rPr lang="hu-HU" sz="2000" dirty="0" smtClean="0"/>
              <a:t>illetve dokumentum pótlás esetén  a hitelesítő </a:t>
            </a:r>
            <a:r>
              <a:rPr lang="hu-HU" sz="2000" dirty="0"/>
              <a:t>adatlap </a:t>
            </a:r>
            <a:r>
              <a:rPr lang="hu-HU" sz="2000" dirty="0">
                <a:solidFill>
                  <a:srgbClr val="0070C0"/>
                </a:solidFill>
              </a:rPr>
              <a:t>„Csatolt dokumentumok"</a:t>
            </a:r>
            <a:r>
              <a:rPr lang="hu-HU" sz="2000" dirty="0"/>
              <a:t> pontjában </a:t>
            </a:r>
            <a:r>
              <a:rPr lang="hu-HU" sz="2000" dirty="0" smtClean="0">
                <a:solidFill>
                  <a:srgbClr val="FF0000"/>
                </a:solidFill>
              </a:rPr>
              <a:t>mindig</a:t>
            </a:r>
            <a:r>
              <a:rPr lang="hu-HU" sz="2000" dirty="0" smtClean="0"/>
              <a:t> </a:t>
            </a:r>
            <a:r>
              <a:rPr lang="hu-HU" sz="2000" u="sng" dirty="0" smtClean="0">
                <a:solidFill>
                  <a:srgbClr val="FF0000"/>
                </a:solidFill>
              </a:rPr>
              <a:t>ellenőrizze le</a:t>
            </a:r>
            <a:r>
              <a:rPr lang="hu-HU" sz="2000" dirty="0" smtClean="0"/>
              <a:t>, hogy </a:t>
            </a:r>
            <a:r>
              <a:rPr lang="hu-HU" sz="2000" dirty="0" smtClean="0">
                <a:solidFill>
                  <a:srgbClr val="0070C0"/>
                </a:solidFill>
              </a:rPr>
              <a:t>minden</a:t>
            </a:r>
            <a:r>
              <a:rPr lang="hu-HU" sz="2000" dirty="0" smtClean="0"/>
              <a:t> </a:t>
            </a:r>
            <a:r>
              <a:rPr lang="hu-HU" sz="2000" dirty="0"/>
              <a:t>szükséges és már rendelkezésére álló </a:t>
            </a:r>
            <a:r>
              <a:rPr lang="hu-HU" sz="2000" dirty="0" smtClean="0"/>
              <a:t>dokumentumot feltöltött-e, illetve </a:t>
            </a:r>
            <a:r>
              <a:rPr lang="hu-HU" sz="2000" dirty="0"/>
              <a:t>azt, hogy a dokumentum </a:t>
            </a:r>
            <a:r>
              <a:rPr lang="hu-HU" sz="2000" dirty="0">
                <a:solidFill>
                  <a:srgbClr val="0070C0"/>
                </a:solidFill>
              </a:rPr>
              <a:t>teljes egésze </a:t>
            </a:r>
            <a:r>
              <a:rPr lang="hu-HU" sz="2000" dirty="0"/>
              <a:t>feltöltésre került! </a:t>
            </a:r>
          </a:p>
          <a:p>
            <a:pPr lvl="1" eaLnBrk="1" hangingPunct="1">
              <a:buFontTx/>
              <a:buNone/>
            </a:pPr>
            <a:endParaRPr lang="hu-HU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1890" y="620688"/>
            <a:ext cx="8514605" cy="720080"/>
          </a:xfrm>
        </p:spPr>
        <p:txBody>
          <a:bodyPr/>
          <a:lstStyle/>
          <a:p>
            <a:pPr eaLnBrk="1" hangingPunct="1"/>
            <a:r>
              <a:rPr lang="hu-HU" sz="4400" dirty="0" smtClean="0"/>
              <a:t>5. </a:t>
            </a:r>
            <a:r>
              <a:rPr lang="hu-HU" sz="4400" b="1" dirty="0" smtClean="0"/>
              <a:t>Kiegészítő eljárási díj befizetése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26797" cy="511256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hu-HU" dirty="0" smtClean="0">
                <a:solidFill>
                  <a:schemeClr val="accent1"/>
                </a:solidFill>
              </a:rPr>
              <a:t>Díjmentesen</a:t>
            </a:r>
            <a:r>
              <a:rPr lang="hu-HU" dirty="0" smtClean="0"/>
              <a:t> 3 jelentkezésre van lehetőség</a:t>
            </a:r>
          </a:p>
          <a:p>
            <a:pPr marL="0" indent="0" eaLnBrk="1" hangingPunct="1">
              <a:buNone/>
            </a:pPr>
            <a:r>
              <a:rPr lang="hu-HU" sz="1800" dirty="0"/>
              <a:t>	</a:t>
            </a:r>
            <a:r>
              <a:rPr lang="hu-HU" sz="1800" dirty="0" smtClean="0"/>
              <a:t>Ha megegyezik az intézmény, kar, szak, képzési szint, munkarend </a:t>
            </a:r>
            <a:br>
              <a:rPr lang="hu-HU" sz="1800" dirty="0" smtClean="0"/>
            </a:br>
            <a:r>
              <a:rPr lang="hu-HU" sz="1800" dirty="0" smtClean="0"/>
              <a:t>		= 2 sor, de 1 jelentkezés</a:t>
            </a:r>
          </a:p>
          <a:p>
            <a:pPr marL="990600" lvl="1" indent="-533400" eaLnBrk="1" hangingPunct="1">
              <a:buFontTx/>
              <a:buNone/>
            </a:pPr>
            <a:r>
              <a:rPr lang="hu-HU" dirty="0" smtClean="0"/>
              <a:t>	pl.: </a:t>
            </a:r>
            <a:r>
              <a:rPr lang="hu-HU" dirty="0" smtClean="0">
                <a:solidFill>
                  <a:srgbClr val="FF0000"/>
                </a:solidFill>
              </a:rPr>
              <a:t>1. sor: </a:t>
            </a:r>
            <a:r>
              <a:rPr lang="hu-HU" dirty="0" smtClean="0"/>
              <a:t>DE-BTK történelem AN</a:t>
            </a:r>
            <a:r>
              <a:rPr lang="hu-HU" dirty="0" smtClean="0">
                <a:solidFill>
                  <a:srgbClr val="FF0000"/>
                </a:solidFill>
              </a:rPr>
              <a:t>A       = 1 jelentkezés</a:t>
            </a: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r>
              <a:rPr lang="hu-HU" dirty="0" smtClean="0"/>
              <a:t>	      </a:t>
            </a:r>
            <a:r>
              <a:rPr lang="hu-HU" dirty="0" smtClean="0">
                <a:solidFill>
                  <a:srgbClr val="FF0000"/>
                </a:solidFill>
              </a:rPr>
              <a:t>2. sor: </a:t>
            </a:r>
            <a:r>
              <a:rPr lang="hu-HU" dirty="0" smtClean="0"/>
              <a:t>DE-BTK történelem AN</a:t>
            </a:r>
            <a:r>
              <a:rPr lang="hu-HU" dirty="0" smtClean="0">
                <a:solidFill>
                  <a:srgbClr val="FF0000"/>
                </a:solidFill>
              </a:rPr>
              <a:t>K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hu-HU" sz="2400" dirty="0">
                <a:solidFill>
                  <a:schemeClr val="accent1"/>
                </a:solidFill>
              </a:rPr>
              <a:t>Kiegészítő díj (2000 </a:t>
            </a:r>
            <a:r>
              <a:rPr lang="hu-HU" sz="2400" dirty="0" smtClean="0">
                <a:solidFill>
                  <a:schemeClr val="accent1"/>
                </a:solidFill>
              </a:rPr>
              <a:t>Ft/jelentkezés) </a:t>
            </a:r>
            <a:r>
              <a:rPr lang="hu-HU" sz="2400" dirty="0">
                <a:solidFill>
                  <a:schemeClr val="accent1"/>
                </a:solidFill>
              </a:rPr>
              <a:t>– </a:t>
            </a:r>
            <a:r>
              <a:rPr lang="hu-HU" sz="2400" dirty="0"/>
              <a:t>a 4-6. jelentkezésért kell fizetni az Oktatási </a:t>
            </a:r>
            <a:r>
              <a:rPr lang="hu-HU" sz="2400" dirty="0" smtClean="0"/>
              <a:t>Hivatalnak</a:t>
            </a:r>
          </a:p>
          <a:p>
            <a:pPr marL="393700" lvl="1" indent="0" eaLnBrk="1" hangingPunct="1">
              <a:lnSpc>
                <a:spcPct val="80000"/>
              </a:lnSpc>
              <a:buNone/>
            </a:pPr>
            <a:r>
              <a:rPr lang="hu-HU" sz="2000" dirty="0"/>
              <a:t> </a:t>
            </a:r>
            <a:r>
              <a:rPr lang="hu-HU" sz="2000" dirty="0" smtClean="0"/>
              <a:t>   befizetése: átutalással </a:t>
            </a:r>
            <a:r>
              <a:rPr lang="hu-HU" sz="2000" dirty="0"/>
              <a:t>vagy </a:t>
            </a:r>
            <a:r>
              <a:rPr lang="hu-HU" sz="2000" dirty="0" smtClean="0"/>
              <a:t>bankkártyás fizetéssel</a:t>
            </a:r>
          </a:p>
          <a:p>
            <a:pPr marL="393700" lvl="1" indent="0" eaLnBrk="1" hangingPunct="1">
              <a:lnSpc>
                <a:spcPct val="80000"/>
              </a:lnSpc>
              <a:buNone/>
            </a:pPr>
            <a:r>
              <a:rPr lang="hu-HU" sz="2000" dirty="0"/>
              <a:t> </a:t>
            </a:r>
            <a:r>
              <a:rPr lang="hu-HU" sz="2000" dirty="0" smtClean="0"/>
              <a:t>   </a:t>
            </a:r>
            <a:r>
              <a:rPr lang="hu-HU" sz="2000" dirty="0" smtClean="0">
                <a:solidFill>
                  <a:schemeClr val="accent1"/>
                </a:solidFill>
              </a:rPr>
              <a:t>felvételi </a:t>
            </a:r>
            <a:r>
              <a:rPr lang="hu-HU" sz="2000" dirty="0">
                <a:solidFill>
                  <a:schemeClr val="accent1"/>
                </a:solidFill>
              </a:rPr>
              <a:t>azonosító számot </a:t>
            </a:r>
            <a:r>
              <a:rPr lang="hu-HU" sz="2000" dirty="0"/>
              <a:t>az átutalási közlemény rovatba be kell írni!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		</a:t>
            </a:r>
            <a:r>
              <a:rPr lang="hu-HU" sz="2000" dirty="0"/>
              <a:t>befizetési </a:t>
            </a:r>
            <a:r>
              <a:rPr lang="hu-HU" sz="2000" dirty="0" smtClean="0"/>
              <a:t>határidő: </a:t>
            </a:r>
            <a:r>
              <a:rPr lang="hu-HU" dirty="0" smtClean="0">
                <a:solidFill>
                  <a:srgbClr val="FF0000"/>
                </a:solidFill>
              </a:rPr>
              <a:t>2023. </a:t>
            </a:r>
            <a:r>
              <a:rPr lang="hu-HU" dirty="0">
                <a:solidFill>
                  <a:srgbClr val="FF0000"/>
                </a:solidFill>
              </a:rPr>
              <a:t>február 15.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endParaRPr lang="hu-HU" dirty="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1600" dirty="0" smtClean="0">
                <a:solidFill>
                  <a:schemeClr val="accent1"/>
                </a:solidFill>
              </a:rPr>
              <a:t>         	</a:t>
            </a:r>
            <a:r>
              <a:rPr lang="hu-HU" sz="1600" b="1" dirty="0" smtClean="0"/>
              <a:t>Átutalás esetén a sikeres tranzakcióról szóló igazolás másolatát </a:t>
            </a:r>
            <a:r>
              <a:rPr lang="hu-HU" sz="1600" b="1" dirty="0"/>
              <a:t>fel kell tölteni </a:t>
            </a:r>
            <a:r>
              <a:rPr lang="hu-HU" sz="1600" b="1" dirty="0" smtClean="0"/>
              <a:t/>
            </a:r>
            <a:br>
              <a:rPr lang="hu-HU" sz="1600" b="1" dirty="0" smtClean="0"/>
            </a:br>
            <a:r>
              <a:rPr lang="hu-HU" sz="1600" b="1" dirty="0" smtClean="0"/>
              <a:t>	az E-felvételibe</a:t>
            </a:r>
            <a:r>
              <a:rPr lang="hu-HU" sz="1600" dirty="0" smtClean="0"/>
              <a:t>!</a:t>
            </a:r>
            <a:endParaRPr lang="hu-HU" sz="1600" dirty="0" smtClean="0">
              <a:solidFill>
                <a:schemeClr val="accent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hu-HU" sz="2400" dirty="0" smtClean="0">
                <a:solidFill>
                  <a:schemeClr val="accent1"/>
                </a:solidFill>
              </a:rPr>
              <a:t>Külön </a:t>
            </a:r>
            <a:r>
              <a:rPr lang="hu-HU" sz="2400" dirty="0">
                <a:solidFill>
                  <a:schemeClr val="accent1"/>
                </a:solidFill>
              </a:rPr>
              <a:t>eljárási díj </a:t>
            </a:r>
            <a:r>
              <a:rPr lang="hu-HU" sz="2400" dirty="0" smtClean="0">
                <a:solidFill>
                  <a:schemeClr val="accent1"/>
                </a:solidFill>
              </a:rPr>
              <a:t>(</a:t>
            </a:r>
            <a:r>
              <a:rPr lang="hu-HU" sz="2400" dirty="0" err="1" smtClean="0">
                <a:solidFill>
                  <a:schemeClr val="accent1"/>
                </a:solidFill>
              </a:rPr>
              <a:t>max</a:t>
            </a:r>
            <a:r>
              <a:rPr lang="hu-HU" sz="2400" dirty="0" smtClean="0">
                <a:solidFill>
                  <a:schemeClr val="accent1"/>
                </a:solidFill>
              </a:rPr>
              <a:t>. 4000 Ft) - </a:t>
            </a:r>
            <a:r>
              <a:rPr lang="hu-HU" sz="2000" dirty="0" smtClean="0"/>
              <a:t>a felsőoktatási </a:t>
            </a:r>
            <a:r>
              <a:rPr lang="hu-HU" sz="2000" dirty="0"/>
              <a:t>intézmények</a:t>
            </a:r>
            <a:r>
              <a:rPr lang="hu-HU" sz="2400" dirty="0"/>
              <a:t> </a:t>
            </a:r>
            <a:r>
              <a:rPr lang="hu-HU" sz="2000" dirty="0"/>
              <a:t>kérhetik pl.: gyakorlati vizsga </a:t>
            </a:r>
            <a:r>
              <a:rPr lang="hu-HU" sz="2000" dirty="0" smtClean="0"/>
              <a:t>szervezésért (</a:t>
            </a:r>
            <a:r>
              <a:rPr lang="hu-HU" sz="2000" dirty="0" err="1" smtClean="0"/>
              <a:t>FFT-ben</a:t>
            </a:r>
            <a:r>
              <a:rPr lang="hu-HU" sz="2000" dirty="0"/>
              <a:t>, az intézmény határozza meg a befizetési módot </a:t>
            </a:r>
            <a:r>
              <a:rPr lang="hu-HU" sz="2000" dirty="0" smtClean="0"/>
              <a:t>és </a:t>
            </a:r>
            <a:r>
              <a:rPr lang="hu-HU" sz="2000" dirty="0"/>
              <a:t>határidőt)</a:t>
            </a:r>
          </a:p>
          <a:p>
            <a:pPr marL="990600" lvl="1" indent="-533400" eaLnBrk="1" hangingPunct="1">
              <a:buFontTx/>
              <a:buNone/>
            </a:pP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3A42A-958C-473F-8796-138B718299B6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6040461" y="2492896"/>
            <a:ext cx="215900" cy="79246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04851"/>
            <a:ext cx="7931224" cy="707926"/>
          </a:xfrm>
        </p:spPr>
        <p:txBody>
          <a:bodyPr/>
          <a:lstStyle/>
          <a:p>
            <a:pPr eaLnBrk="1" hangingPunct="1"/>
            <a:r>
              <a:rPr lang="hu-HU" sz="4400" dirty="0" smtClean="0"/>
              <a:t>6. Jelentkezés hitelesítése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84976" cy="49685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sz="2000" dirty="0">
                <a:solidFill>
                  <a:schemeClr val="accent1"/>
                </a:solidFill>
              </a:rPr>
              <a:t> </a:t>
            </a:r>
            <a:r>
              <a:rPr lang="hu-HU" sz="2000" dirty="0" smtClean="0">
                <a:solidFill>
                  <a:schemeClr val="accent1"/>
                </a:solidFill>
              </a:rPr>
              <a:t>     Hitelesíteni kell</a:t>
            </a:r>
            <a:r>
              <a:rPr lang="hu-HU" sz="2000" dirty="0" smtClean="0"/>
              <a:t>, anélkül érvénytelen!</a:t>
            </a:r>
          </a:p>
          <a:p>
            <a:pPr marL="393700" lvl="1" indent="0" eaLnBrk="1" hangingPunct="1">
              <a:lnSpc>
                <a:spcPct val="90000"/>
              </a:lnSpc>
              <a:buNone/>
              <a:defRPr/>
            </a:pPr>
            <a:r>
              <a:rPr lang="hu-HU" sz="2000" dirty="0" smtClean="0"/>
              <a:t>Kizárólag</a:t>
            </a:r>
            <a:r>
              <a:rPr lang="hu-HU" sz="2000" dirty="0" smtClean="0">
                <a:solidFill>
                  <a:srgbClr val="FF0000"/>
                </a:solidFill>
              </a:rPr>
              <a:t> ügyfélkapu regisztrációval </a:t>
            </a:r>
            <a:r>
              <a:rPr lang="hu-HU" sz="2000" dirty="0" smtClean="0"/>
              <a:t>lehet</a:t>
            </a:r>
            <a:endParaRPr lang="hu-HU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1800" dirty="0" smtClean="0"/>
              <a:t>okmányirodákban </a:t>
            </a:r>
            <a:r>
              <a:rPr lang="hu-HU" sz="1800" b="1" dirty="0" smtClean="0"/>
              <a:t>személyesen</a:t>
            </a:r>
            <a:r>
              <a:rPr lang="hu-HU" sz="1800" dirty="0" smtClean="0"/>
              <a:t> kérhető;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1800" dirty="0" smtClean="0"/>
              <a:t>a hitelesítés a két </a:t>
            </a:r>
            <a:r>
              <a:rPr lang="hu-HU" sz="1800" dirty="0"/>
              <a:t>portálra történő </a:t>
            </a:r>
            <a:r>
              <a:rPr lang="hu-HU" sz="1800" i="1" dirty="0"/>
              <a:t>párhuzamos</a:t>
            </a:r>
            <a:r>
              <a:rPr lang="hu-HU" sz="1800" dirty="0"/>
              <a:t> belépéssel történik </a:t>
            </a:r>
            <a:r>
              <a:rPr lang="hu-HU" sz="1800" dirty="0" smtClean="0"/>
              <a:t>meg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1800" dirty="0" smtClean="0"/>
              <a:t>ideiglenes regisztráció nem elég!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hu-HU" sz="1500" dirty="0" smtClean="0"/>
          </a:p>
          <a:p>
            <a:pPr marL="393700" lvl="1" indent="0" algn="ctr" eaLnBrk="1" hangingPunct="1">
              <a:lnSpc>
                <a:spcPct val="90000"/>
              </a:lnSpc>
              <a:buNone/>
              <a:defRPr/>
            </a:pPr>
            <a:r>
              <a:rPr lang="hu-HU" sz="3200" dirty="0" smtClean="0"/>
              <a:t>Hitelesítés határideje: </a:t>
            </a:r>
            <a:r>
              <a:rPr lang="hu-HU" sz="3200" dirty="0" smtClean="0">
                <a:solidFill>
                  <a:srgbClr val="FF0000"/>
                </a:solidFill>
              </a:rPr>
              <a:t>2023. február 15.</a:t>
            </a:r>
          </a:p>
          <a:p>
            <a:pPr marL="393700" lvl="1" indent="0" algn="ctr" eaLnBrk="1" hangingPunct="1">
              <a:lnSpc>
                <a:spcPct val="90000"/>
              </a:lnSpc>
              <a:buNone/>
              <a:defRPr/>
            </a:pPr>
            <a:endParaRPr lang="hu-HU" dirty="0" smtClean="0">
              <a:solidFill>
                <a:schemeClr val="accent1"/>
              </a:solidFill>
            </a:endParaRPr>
          </a:p>
          <a:p>
            <a:pPr marL="393700" lvl="1" indent="0" eaLnBrk="1" hangingPunct="1">
              <a:lnSpc>
                <a:spcPct val="90000"/>
              </a:lnSpc>
              <a:buNone/>
              <a:defRPr/>
            </a:pPr>
            <a:r>
              <a:rPr lang="hu-HU" sz="1600" b="1" dirty="0" smtClean="0">
                <a:solidFill>
                  <a:srgbClr val="FF0000"/>
                </a:solidFill>
              </a:rPr>
              <a:t>A </a:t>
            </a:r>
            <a:r>
              <a:rPr lang="hu-HU" sz="1600" b="1" dirty="0">
                <a:solidFill>
                  <a:srgbClr val="FF0000"/>
                </a:solidFill>
              </a:rPr>
              <a:t>nem hitelesített elektronikus jelentkezés </a:t>
            </a:r>
            <a:r>
              <a:rPr lang="hu-HU" sz="1600" b="1" dirty="0" smtClean="0">
                <a:solidFill>
                  <a:srgbClr val="FF0000"/>
                </a:solidFill>
              </a:rPr>
              <a:t> érvénytelen felvételi eljárást eredményez!</a:t>
            </a:r>
          </a:p>
          <a:p>
            <a:pPr marL="393700" lvl="1" indent="0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hu-HU" sz="1600" b="1" dirty="0" smtClean="0">
                <a:solidFill>
                  <a:srgbClr val="0070C0"/>
                </a:solidFill>
              </a:rPr>
              <a:t>Ha </a:t>
            </a:r>
            <a:r>
              <a:rPr lang="hu-HU" sz="1600" dirty="0" smtClean="0">
                <a:solidFill>
                  <a:srgbClr val="FF0000"/>
                </a:solidFill>
              </a:rPr>
              <a:t>február 15. </a:t>
            </a:r>
            <a:r>
              <a:rPr lang="hu-HU" sz="1600" b="1" dirty="0" smtClean="0">
                <a:solidFill>
                  <a:srgbClr val="0070C0"/>
                </a:solidFill>
              </a:rPr>
              <a:t>előtti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0070C0"/>
                </a:solidFill>
              </a:rPr>
              <a:t>hitelesítés után bármit változtat </a:t>
            </a:r>
            <a:r>
              <a:rPr lang="hu-HU" sz="1600" dirty="0" smtClean="0"/>
              <a:t>az </a:t>
            </a:r>
            <a:r>
              <a:rPr lang="hu-HU" sz="1600" dirty="0"/>
              <a:t>E-felvételiben (adatot módosít, befizetési igazolást, dokumentumot tölt fel stb.), </a:t>
            </a:r>
            <a:r>
              <a:rPr lang="hu-HU" sz="1600" dirty="0" smtClean="0"/>
              <a:t>akkor  az </a:t>
            </a:r>
            <a:r>
              <a:rPr lang="hu-HU" sz="1600" dirty="0"/>
              <a:t>adatmódosítást követően sikeresen meg kell ismételnie a teljes hitelesítési </a:t>
            </a:r>
            <a:r>
              <a:rPr lang="hu-HU" sz="1600" dirty="0" smtClean="0"/>
              <a:t>folyamatot.</a:t>
            </a:r>
            <a:endParaRPr lang="hu-HU" sz="1600" dirty="0">
              <a:solidFill>
                <a:schemeClr val="accent1"/>
              </a:solidFill>
            </a:endParaRPr>
          </a:p>
          <a:p>
            <a:pPr marL="393700" lvl="1" indent="0" algn="just" eaLnBrk="1" hangingPunct="1">
              <a:lnSpc>
                <a:spcPct val="90000"/>
              </a:lnSpc>
              <a:buNone/>
              <a:defRPr/>
            </a:pPr>
            <a:endParaRPr lang="hu-HU" sz="1600" dirty="0" smtClean="0"/>
          </a:p>
          <a:p>
            <a:pPr marL="393700" lvl="1" indent="0" algn="just" eaLnBrk="1" hangingPunct="1">
              <a:lnSpc>
                <a:spcPct val="90000"/>
              </a:lnSpc>
              <a:buNone/>
              <a:defRPr/>
            </a:pPr>
            <a:r>
              <a:rPr lang="hu-HU" sz="1600" dirty="0" smtClean="0"/>
              <a:t>A hitelesítés sikeréről </a:t>
            </a:r>
            <a:r>
              <a:rPr lang="hu-HU" sz="1600" b="1" dirty="0" smtClean="0">
                <a:solidFill>
                  <a:schemeClr val="tx2"/>
                </a:solidFill>
              </a:rPr>
              <a:t>e-mail</a:t>
            </a:r>
            <a:r>
              <a:rPr lang="hu-HU" sz="1600" dirty="0" smtClean="0"/>
              <a:t>ben  visszajelzést kap.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4B14F-9EC3-4075-B533-E93B8DDFE628}" type="slidenum">
              <a:rPr 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5689600" cy="895048"/>
          </a:xfrm>
        </p:spPr>
        <p:txBody>
          <a:bodyPr/>
          <a:lstStyle/>
          <a:p>
            <a:pPr eaLnBrk="1" hangingPunct="1"/>
            <a:r>
              <a:rPr lang="hu-HU" sz="4800" dirty="0"/>
              <a:t>Pontszámítás</a:t>
            </a:r>
            <a:endParaRPr lang="hu-HU" sz="4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784"/>
            <a:ext cx="8424863" cy="5040560"/>
          </a:xfrm>
        </p:spPr>
        <p:txBody>
          <a:bodyPr lIns="90000"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Maximális pontszám: </a:t>
            </a:r>
            <a:r>
              <a:rPr lang="hu-HU" dirty="0" smtClean="0">
                <a:solidFill>
                  <a:schemeClr val="accent1"/>
                </a:solidFill>
              </a:rPr>
              <a:t>500</a:t>
            </a:r>
            <a:r>
              <a:rPr lang="hu-HU" dirty="0" smtClean="0"/>
              <a:t> pont</a:t>
            </a:r>
          </a:p>
          <a:p>
            <a:pPr lvl="1" eaLnBrk="1" hangingPunct="1"/>
            <a:r>
              <a:rPr lang="hu-HU" dirty="0" smtClean="0"/>
              <a:t>400 pont a középiskolai tanulmányok/érettségi alapján +</a:t>
            </a:r>
          </a:p>
          <a:p>
            <a:pPr lvl="1" eaLnBrk="1" hangingPunct="1"/>
            <a:r>
              <a:rPr lang="hu-HU" dirty="0" smtClean="0"/>
              <a:t>100 pont többletpont</a:t>
            </a:r>
          </a:p>
          <a:p>
            <a:pPr eaLnBrk="1" hangingPunct="1"/>
            <a:r>
              <a:rPr lang="hu-HU" dirty="0" smtClean="0"/>
              <a:t>Minimum ponthatár: nincs illetve intézményi döntés</a:t>
            </a:r>
          </a:p>
          <a:p>
            <a:pPr marL="26987" indent="0" eaLnBrk="1" hangingPunct="1">
              <a:buNone/>
            </a:pPr>
            <a:endParaRPr lang="hu-HU" sz="2000" dirty="0" smtClean="0">
              <a:solidFill>
                <a:schemeClr val="accent1"/>
              </a:solidFill>
            </a:endParaRPr>
          </a:p>
          <a:p>
            <a:pPr marL="26987" indent="0" eaLnBrk="1" hangingPunct="1">
              <a:buNone/>
            </a:pPr>
            <a:r>
              <a:rPr lang="hu-HU" sz="2000" dirty="0" smtClean="0">
                <a:solidFill>
                  <a:schemeClr val="accent1"/>
                </a:solidFill>
              </a:rPr>
              <a:t>A felvétel alapvető feltételeinek nem teljesítése esetén a felvételi </a:t>
            </a:r>
            <a:r>
              <a:rPr lang="hu-HU" sz="2000" dirty="0" err="1" smtClean="0">
                <a:solidFill>
                  <a:schemeClr val="accent1"/>
                </a:solidFill>
              </a:rPr>
              <a:t>összpontszám</a:t>
            </a:r>
            <a:r>
              <a:rPr lang="hu-HU" sz="2000" dirty="0" smtClean="0">
                <a:solidFill>
                  <a:schemeClr val="accent1"/>
                </a:solidFill>
              </a:rPr>
              <a:t> O, azaz nulla lesz!</a:t>
            </a:r>
            <a:endParaRPr lang="hu-HU" sz="2000" dirty="0">
              <a:solidFill>
                <a:schemeClr val="accent1"/>
              </a:solidFill>
            </a:endParaRPr>
          </a:p>
          <a:p>
            <a:pPr marL="668337" lvl="2" indent="0" eaLnBrk="1" hangingPunct="1">
              <a:buNone/>
            </a:pPr>
            <a:r>
              <a:rPr lang="hu-HU" dirty="0" smtClean="0"/>
              <a:t>Vonalhúzás: várhatóan </a:t>
            </a:r>
            <a:r>
              <a:rPr lang="hu-HU" dirty="0" smtClean="0">
                <a:solidFill>
                  <a:srgbClr val="FF0000"/>
                </a:solidFill>
              </a:rPr>
              <a:t>2023. július 20.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1A8DE-F277-4EE5-B8D5-1D647EFF0631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029EC-01F6-4539-9877-D060E541F904}" type="slidenum">
              <a:rPr lang="hu-HU"/>
              <a:pPr>
                <a:defRPr/>
              </a:pPr>
              <a:t>2</a:t>
            </a:fld>
            <a:endParaRPr lang="hu-HU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1094" y="620688"/>
            <a:ext cx="4775520" cy="963960"/>
          </a:xfrm>
          <a:noFill/>
        </p:spPr>
        <p:txBody>
          <a:bodyPr/>
          <a:lstStyle/>
          <a:p>
            <a:pPr eaLnBrk="1" hangingPunct="1"/>
            <a:r>
              <a:rPr lang="hu-HU" sz="4400" dirty="0" smtClean="0"/>
              <a:t>A bolognai rendszer</a:t>
            </a:r>
          </a:p>
        </p:txBody>
      </p:sp>
      <p:sp>
        <p:nvSpPr>
          <p:cNvPr id="9239" name="Szövegdoboz 23"/>
          <p:cNvSpPr txBox="1">
            <a:spLocks noChangeArrowheads="1"/>
          </p:cNvSpPr>
          <p:nvPr/>
        </p:nvSpPr>
        <p:spPr bwMode="auto">
          <a:xfrm>
            <a:off x="10333038" y="18446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145807" y="841515"/>
            <a:ext cx="5688012" cy="4795337"/>
            <a:chOff x="3203575" y="2170112"/>
            <a:chExt cx="5688012" cy="4485047"/>
          </a:xfrm>
        </p:grpSpPr>
        <p:sp>
          <p:nvSpPr>
            <p:cNvPr id="9220" name="AutoShape 6"/>
            <p:cNvSpPr>
              <a:spLocks noChangeArrowheads="1"/>
            </p:cNvSpPr>
            <p:nvPr/>
          </p:nvSpPr>
          <p:spPr bwMode="auto">
            <a:xfrm>
              <a:off x="3203575" y="2170112"/>
              <a:ext cx="5040313" cy="4391025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21" name="Line 7"/>
            <p:cNvSpPr>
              <a:spLocks noChangeShapeType="1"/>
            </p:cNvSpPr>
            <p:nvPr/>
          </p:nvSpPr>
          <p:spPr bwMode="auto">
            <a:xfrm>
              <a:off x="4932363" y="3573463"/>
              <a:ext cx="1654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2" name="Line 8"/>
            <p:cNvSpPr>
              <a:spLocks noChangeShapeType="1"/>
            </p:cNvSpPr>
            <p:nvPr/>
          </p:nvSpPr>
          <p:spPr bwMode="auto">
            <a:xfrm flipH="1">
              <a:off x="4211960" y="3573463"/>
              <a:ext cx="1511770" cy="29511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3" name="Line 9"/>
            <p:cNvSpPr>
              <a:spLocks noChangeShapeType="1"/>
            </p:cNvSpPr>
            <p:nvPr/>
          </p:nvSpPr>
          <p:spPr bwMode="auto">
            <a:xfrm>
              <a:off x="4967845" y="5084763"/>
              <a:ext cx="241403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5219700" y="2757399"/>
              <a:ext cx="10795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hu-HU" sz="1100" b="1" dirty="0">
                  <a:solidFill>
                    <a:schemeClr val="bg2"/>
                  </a:solidFill>
                </a:rPr>
                <a:t>DOKTORI</a:t>
              </a:r>
            </a:p>
            <a:p>
              <a:pPr algn="ctr" eaLnBrk="1" hangingPunct="1"/>
              <a:r>
                <a:rPr lang="hu-HU" sz="1100" b="1" dirty="0">
                  <a:solidFill>
                    <a:schemeClr val="bg2"/>
                  </a:solidFill>
                </a:rPr>
                <a:t>(PhD)</a:t>
              </a:r>
            </a:p>
            <a:p>
              <a:pPr algn="ctr" eaLnBrk="1" hangingPunct="1"/>
              <a:r>
                <a:rPr lang="hu-HU" sz="1100" b="1" dirty="0">
                  <a:solidFill>
                    <a:schemeClr val="bg2"/>
                  </a:solidFill>
                </a:rPr>
                <a:t>6 félév</a:t>
              </a:r>
            </a:p>
          </p:txBody>
        </p:sp>
        <p:sp>
          <p:nvSpPr>
            <p:cNvPr id="9225" name="Text Box 11"/>
            <p:cNvSpPr txBox="1">
              <a:spLocks noChangeArrowheads="1"/>
            </p:cNvSpPr>
            <p:nvPr/>
          </p:nvSpPr>
          <p:spPr bwMode="auto">
            <a:xfrm>
              <a:off x="5371136" y="4130656"/>
              <a:ext cx="147637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hu-HU" sz="1200" b="1" dirty="0">
                  <a:solidFill>
                    <a:schemeClr val="bg2"/>
                  </a:solidFill>
                </a:rPr>
                <a:t>MESTERKÉPZÉS</a:t>
              </a:r>
            </a:p>
            <a:p>
              <a:pPr algn="ctr" eaLnBrk="1" hangingPunct="1"/>
              <a:r>
                <a:rPr lang="hu-HU" sz="1200" b="1" dirty="0">
                  <a:solidFill>
                    <a:schemeClr val="bg2"/>
                  </a:solidFill>
                </a:rPr>
                <a:t>(MA/</a:t>
              </a:r>
              <a:r>
                <a:rPr lang="hu-HU" sz="1200" b="1" dirty="0" err="1">
                  <a:solidFill>
                    <a:schemeClr val="bg2"/>
                  </a:solidFill>
                </a:rPr>
                <a:t>MSc</a:t>
              </a:r>
              <a:r>
                <a:rPr lang="hu-HU" sz="1200" b="1" dirty="0" smtClean="0">
                  <a:solidFill>
                    <a:schemeClr val="bg2"/>
                  </a:solidFill>
                </a:rPr>
                <a:t>)</a:t>
              </a:r>
              <a:endParaRPr lang="hu-HU" sz="1200" b="1" dirty="0">
                <a:solidFill>
                  <a:schemeClr val="bg2"/>
                </a:solidFill>
              </a:endParaRP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2-5 félév</a:t>
              </a:r>
            </a:p>
          </p:txBody>
        </p:sp>
        <p:sp>
          <p:nvSpPr>
            <p:cNvPr id="9226" name="Text Box 12"/>
            <p:cNvSpPr txBox="1">
              <a:spLocks noChangeArrowheads="1"/>
            </p:cNvSpPr>
            <p:nvPr/>
          </p:nvSpPr>
          <p:spPr bwMode="auto">
            <a:xfrm>
              <a:off x="5076825" y="5370463"/>
              <a:ext cx="215900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ALAPKÉPZÉS (BA/</a:t>
              </a:r>
              <a:r>
                <a:rPr lang="hu-HU" sz="1400" b="1" dirty="0" err="1">
                  <a:solidFill>
                    <a:schemeClr val="bg2"/>
                  </a:solidFill>
                </a:rPr>
                <a:t>BSc</a:t>
              </a:r>
              <a:r>
                <a:rPr lang="hu-HU" sz="1400" b="1" dirty="0">
                  <a:solidFill>
                    <a:schemeClr val="bg2"/>
                  </a:solidFill>
                </a:rPr>
                <a:t>)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6-7 félév</a:t>
              </a:r>
            </a:p>
            <a:p>
              <a:pPr eaLnBrk="1" hangingPunct="1">
                <a:spcBef>
                  <a:spcPct val="50000"/>
                </a:spcBef>
              </a:pPr>
              <a:endParaRPr lang="hu-HU" dirty="0">
                <a:solidFill>
                  <a:schemeClr val="bg2"/>
                </a:solidFill>
              </a:endParaRPr>
            </a:p>
          </p:txBody>
        </p:sp>
        <p:sp>
          <p:nvSpPr>
            <p:cNvPr id="9227" name="Text Box 14"/>
            <p:cNvSpPr txBox="1">
              <a:spLocks noChangeArrowheads="1"/>
            </p:cNvSpPr>
            <p:nvPr/>
          </p:nvSpPr>
          <p:spPr bwMode="auto">
            <a:xfrm rot="1800000">
              <a:off x="4013911" y="3776545"/>
              <a:ext cx="816774" cy="287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hu-HU" sz="1600" b="1" dirty="0">
                  <a:solidFill>
                    <a:schemeClr val="bg2"/>
                  </a:solidFill>
                </a:rPr>
                <a:t>O</a:t>
              </a:r>
              <a:endParaRPr lang="hu-HU" sz="1400" b="1" dirty="0">
                <a:solidFill>
                  <a:schemeClr val="bg2"/>
                </a:solidFill>
              </a:endParaRP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S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Z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T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A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T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L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A</a:t>
              </a:r>
            </a:p>
            <a:p>
              <a:pPr algn="ctr" eaLnBrk="1" hangingPunct="1"/>
              <a:r>
                <a:rPr lang="hu-HU" sz="1400" b="1" dirty="0">
                  <a:solidFill>
                    <a:schemeClr val="bg2"/>
                  </a:solidFill>
                </a:rPr>
                <a:t>N</a:t>
              </a:r>
            </a:p>
            <a:p>
              <a:pPr algn="ctr" eaLnBrk="1" hangingPunct="1"/>
              <a:endParaRPr lang="hu-HU" sz="1200" b="1" dirty="0">
                <a:solidFill>
                  <a:schemeClr val="bg2"/>
                </a:solidFill>
              </a:endParaRPr>
            </a:p>
            <a:p>
              <a:pPr algn="ctr" eaLnBrk="1" hangingPunct="1"/>
              <a:r>
                <a:rPr lang="hu-HU" sz="1200" b="1" dirty="0" smtClean="0">
                  <a:solidFill>
                    <a:schemeClr val="bg2"/>
                  </a:solidFill>
                </a:rPr>
                <a:t>KÉPZÉS</a:t>
              </a:r>
            </a:p>
            <a:p>
              <a:pPr algn="ctr" eaLnBrk="1" hangingPunct="1"/>
              <a:r>
                <a:rPr lang="hu-HU" sz="1200" b="1" dirty="0" smtClean="0">
                  <a:solidFill>
                    <a:schemeClr val="bg2"/>
                  </a:solidFill>
                </a:rPr>
                <a:t>(MA)</a:t>
              </a:r>
              <a:endParaRPr lang="hu-HU" sz="1200" b="1" dirty="0">
                <a:solidFill>
                  <a:schemeClr val="bg2"/>
                </a:solidFill>
              </a:endParaRPr>
            </a:p>
            <a:p>
              <a:pPr algn="ctr" eaLnBrk="1" hangingPunct="1"/>
              <a:r>
                <a:rPr lang="hu-HU" sz="1200" b="1" dirty="0" smtClean="0">
                  <a:solidFill>
                    <a:schemeClr val="bg2"/>
                  </a:solidFill>
                </a:rPr>
                <a:t>10-12</a:t>
              </a:r>
              <a:r>
                <a:rPr lang="hu-HU" b="1" dirty="0" smtClean="0">
                  <a:solidFill>
                    <a:schemeClr val="bg2"/>
                  </a:solidFill>
                </a:rPr>
                <a:t> </a:t>
              </a:r>
              <a:r>
                <a:rPr lang="hu-HU" sz="1200" b="1" dirty="0">
                  <a:solidFill>
                    <a:schemeClr val="bg2"/>
                  </a:solidFill>
                </a:rPr>
                <a:t>félév</a:t>
              </a:r>
            </a:p>
          </p:txBody>
        </p:sp>
        <p:sp>
          <p:nvSpPr>
            <p:cNvPr id="9228" name="Oval 16"/>
            <p:cNvSpPr>
              <a:spLocks noChangeArrowheads="1"/>
            </p:cNvSpPr>
            <p:nvPr/>
          </p:nvSpPr>
          <p:spPr bwMode="auto">
            <a:xfrm>
              <a:off x="7308850" y="3860800"/>
              <a:ext cx="1511300" cy="792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29" name="Text Box 17"/>
            <p:cNvSpPr txBox="1">
              <a:spLocks noChangeArrowheads="1"/>
            </p:cNvSpPr>
            <p:nvPr/>
          </p:nvSpPr>
          <p:spPr bwMode="auto">
            <a:xfrm>
              <a:off x="7451725" y="3950583"/>
              <a:ext cx="129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 sz="1000" b="1" dirty="0" smtClean="0">
                  <a:solidFill>
                    <a:schemeClr val="bg2"/>
                  </a:solidFill>
                </a:rPr>
                <a:t>SZAKIRÁNYÚ TOVÁBBKÉPZÉS</a:t>
              </a:r>
              <a:br>
                <a:rPr lang="hu-HU" sz="1000" b="1" dirty="0" smtClean="0">
                  <a:solidFill>
                    <a:schemeClr val="bg2"/>
                  </a:solidFill>
                </a:rPr>
              </a:br>
              <a:r>
                <a:rPr lang="hu-HU" sz="1000" b="1" dirty="0" smtClean="0">
                  <a:solidFill>
                    <a:schemeClr val="bg2"/>
                  </a:solidFill>
                </a:rPr>
                <a:t>2-4 félév</a:t>
              </a:r>
              <a:endParaRPr lang="hu-HU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9230" name="Oval 18"/>
            <p:cNvSpPr>
              <a:spLocks noChangeArrowheads="1"/>
            </p:cNvSpPr>
            <p:nvPr/>
          </p:nvSpPr>
          <p:spPr bwMode="auto">
            <a:xfrm>
              <a:off x="7307262" y="5860736"/>
              <a:ext cx="1584325" cy="792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7498334" y="6040848"/>
              <a:ext cx="129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 sz="1000" b="1" dirty="0" smtClean="0">
                  <a:solidFill>
                    <a:schemeClr val="bg2"/>
                  </a:solidFill>
                </a:rPr>
                <a:t>FELSŐOKTATÁSI SZAKKÉPZÉS </a:t>
              </a:r>
              <a:br>
                <a:rPr lang="hu-HU" sz="1000" b="1" dirty="0" smtClean="0">
                  <a:solidFill>
                    <a:schemeClr val="bg2"/>
                  </a:solidFill>
                </a:rPr>
              </a:br>
              <a:r>
                <a:rPr lang="hu-HU" sz="1000" b="1" dirty="0" smtClean="0">
                  <a:solidFill>
                    <a:schemeClr val="bg2"/>
                  </a:solidFill>
                </a:rPr>
                <a:t>4 félév</a:t>
              </a:r>
              <a:endParaRPr lang="hu-HU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9232" name="AutoShape 20"/>
            <p:cNvSpPr>
              <a:spLocks noChangeArrowheads="1"/>
            </p:cNvSpPr>
            <p:nvPr/>
          </p:nvSpPr>
          <p:spPr bwMode="auto">
            <a:xfrm>
              <a:off x="5364163" y="47974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3" name="AutoShape 21"/>
            <p:cNvSpPr>
              <a:spLocks noChangeArrowheads="1"/>
            </p:cNvSpPr>
            <p:nvPr/>
          </p:nvSpPr>
          <p:spPr bwMode="auto">
            <a:xfrm>
              <a:off x="6372225" y="47974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4" name="AutoShape 22"/>
            <p:cNvSpPr>
              <a:spLocks noChangeArrowheads="1"/>
            </p:cNvSpPr>
            <p:nvPr/>
          </p:nvSpPr>
          <p:spPr bwMode="auto">
            <a:xfrm>
              <a:off x="5894441" y="3357563"/>
              <a:ext cx="215900" cy="358775"/>
            </a:xfrm>
            <a:prstGeom prst="upArrow">
              <a:avLst>
                <a:gd name="adj1" fmla="val 50000"/>
                <a:gd name="adj2" fmla="val 582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5" name="AutoShape 23"/>
            <p:cNvSpPr>
              <a:spLocks noChangeArrowheads="1"/>
            </p:cNvSpPr>
            <p:nvPr/>
          </p:nvSpPr>
          <p:spPr bwMode="auto">
            <a:xfrm>
              <a:off x="6732587" y="6212700"/>
              <a:ext cx="503237" cy="142875"/>
            </a:xfrm>
            <a:prstGeom prst="leftArrow">
              <a:avLst>
                <a:gd name="adj1" fmla="val 50000"/>
                <a:gd name="adj2" fmla="val 8805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6" name="Line 25"/>
            <p:cNvSpPr>
              <a:spLocks noChangeShapeType="1"/>
            </p:cNvSpPr>
            <p:nvPr/>
          </p:nvSpPr>
          <p:spPr bwMode="auto">
            <a:xfrm flipV="1">
              <a:off x="7092950" y="4581525"/>
              <a:ext cx="503238" cy="7191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7" name="Line 26"/>
            <p:cNvSpPr>
              <a:spLocks noChangeShapeType="1"/>
            </p:cNvSpPr>
            <p:nvPr/>
          </p:nvSpPr>
          <p:spPr bwMode="auto">
            <a:xfrm flipV="1">
              <a:off x="6732588" y="4365625"/>
              <a:ext cx="576262" cy="1428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8" name="Line 27"/>
            <p:cNvSpPr>
              <a:spLocks noChangeShapeType="1"/>
            </p:cNvSpPr>
            <p:nvPr/>
          </p:nvSpPr>
          <p:spPr bwMode="auto">
            <a:xfrm>
              <a:off x="5219700" y="3933825"/>
              <a:ext cx="2016125" cy="2873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elfelé nyíl 24"/>
            <p:cNvSpPr/>
            <p:nvPr/>
          </p:nvSpPr>
          <p:spPr>
            <a:xfrm>
              <a:off x="5219700" y="3357563"/>
              <a:ext cx="215900" cy="358775"/>
            </a:xfrm>
            <a:prstGeom prst="up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" name="Jobbra nyíl 1"/>
            <p:cNvSpPr/>
            <p:nvPr/>
          </p:nvSpPr>
          <p:spPr>
            <a:xfrm>
              <a:off x="6732588" y="5964033"/>
              <a:ext cx="503237" cy="144462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4" name="Jobbra nyíl 3"/>
            <p:cNvSpPr/>
            <p:nvPr/>
          </p:nvSpPr>
          <p:spPr>
            <a:xfrm>
              <a:off x="4427538" y="5661819"/>
              <a:ext cx="504825" cy="198917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" name="Balra nyíl 4"/>
            <p:cNvSpPr/>
            <p:nvPr/>
          </p:nvSpPr>
          <p:spPr>
            <a:xfrm>
              <a:off x="4419614" y="5481345"/>
              <a:ext cx="489694" cy="180473"/>
            </a:xfrm>
            <a:prstGeom prst="lef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7" name="Felfelé nyíl 6"/>
          <p:cNvSpPr/>
          <p:nvPr/>
        </p:nvSpPr>
        <p:spPr>
          <a:xfrm>
            <a:off x="3563888" y="5733256"/>
            <a:ext cx="288032" cy="171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felé nyíl 7"/>
          <p:cNvSpPr/>
          <p:nvPr/>
        </p:nvSpPr>
        <p:spPr>
          <a:xfrm>
            <a:off x="5897883" y="5733256"/>
            <a:ext cx="280419" cy="171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elfelé nyíl 8"/>
          <p:cNvSpPr/>
          <p:nvPr/>
        </p:nvSpPr>
        <p:spPr>
          <a:xfrm>
            <a:off x="8058651" y="5722776"/>
            <a:ext cx="249911" cy="191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145807" y="6021288"/>
            <a:ext cx="503779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675363" y="6021288"/>
            <a:ext cx="205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É R E T </a:t>
            </a:r>
            <a:r>
              <a:rPr lang="hu-HU" b="1" dirty="0" err="1" smtClean="0">
                <a:solidFill>
                  <a:schemeClr val="bg1"/>
                </a:solidFill>
              </a:rPr>
              <a:t>T</a:t>
            </a:r>
            <a:r>
              <a:rPr lang="hu-HU" b="1" dirty="0" smtClean="0">
                <a:solidFill>
                  <a:schemeClr val="bg1"/>
                </a:solidFill>
              </a:rPr>
              <a:t> S É G 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7543" y="1916832"/>
            <a:ext cx="420781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Osztatlan: - tanár</a:t>
            </a:r>
          </a:p>
          <a:p>
            <a:r>
              <a:rPr lang="hu-HU" sz="1600" dirty="0" smtClean="0"/>
              <a:t>	 - orvos/állatorvos/fogorvos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    - gyógyszerész</a:t>
            </a:r>
          </a:p>
          <a:p>
            <a:r>
              <a:rPr lang="hu-HU" sz="1600" dirty="0" smtClean="0"/>
              <a:t>               </a:t>
            </a:r>
            <a:r>
              <a:rPr lang="hu-HU" sz="1600" smtClean="0"/>
              <a:t>- teológus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         - jogász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    - építészmérnök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    - színművész</a:t>
            </a:r>
          </a:p>
          <a:p>
            <a:r>
              <a:rPr lang="hu-HU" sz="1600" dirty="0" smtClean="0"/>
              <a:t>	 stb.</a:t>
            </a:r>
          </a:p>
          <a:p>
            <a:r>
              <a:rPr lang="hu-HU" sz="1600" dirty="0" smtClean="0"/>
              <a:t>Duális </a:t>
            </a:r>
            <a:r>
              <a:rPr lang="hu-HU" sz="1600" dirty="0" err="1" smtClean="0"/>
              <a:t>BSc</a:t>
            </a:r>
            <a:r>
              <a:rPr lang="hu-HU" sz="1600" dirty="0" smtClean="0"/>
              <a:t>, </a:t>
            </a:r>
            <a:r>
              <a:rPr lang="hu-HU" sz="1600" dirty="0" err="1" smtClean="0"/>
              <a:t>MSc</a:t>
            </a:r>
            <a:r>
              <a:rPr lang="hu-HU" sz="1600" dirty="0" smtClean="0"/>
              <a:t>: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- műszaki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	- informatikai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	- agrár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	- </a:t>
            </a:r>
            <a:r>
              <a:rPr lang="hu-HU" sz="1600" dirty="0" err="1" smtClean="0"/>
              <a:t>természettud-i</a:t>
            </a:r>
            <a:endParaRPr lang="hu-HU" sz="1600" dirty="0" smtClean="0"/>
          </a:p>
          <a:p>
            <a:r>
              <a:rPr lang="hu-HU" sz="1600" dirty="0" smtClean="0"/>
              <a:t>           	- </a:t>
            </a:r>
            <a:r>
              <a:rPr lang="hu-HU" sz="1600" dirty="0" err="1" smtClean="0"/>
              <a:t>gazdaságtud-i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- </a:t>
            </a:r>
            <a:r>
              <a:rPr lang="hu-HU" sz="1600" dirty="0" err="1" smtClean="0"/>
              <a:t>egészségtud-i</a:t>
            </a:r>
            <a:endParaRPr lang="hu-HU" sz="1600" dirty="0" smtClean="0"/>
          </a:p>
          <a:p>
            <a:r>
              <a:rPr lang="hu-HU" sz="1600" dirty="0" smtClean="0"/>
              <a:t>       képzési területeken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4589" y="1268760"/>
            <a:ext cx="8675687" cy="517976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dirty="0" smtClean="0">
                <a:solidFill>
                  <a:srgbClr val="FF0000"/>
                </a:solidFill>
              </a:rPr>
              <a:t>Alapképzés, osztatlan képzésre</a:t>
            </a:r>
            <a:r>
              <a:rPr lang="hu-HU" dirty="0" smtClean="0"/>
              <a:t> jelentkezéskor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dirty="0" smtClean="0">
                <a:solidFill>
                  <a:srgbClr val="FF0000"/>
                </a:solidFill>
              </a:rPr>
              <a:t>két </a:t>
            </a:r>
            <a:r>
              <a:rPr lang="hu-HU" dirty="0" smtClean="0"/>
              <a:t>fajta számítási módszer: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dirty="0" smtClean="0">
                <a:solidFill>
                  <a:schemeClr val="accent1"/>
                </a:solidFill>
              </a:rPr>
              <a:t>tanulmányi</a:t>
            </a:r>
            <a:r>
              <a:rPr lang="hu-HU" dirty="0" smtClean="0"/>
              <a:t> pontok +</a:t>
            </a:r>
            <a:r>
              <a:rPr lang="hu-HU" sz="1600" dirty="0" smtClean="0"/>
              <a:t> </a:t>
            </a:r>
            <a:r>
              <a:rPr lang="hu-HU" dirty="0" smtClean="0"/>
              <a:t>az </a:t>
            </a:r>
            <a:r>
              <a:rPr lang="hu-HU" dirty="0">
                <a:solidFill>
                  <a:schemeClr val="accent1"/>
                </a:solidFill>
              </a:rPr>
              <a:t>érettségi</a:t>
            </a:r>
            <a:r>
              <a:rPr lang="hu-HU" dirty="0" smtClean="0"/>
              <a:t> </a:t>
            </a:r>
            <a:r>
              <a:rPr lang="hu-HU" dirty="0"/>
              <a:t>pontok </a:t>
            </a:r>
            <a:r>
              <a:rPr lang="hu-HU" dirty="0" smtClean="0">
                <a:solidFill>
                  <a:schemeClr val="accent1"/>
                </a:solidFill>
              </a:rPr>
              <a:t>összege</a:t>
            </a:r>
            <a:r>
              <a:rPr lang="hu-HU" dirty="0" smtClean="0"/>
              <a:t> + </a:t>
            </a:r>
            <a:r>
              <a:rPr lang="hu-HU" dirty="0"/>
              <a:t>a többletpontok = 500 pont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dirty="0" smtClean="0"/>
              <a:t>az </a:t>
            </a:r>
            <a:r>
              <a:rPr lang="hu-HU" dirty="0" smtClean="0">
                <a:solidFill>
                  <a:schemeClr val="accent1"/>
                </a:solidFill>
              </a:rPr>
              <a:t>érettségi pontok x </a:t>
            </a:r>
            <a:r>
              <a:rPr lang="hu-HU" sz="3200" dirty="0" smtClean="0">
                <a:solidFill>
                  <a:schemeClr val="accent1"/>
                </a:solidFill>
              </a:rPr>
              <a:t>2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i="1" dirty="0" smtClean="0"/>
              <a:t>+ </a:t>
            </a:r>
            <a:r>
              <a:rPr lang="hu-HU" dirty="0" smtClean="0"/>
              <a:t>a többletpontok = 500 pont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F9F6F-CB02-48CA-8777-B6845D09E076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49" y="3573016"/>
            <a:ext cx="55721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5589240"/>
            <a:ext cx="87241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dirty="0">
                <a:solidFill>
                  <a:srgbClr val="00B0F0"/>
                </a:solidFill>
              </a:rPr>
              <a:t>Kivétel: </a:t>
            </a:r>
            <a:r>
              <a:rPr lang="hu-HU" dirty="0" smtClean="0">
                <a:solidFill>
                  <a:srgbClr val="00B0F0"/>
                </a:solidFill>
              </a:rPr>
              <a:t>a művészeti, művészetközvetítési, edző, szakoktató szakok, </a:t>
            </a:r>
            <a:r>
              <a:rPr lang="hu-HU" dirty="0" err="1" smtClean="0">
                <a:solidFill>
                  <a:srgbClr val="00B0F0"/>
                </a:solidFill>
              </a:rPr>
              <a:t>gyógytestnevelő</a:t>
            </a:r>
            <a:r>
              <a:rPr lang="hu-HU" dirty="0" smtClean="0">
                <a:solidFill>
                  <a:srgbClr val="00B0F0"/>
                </a:solidFill>
              </a:rPr>
              <a:t> tanár, testnevelő tanár, művészeti tanárképzés</a:t>
            </a:r>
            <a:br>
              <a:rPr lang="hu-HU" dirty="0" smtClean="0">
                <a:solidFill>
                  <a:srgbClr val="00B0F0"/>
                </a:solidFill>
              </a:rPr>
            </a:br>
            <a:r>
              <a:rPr lang="hu-HU" dirty="0" smtClean="0">
                <a:solidFill>
                  <a:srgbClr val="00B0F0"/>
                </a:solidFill>
              </a:rPr>
              <a:t>(a gyakorlati vizsga pontszáma </a:t>
            </a:r>
            <a:r>
              <a:rPr lang="hu-HU" dirty="0">
                <a:solidFill>
                  <a:srgbClr val="00B0F0"/>
                </a:solidFill>
              </a:rPr>
              <a:t>x 2 = </a:t>
            </a:r>
            <a:r>
              <a:rPr lang="hu-HU" dirty="0" err="1" smtClean="0">
                <a:solidFill>
                  <a:srgbClr val="00B0F0"/>
                </a:solidFill>
              </a:rPr>
              <a:t>max</a:t>
            </a:r>
            <a:r>
              <a:rPr lang="hu-HU" dirty="0" smtClean="0">
                <a:solidFill>
                  <a:srgbClr val="00B0F0"/>
                </a:solidFill>
              </a:rPr>
              <a:t>. 400 pont – nincs többletpont!)</a:t>
            </a:r>
            <a:endParaRPr lang="hu-H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4589" y="1196752"/>
            <a:ext cx="8675687" cy="525176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dirty="0" smtClean="0">
                <a:solidFill>
                  <a:srgbClr val="FF0000"/>
                </a:solidFill>
              </a:rPr>
              <a:t>Felsőoktatási szakképzésre </a:t>
            </a:r>
            <a:r>
              <a:rPr lang="hu-HU" dirty="0" smtClean="0"/>
              <a:t>jelentkezéskor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dirty="0" smtClean="0">
                <a:solidFill>
                  <a:srgbClr val="FF0000"/>
                </a:solidFill>
              </a:rPr>
              <a:t>három </a:t>
            </a:r>
            <a:r>
              <a:rPr lang="hu-HU" dirty="0" smtClean="0"/>
              <a:t>fajta számítási módszer: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dirty="0"/>
              <a:t>a </a:t>
            </a:r>
            <a:r>
              <a:rPr lang="hu-HU" dirty="0">
                <a:solidFill>
                  <a:schemeClr val="accent1"/>
                </a:solidFill>
              </a:rPr>
              <a:t>tanulmányi</a:t>
            </a:r>
            <a:r>
              <a:rPr lang="hu-HU" dirty="0"/>
              <a:t> pontok </a:t>
            </a:r>
            <a:r>
              <a:rPr lang="hu-HU" dirty="0">
                <a:solidFill>
                  <a:schemeClr val="accent1"/>
                </a:solidFill>
              </a:rPr>
              <a:t>x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sz="2800" dirty="0">
                <a:solidFill>
                  <a:schemeClr val="accent1"/>
                </a:solidFill>
              </a:rPr>
              <a:t>2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i="1" dirty="0"/>
              <a:t>+ </a:t>
            </a:r>
            <a:r>
              <a:rPr lang="hu-HU" dirty="0"/>
              <a:t>a többletpontok = 500 pont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dirty="0" smtClean="0">
                <a:solidFill>
                  <a:schemeClr val="accent1"/>
                </a:solidFill>
              </a:rPr>
              <a:t>tanulmányi</a:t>
            </a:r>
            <a:r>
              <a:rPr lang="hu-HU" dirty="0" smtClean="0"/>
              <a:t> pontok +</a:t>
            </a:r>
            <a:r>
              <a:rPr lang="hu-HU" sz="1600" dirty="0" smtClean="0"/>
              <a:t> </a:t>
            </a:r>
            <a:r>
              <a:rPr lang="hu-HU" dirty="0" smtClean="0"/>
              <a:t>az </a:t>
            </a:r>
            <a:r>
              <a:rPr lang="hu-HU" dirty="0">
                <a:solidFill>
                  <a:schemeClr val="accent1"/>
                </a:solidFill>
              </a:rPr>
              <a:t>érettségi</a:t>
            </a:r>
            <a:r>
              <a:rPr lang="hu-HU" dirty="0" smtClean="0"/>
              <a:t> </a:t>
            </a:r>
            <a:r>
              <a:rPr lang="hu-HU" dirty="0"/>
              <a:t>pontok </a:t>
            </a:r>
            <a:r>
              <a:rPr lang="hu-HU" dirty="0" smtClean="0">
                <a:solidFill>
                  <a:schemeClr val="accent1"/>
                </a:solidFill>
              </a:rPr>
              <a:t>összege</a:t>
            </a:r>
            <a:r>
              <a:rPr lang="hu-HU" dirty="0" smtClean="0"/>
              <a:t> + </a:t>
            </a:r>
            <a:r>
              <a:rPr lang="hu-HU" dirty="0"/>
              <a:t>a többletpontok = 500 pont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hu-HU" dirty="0" smtClean="0"/>
              <a:t>az </a:t>
            </a:r>
            <a:r>
              <a:rPr lang="hu-HU" dirty="0" smtClean="0">
                <a:solidFill>
                  <a:schemeClr val="accent1"/>
                </a:solidFill>
              </a:rPr>
              <a:t>érettségi </a:t>
            </a:r>
            <a:r>
              <a:rPr lang="hu-HU" dirty="0" smtClean="0"/>
              <a:t>pontok</a:t>
            </a:r>
            <a:r>
              <a:rPr lang="hu-HU" dirty="0" smtClean="0">
                <a:solidFill>
                  <a:schemeClr val="accent1"/>
                </a:solidFill>
              </a:rPr>
              <a:t> x </a:t>
            </a:r>
            <a:r>
              <a:rPr lang="hu-HU" sz="3200" dirty="0" smtClean="0">
                <a:solidFill>
                  <a:schemeClr val="accent1"/>
                </a:solidFill>
              </a:rPr>
              <a:t>2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i="1" dirty="0" smtClean="0"/>
              <a:t>+ </a:t>
            </a:r>
            <a:r>
              <a:rPr lang="hu-HU" dirty="0" smtClean="0"/>
              <a:t>a többletpontok = 500 pont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F9F6F-CB02-48CA-8777-B6845D09E076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5721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0396" y="836712"/>
            <a:ext cx="8604250" cy="580484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800" b="1" dirty="0" smtClean="0">
                <a:solidFill>
                  <a:schemeClr val="accent1"/>
                </a:solidFill>
              </a:rPr>
              <a:t>Tanulmányi pontok</a:t>
            </a:r>
            <a:r>
              <a:rPr lang="hu-HU" sz="2800" dirty="0" smtClean="0"/>
              <a:t>: </a:t>
            </a:r>
            <a:r>
              <a:rPr lang="hu-HU" sz="2800" dirty="0" err="1" smtClean="0"/>
              <a:t>max</a:t>
            </a:r>
            <a:r>
              <a:rPr lang="hu-HU" sz="2800" dirty="0" smtClean="0"/>
              <a:t>. </a:t>
            </a:r>
            <a:r>
              <a:rPr lang="hu-HU" sz="2800" dirty="0" smtClean="0">
                <a:solidFill>
                  <a:schemeClr val="accent1"/>
                </a:solidFill>
              </a:rPr>
              <a:t>200</a:t>
            </a:r>
            <a:r>
              <a:rPr lang="hu-HU" sz="2800" dirty="0" smtClean="0"/>
              <a:t> pont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hu-HU" dirty="0" smtClean="0">
                <a:solidFill>
                  <a:schemeClr val="accent1"/>
                </a:solidFill>
              </a:rPr>
              <a:t>100</a:t>
            </a:r>
            <a:r>
              <a:rPr lang="hu-HU" dirty="0" smtClean="0"/>
              <a:t> pont: 5 tantárgy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sz="1800" dirty="0" smtClean="0"/>
              <a:t>magyar nyelv és irodalom (évenként a két osztályzat átlaga)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sz="1800" dirty="0" smtClean="0"/>
              <a:t>matematika 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sz="1800" dirty="0" smtClean="0"/>
              <a:t>történelem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sz="1800" dirty="0" smtClean="0"/>
              <a:t>idegen nyelv (legalább 2 évig tanult)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hu-HU" sz="1800" dirty="0" smtClean="0"/>
              <a:t>választott tárgy = </a:t>
            </a:r>
            <a:r>
              <a:rPr lang="hu-HU" sz="1800" dirty="0" smtClean="0">
                <a:solidFill>
                  <a:schemeClr val="accent1"/>
                </a:solidFill>
              </a:rPr>
              <a:t>természettudományi</a:t>
            </a:r>
            <a:r>
              <a:rPr lang="hu-HU" sz="1800" dirty="0" smtClean="0"/>
              <a:t> (biológia, fizika, kémia, földrajz, természettudomány)</a:t>
            </a:r>
            <a:br>
              <a:rPr lang="hu-HU" sz="1800" dirty="0" smtClean="0"/>
            </a:br>
            <a:r>
              <a:rPr lang="hu-HU" sz="1800" dirty="0" smtClean="0"/>
              <a:t>(1 tárgy 2 évig tanulva, vagy 2 tárgy 1-1 évig tanulva)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hu-HU" dirty="0" smtClean="0"/>
              <a:t>	a 3. és 4. év végi érdemjegyek összegének kétszerese (25 + </a:t>
            </a:r>
            <a:r>
              <a:rPr lang="hu-HU" dirty="0" err="1" smtClean="0"/>
              <a:t>25</a:t>
            </a:r>
            <a:r>
              <a:rPr lang="hu-HU" dirty="0" smtClean="0"/>
              <a:t>) x 2=100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hu-HU" dirty="0" smtClean="0">
                <a:solidFill>
                  <a:schemeClr val="accent1"/>
                </a:solidFill>
              </a:rPr>
              <a:t>100</a:t>
            </a:r>
            <a:r>
              <a:rPr lang="hu-HU" dirty="0" smtClean="0"/>
              <a:t> pont: </a:t>
            </a:r>
            <a:r>
              <a:rPr lang="hu-HU" sz="2000" dirty="0" smtClean="0"/>
              <a:t>az </a:t>
            </a:r>
            <a:r>
              <a:rPr lang="hu-HU" sz="2000" b="1" dirty="0" smtClean="0"/>
              <a:t>érettségi</a:t>
            </a:r>
            <a:r>
              <a:rPr lang="hu-HU" sz="2000" dirty="0" smtClean="0"/>
              <a:t> </a:t>
            </a:r>
            <a:r>
              <a:rPr lang="hu-HU" sz="2000" b="1" dirty="0" smtClean="0"/>
              <a:t>bizonyítványban</a:t>
            </a:r>
            <a:r>
              <a:rPr lang="hu-HU" sz="2000" dirty="0" smtClean="0"/>
              <a:t> szereplő </a:t>
            </a:r>
            <a:r>
              <a:rPr lang="hu-HU" dirty="0" smtClean="0"/>
              <a:t>4 kötelező és egy szabadon választható </a:t>
            </a:r>
            <a:r>
              <a:rPr lang="hu-HU" sz="2000" dirty="0" smtClean="0">
                <a:solidFill>
                  <a:schemeClr val="accent1"/>
                </a:solidFill>
              </a:rPr>
              <a:t>(nem kell természettudományinak lennie!)</a:t>
            </a:r>
            <a:r>
              <a:rPr lang="hu-HU" dirty="0" smtClean="0"/>
              <a:t> tárgy </a:t>
            </a:r>
            <a:r>
              <a:rPr lang="hu-HU" sz="2000" dirty="0" smtClean="0"/>
              <a:t>százalékos eredményének átlaga egész számra kerekítve </a:t>
            </a:r>
            <a:r>
              <a:rPr lang="hu-HU" sz="2000" dirty="0" err="1" smtClean="0"/>
              <a:t>pl</a:t>
            </a:r>
            <a:r>
              <a:rPr lang="hu-HU" sz="2000" dirty="0" smtClean="0"/>
              <a:t>: </a:t>
            </a:r>
            <a:r>
              <a:rPr lang="hu-HU" dirty="0" smtClean="0"/>
              <a:t>(65+82+91+72+87):5</a:t>
            </a:r>
            <a:r>
              <a:rPr lang="hu-HU" dirty="0" smtClean="0">
                <a:cs typeface="Tahoma" pitchFamily="34" charset="0"/>
              </a:rPr>
              <a:t>=79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dirty="0" smtClean="0">
              <a:cs typeface="Tahoma" pitchFamily="34" charset="0"/>
            </a:endParaRPr>
          </a:p>
          <a:p>
            <a:pPr marL="90487" indent="0" eaLnBrk="1" hangingPunct="1">
              <a:lnSpc>
                <a:spcPct val="80000"/>
              </a:lnSpc>
              <a:buNone/>
            </a:pPr>
            <a:r>
              <a:rPr lang="hu-HU" sz="2400" dirty="0" smtClean="0">
                <a:solidFill>
                  <a:srgbClr val="FF0000"/>
                </a:solidFill>
                <a:cs typeface="Tahoma" pitchFamily="34" charset="0"/>
              </a:rPr>
              <a:t>Csak akkor számolható, ha a középiskolai bizonyítvány szükséges oldalait feltölti az E-felvételibe!</a:t>
            </a:r>
            <a:endParaRPr lang="en-US" sz="24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D4F9-A4AD-4D75-B1D4-17C8973C0E31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712"/>
            <a:ext cx="8424863" cy="6021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Érettségi pontok</a:t>
            </a:r>
            <a:r>
              <a:rPr lang="hu-HU" dirty="0" smtClean="0"/>
              <a:t>: 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hu-HU" dirty="0" smtClean="0">
                <a:solidFill>
                  <a:schemeClr val="accent1"/>
                </a:solidFill>
              </a:rPr>
              <a:t>200</a:t>
            </a:r>
            <a:r>
              <a:rPr lang="hu-HU" dirty="0" smtClean="0"/>
              <a:t> pont</a:t>
            </a:r>
          </a:p>
          <a:p>
            <a:pPr lvl="1" eaLnBrk="1" hangingPunct="1"/>
            <a:r>
              <a:rPr lang="hu-HU" dirty="0" smtClean="0"/>
              <a:t>érettségi </a:t>
            </a:r>
            <a:r>
              <a:rPr lang="hu-HU" dirty="0"/>
              <a:t>pont számolható érettségi </a:t>
            </a:r>
            <a:r>
              <a:rPr lang="hu-HU" dirty="0">
                <a:solidFill>
                  <a:schemeClr val="accent1"/>
                </a:solidFill>
              </a:rPr>
              <a:t>bizonyítványban</a:t>
            </a:r>
            <a:r>
              <a:rPr lang="hu-HU" dirty="0"/>
              <a:t> vagy érettségi </a:t>
            </a:r>
            <a:r>
              <a:rPr lang="hu-HU" dirty="0">
                <a:solidFill>
                  <a:schemeClr val="accent1"/>
                </a:solidFill>
              </a:rPr>
              <a:t>tanúsítványban</a:t>
            </a:r>
            <a:r>
              <a:rPr lang="hu-HU" dirty="0"/>
              <a:t> szereplő eredményekből</a:t>
            </a:r>
          </a:p>
          <a:p>
            <a:pPr lvl="1" eaLnBrk="1" hangingPunct="1"/>
            <a:r>
              <a:rPr lang="hu-HU" dirty="0" smtClean="0"/>
              <a:t>két </a:t>
            </a:r>
            <a:r>
              <a:rPr lang="hu-HU" dirty="0"/>
              <a:t>érettségi tárgyból számolnak érettségi pontokat </a:t>
            </a:r>
          </a:p>
          <a:p>
            <a:pPr marL="393700" lvl="1" indent="0" eaLnBrk="1" hangingPunct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pl</a:t>
            </a:r>
            <a:r>
              <a:rPr lang="hu-HU" dirty="0"/>
              <a:t>: magyar: </a:t>
            </a:r>
            <a:r>
              <a:rPr lang="hu-HU" dirty="0" err="1"/>
              <a:t>magyar</a:t>
            </a:r>
            <a:r>
              <a:rPr lang="hu-HU" dirty="0"/>
              <a:t> (E) </a:t>
            </a:r>
            <a:r>
              <a:rPr lang="hu-HU" dirty="0">
                <a:solidFill>
                  <a:schemeClr val="accent1"/>
                </a:solidFill>
              </a:rPr>
              <a:t>és</a:t>
            </a:r>
            <a:r>
              <a:rPr lang="hu-HU" dirty="0"/>
              <a:t> latin nyelv </a:t>
            </a:r>
            <a:r>
              <a:rPr lang="hu-HU" dirty="0">
                <a:solidFill>
                  <a:schemeClr val="accent1"/>
                </a:solidFill>
              </a:rPr>
              <a:t>vagy </a:t>
            </a:r>
            <a:r>
              <a:rPr lang="hu-HU" dirty="0"/>
              <a:t>történelem </a:t>
            </a:r>
            <a:r>
              <a:rPr lang="hu-HU" dirty="0" smtClean="0"/>
              <a:t>	</a:t>
            </a:r>
            <a:r>
              <a:rPr lang="hu-HU" dirty="0" smtClean="0">
                <a:solidFill>
                  <a:schemeClr val="accent1"/>
                </a:solidFill>
              </a:rPr>
              <a:t>vagy</a:t>
            </a:r>
            <a:r>
              <a:rPr lang="hu-HU" dirty="0" smtClean="0"/>
              <a:t> </a:t>
            </a:r>
            <a:r>
              <a:rPr lang="hu-HU" dirty="0"/>
              <a:t>egy idegen nyelv (angol, francia, német, olasz, </a:t>
            </a:r>
            <a:r>
              <a:rPr lang="hu-HU" dirty="0" smtClean="0"/>
              <a:t>	orosz</a:t>
            </a:r>
            <a:r>
              <a:rPr lang="hu-HU" dirty="0"/>
              <a:t>, spanyol) - lásd: Felvételi Tájékoztató!</a:t>
            </a:r>
          </a:p>
          <a:p>
            <a:pPr lvl="1" eaLnBrk="1" hangingPunct="1"/>
            <a:r>
              <a:rPr lang="hu-HU" dirty="0" smtClean="0"/>
              <a:t>az adott képzési területen előírt érettségi tárgyakból</a:t>
            </a:r>
          </a:p>
          <a:p>
            <a:pPr lvl="1" eaLnBrk="1" hangingPunct="1"/>
            <a:r>
              <a:rPr lang="hu-HU" dirty="0" smtClean="0"/>
              <a:t>a jelentkező számára leginkább kedvező két érettségi tárgy vizsgaeredményei alapján</a:t>
            </a:r>
          </a:p>
          <a:p>
            <a:pPr lvl="1" eaLnBrk="1" hangingPunct="1"/>
            <a:r>
              <a:rPr lang="hu-HU" dirty="0" smtClean="0"/>
              <a:t>a pontok száma egyenlő (mind közép-, mind emelt szinten) az érettségi vizsgán elért százalékos eredménnyel</a:t>
            </a:r>
            <a:br>
              <a:rPr lang="hu-HU" dirty="0" smtClean="0"/>
            </a:br>
            <a:endParaRPr lang="hu-HU" dirty="0" smtClean="0"/>
          </a:p>
          <a:p>
            <a:pPr marL="393700" lvl="1" indent="0" eaLnBrk="1" hangingPunct="1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(86%=86 pont)+(93%=93 pont)=179 pont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1AC7A-B88C-466E-8E43-DB739355E6AD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008112"/>
          </a:xfrm>
        </p:spPr>
        <p:txBody>
          <a:bodyPr/>
          <a:lstStyle/>
          <a:p>
            <a:pPr eaLnBrk="1" hangingPunct="1"/>
            <a:r>
              <a:rPr lang="hu-HU" sz="4000" dirty="0" smtClean="0"/>
              <a:t>Többletpontok (</a:t>
            </a:r>
            <a:r>
              <a:rPr lang="hu-HU" sz="4000" dirty="0" err="1" smtClean="0">
                <a:solidFill>
                  <a:schemeClr val="accent1"/>
                </a:solidFill>
              </a:rPr>
              <a:t>max</a:t>
            </a:r>
            <a:r>
              <a:rPr lang="hu-HU" sz="4000" dirty="0" smtClean="0">
                <a:solidFill>
                  <a:schemeClr val="accent1"/>
                </a:solidFill>
              </a:rPr>
              <a:t>.</a:t>
            </a:r>
            <a:r>
              <a:rPr lang="hu-HU" sz="4000" dirty="0" smtClean="0"/>
              <a:t> 100 pont)</a:t>
            </a:r>
            <a:br>
              <a:rPr lang="hu-HU" sz="4000" dirty="0" smtClean="0"/>
            </a:br>
            <a:r>
              <a:rPr lang="hu-HU" sz="1800" dirty="0" smtClean="0">
                <a:solidFill>
                  <a:srgbClr val="00B0F0"/>
                </a:solidFill>
              </a:rPr>
              <a:t>(vannak szakok, ahol a gyakorlati vizsga miatt nem számolhatók többletpontok!)</a:t>
            </a:r>
            <a:endParaRPr lang="hu-HU" sz="1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640960" cy="5093246"/>
          </a:xfrm>
        </p:spPr>
        <p:txBody>
          <a:bodyPr/>
          <a:lstStyle/>
          <a:p>
            <a:pPr eaLnBrk="1" hangingPunct="1"/>
            <a:r>
              <a:rPr lang="hu-HU" sz="2400" dirty="0" smtClean="0"/>
              <a:t>Emelt szintű érettségi vizsga – vizsgánként </a:t>
            </a:r>
            <a:r>
              <a:rPr lang="hu-HU" sz="2400" dirty="0" smtClean="0">
                <a:solidFill>
                  <a:schemeClr val="accent1"/>
                </a:solidFill>
              </a:rPr>
              <a:t>50 </a:t>
            </a:r>
            <a:r>
              <a:rPr lang="hu-HU" sz="2400" dirty="0" smtClean="0"/>
              <a:t>- </a:t>
            </a:r>
            <a:r>
              <a:rPr lang="hu-HU" sz="2400" dirty="0" err="1" smtClean="0">
                <a:solidFill>
                  <a:schemeClr val="accent1"/>
                </a:solidFill>
              </a:rPr>
              <a:t>50</a:t>
            </a:r>
            <a:r>
              <a:rPr lang="hu-HU" sz="2400" dirty="0" smtClean="0"/>
              <a:t> pont</a:t>
            </a:r>
          </a:p>
          <a:p>
            <a:pPr marL="709613" lvl="1" indent="-342900" eaLnBrk="1" hangingPunct="1"/>
            <a:r>
              <a:rPr lang="hu-HU" sz="1800" dirty="0" smtClean="0"/>
              <a:t>legalább 45%-os eredmény elérése esetén</a:t>
            </a:r>
          </a:p>
          <a:p>
            <a:pPr marL="709613" lvl="1" indent="-342900" eaLnBrk="1" hangingPunct="1"/>
            <a:r>
              <a:rPr lang="hu-HU" sz="1800" dirty="0" smtClean="0"/>
              <a:t>ha a jelentkező pontjait az emelt szinten teljesített vizsgaeredmény alapján számítják (vannak szakok, ahol bármilyen legalább 2 évig tanult tárgyból teljesíthető)</a:t>
            </a:r>
          </a:p>
          <a:p>
            <a:pPr eaLnBrk="1" hangingPunct="1"/>
            <a:r>
              <a:rPr lang="hu-HU" sz="2400" dirty="0" smtClean="0"/>
              <a:t>Nyelvvizsga – </a:t>
            </a:r>
            <a:r>
              <a:rPr lang="hu-HU" sz="2400" dirty="0" err="1" smtClean="0"/>
              <a:t>max</a:t>
            </a:r>
            <a:r>
              <a:rPr lang="hu-HU" sz="2400" dirty="0" smtClean="0"/>
              <a:t>. </a:t>
            </a:r>
            <a:r>
              <a:rPr lang="hu-HU" sz="2400" dirty="0" smtClean="0">
                <a:solidFill>
                  <a:schemeClr val="accent1"/>
                </a:solidFill>
              </a:rPr>
              <a:t>40</a:t>
            </a:r>
            <a:r>
              <a:rPr lang="hu-HU" sz="2400" dirty="0" smtClean="0"/>
              <a:t> pont</a:t>
            </a:r>
          </a:p>
          <a:p>
            <a:pPr marL="1371600" lvl="2" indent="-457200" eaLnBrk="1" hangingPunct="1"/>
            <a:r>
              <a:rPr lang="hu-HU" sz="1800" dirty="0"/>
              <a:t>B2 komplex = középfokú C típusú – 28 pont</a:t>
            </a:r>
          </a:p>
          <a:p>
            <a:pPr marL="1371600" lvl="2" indent="-457200" eaLnBrk="1" hangingPunct="1"/>
            <a:r>
              <a:rPr lang="hu-HU" sz="1800" dirty="0"/>
              <a:t>C1 komplex = felsőfokú C típusú – 40 pont</a:t>
            </a:r>
          </a:p>
          <a:p>
            <a:pPr eaLnBrk="1" hangingPunct="1"/>
            <a:r>
              <a:rPr lang="hu-HU" sz="2400" dirty="0" smtClean="0"/>
              <a:t>Esélyegyenlőség </a:t>
            </a:r>
            <a:r>
              <a:rPr lang="hu-HU" sz="2400" dirty="0"/>
              <a:t>– </a:t>
            </a:r>
            <a:r>
              <a:rPr lang="hu-HU" sz="2400" dirty="0" err="1"/>
              <a:t>max</a:t>
            </a:r>
            <a:r>
              <a:rPr lang="hu-HU" sz="2400" dirty="0"/>
              <a:t>. </a:t>
            </a:r>
            <a:r>
              <a:rPr lang="hu-HU" sz="2400" dirty="0">
                <a:solidFill>
                  <a:schemeClr val="accent1"/>
                </a:solidFill>
              </a:rPr>
              <a:t>40</a:t>
            </a:r>
            <a:r>
              <a:rPr lang="hu-HU" sz="2400" dirty="0"/>
              <a:t> </a:t>
            </a:r>
            <a:r>
              <a:rPr lang="hu-HU" sz="2400" dirty="0" smtClean="0"/>
              <a:t>pont</a:t>
            </a:r>
            <a:r>
              <a:rPr lang="hu-HU" sz="2400" dirty="0"/>
              <a:t> </a:t>
            </a:r>
            <a:r>
              <a:rPr lang="hu-HU" sz="1800" dirty="0" smtClean="0"/>
              <a:t>(hátrányos helyzet, fogyatékosság)	</a:t>
            </a:r>
          </a:p>
          <a:p>
            <a:pPr eaLnBrk="1" hangingPunct="1"/>
            <a:r>
              <a:rPr lang="hu-HU" sz="2400" dirty="0" smtClean="0"/>
              <a:t>OKTV helyezések – </a:t>
            </a:r>
            <a:r>
              <a:rPr lang="hu-HU" sz="2400" dirty="0" err="1" smtClean="0"/>
              <a:t>max</a:t>
            </a:r>
            <a:r>
              <a:rPr lang="hu-HU" sz="2400" dirty="0" smtClean="0"/>
              <a:t>. </a:t>
            </a:r>
            <a:r>
              <a:rPr lang="hu-HU" sz="2400" dirty="0" smtClean="0">
                <a:solidFill>
                  <a:schemeClr val="accent1"/>
                </a:solidFill>
              </a:rPr>
              <a:t>100</a:t>
            </a:r>
            <a:r>
              <a:rPr lang="hu-HU" sz="2400" dirty="0" smtClean="0"/>
              <a:t> pont</a:t>
            </a:r>
          </a:p>
          <a:p>
            <a:pPr marL="1371600" lvl="2" indent="-457200" eaLnBrk="1" hangingPunct="1"/>
            <a:r>
              <a:rPr lang="hu-HU" sz="1800" dirty="0" smtClean="0"/>
              <a:t>1-10. helyezés – 100 pont</a:t>
            </a:r>
          </a:p>
          <a:p>
            <a:pPr marL="1371600" lvl="2" indent="-457200" eaLnBrk="1" hangingPunct="1"/>
            <a:r>
              <a:rPr lang="hu-HU" sz="1800" dirty="0" smtClean="0"/>
              <a:t>11-20. helyezés – 50 pont</a:t>
            </a:r>
          </a:p>
          <a:p>
            <a:pPr marL="1371600" lvl="2" indent="-457200" eaLnBrk="1" hangingPunct="1"/>
            <a:r>
              <a:rPr lang="hu-HU" sz="1800" dirty="0" smtClean="0"/>
              <a:t>21-30. helyezés – 25 pont</a:t>
            </a:r>
          </a:p>
          <a:p>
            <a:pPr indent="0" eaLnBrk="1" hangingPunct="1">
              <a:buNone/>
            </a:pPr>
            <a:r>
              <a:rPr lang="hu-HU" sz="1800" dirty="0" smtClean="0"/>
              <a:t>További többletpontokat lásd a Felvételi tájékoztatóban</a:t>
            </a:r>
            <a:r>
              <a:rPr lang="hu-HU" dirty="0" smtClean="0"/>
              <a:t>!</a:t>
            </a:r>
            <a:r>
              <a:rPr lang="hu-HU" dirty="0"/>
              <a:t>	</a:t>
            </a:r>
            <a:r>
              <a:rPr lang="hu-HU" dirty="0" smtClean="0"/>
              <a:t>			</a:t>
            </a:r>
          </a:p>
          <a:p>
            <a:pPr lvl="2" indent="0" eaLnBrk="1" hangingPunct="1">
              <a:buNone/>
            </a:pPr>
            <a:endParaRPr lang="hu-HU" dirty="0"/>
          </a:p>
          <a:p>
            <a:pPr lvl="2" indent="0" eaLnBrk="1" hangingPunct="1">
              <a:buNone/>
            </a:pPr>
            <a:endParaRPr lang="hu-HU" dirty="0" smtClean="0"/>
          </a:p>
          <a:p>
            <a:pPr marL="1371600" lvl="2" indent="-457200" eaLnBrk="1" hangingPunct="1">
              <a:buFont typeface="Wingdings" pitchFamily="2" charset="2"/>
              <a:buAutoNum type="arabicPeriod"/>
            </a:pPr>
            <a:endParaRPr lang="hu-HU" dirty="0" smtClean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66534-D6FB-4787-9276-FECCCE066018}" type="slidenum">
              <a:rPr lang="hu-H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28625"/>
            <a:ext cx="8334697" cy="984151"/>
          </a:xfrm>
        </p:spPr>
        <p:txBody>
          <a:bodyPr/>
          <a:lstStyle/>
          <a:p>
            <a:pPr eaLnBrk="1" hangingPunct="1"/>
            <a:r>
              <a:rPr lang="hu-HU" sz="3600" dirty="0" smtClean="0"/>
              <a:t>Tudnivalók a többletpontok kapcsán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Emelt szintű érettségi, OKTV, TUDOK: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u-HU" dirty="0"/>
              <a:t>c</a:t>
            </a:r>
            <a:r>
              <a:rPr lang="hu-HU" dirty="0" smtClean="0"/>
              <a:t>sak ha az adott szakhoz rendelt érettségi tárgyakból teljesíti</a:t>
            </a:r>
            <a:endParaRPr lang="hu-H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Nyelvvizsga: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hu-HU" sz="2000" dirty="0" smtClean="0"/>
              <a:t>legfeljebb két nyelvvizsga alapján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hu-HU" sz="2000" dirty="0" smtClean="0"/>
              <a:t>egy nyelvért csak egyszer és egy jogcímen lehet többletpontot kapni (vagy a nyelvvizsgáért, vagy az emelt szintű érettségiért)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hu-HU" sz="2000" dirty="0" smtClean="0"/>
              <a:t>emelt szintű nyelvi érettségi, ha min. 60%=B2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2023. április 30</a:t>
            </a:r>
            <a:r>
              <a:rPr lang="hu-HU" sz="2000" dirty="0" smtClean="0"/>
              <a:t>-ig tett vizsga </a:t>
            </a:r>
            <a:r>
              <a:rPr lang="hu-HU" sz="2000" smtClean="0"/>
              <a:t>eredményezhet bizonyítványt</a:t>
            </a:r>
            <a:r>
              <a:rPr lang="hu-HU" sz="2000" dirty="0" smtClean="0"/>
              <a:t>, amit az OH átvesz a közhiteles nyilvántartásból, igazolásra nem adható többletpont!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Előnyben részesítés: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Char char="–"/>
            </a:pPr>
            <a:r>
              <a:rPr lang="hu-HU" sz="2000" dirty="0" smtClean="0"/>
              <a:t>a dokumentumpótlás határidejéig megfelel a kedvezményre jogosító feltételeknek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Char char="–"/>
            </a:pPr>
            <a:r>
              <a:rPr lang="hu-HU" sz="2000" dirty="0" smtClean="0"/>
              <a:t>azt megfelelőképpen igazolja. </a:t>
            </a:r>
          </a:p>
          <a:p>
            <a:pPr lvl="2" indent="0" eaLnBrk="1" hangingPunct="1">
              <a:lnSpc>
                <a:spcPct val="80000"/>
              </a:lnSpc>
              <a:buNone/>
            </a:pPr>
            <a:r>
              <a:rPr lang="hu-HU" sz="2000" dirty="0" smtClean="0">
                <a:solidFill>
                  <a:srgbClr val="0070C0"/>
                </a:solidFill>
              </a:rPr>
              <a:t>Fontos! </a:t>
            </a:r>
            <a:r>
              <a:rPr lang="hu-HU" sz="2000" dirty="0" err="1" smtClean="0">
                <a:solidFill>
                  <a:srgbClr val="0070C0"/>
                </a:solidFill>
              </a:rPr>
              <a:t>FFT-ben</a:t>
            </a:r>
            <a:r>
              <a:rPr lang="hu-HU" sz="2000" dirty="0" smtClean="0">
                <a:solidFill>
                  <a:srgbClr val="0070C0"/>
                </a:solidFill>
              </a:rPr>
              <a:t> utánanézni, hogy pontosan milyen igazolást kérnek!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885FC-8D31-4642-9120-EC4D2EB38F60}" type="slidenum">
              <a:rPr lang="hu-HU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eaLnBrk="1" hangingPunct="1"/>
            <a:r>
              <a:rPr lang="hu-HU" sz="4400" dirty="0" smtClean="0"/>
              <a:t>Felvételi döntés után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641085" cy="5301208"/>
          </a:xfrm>
        </p:spPr>
        <p:txBody>
          <a:bodyPr/>
          <a:lstStyle/>
          <a:p>
            <a:pPr eaLnBrk="1" hangingPunct="1"/>
            <a:r>
              <a:rPr lang="hu-HU" dirty="0" smtClean="0"/>
              <a:t>Ponthúzás várható időpontja: </a:t>
            </a:r>
          </a:p>
          <a:p>
            <a:pPr lvl="1" eaLnBrk="1" hangingPunct="1">
              <a:buFontTx/>
              <a:buNone/>
            </a:pPr>
            <a:r>
              <a:rPr lang="hu-HU" sz="3200" dirty="0" smtClean="0">
                <a:solidFill>
                  <a:srgbClr val="FF0000"/>
                </a:solidFill>
              </a:rPr>
              <a:t>2023. július 20.</a:t>
            </a:r>
          </a:p>
          <a:p>
            <a:pPr eaLnBrk="1" hangingPunct="1"/>
            <a:r>
              <a:rPr lang="hu-HU" dirty="0" smtClean="0"/>
              <a:t>Ha a kívánt intézmény megjelölt szakjára nyert felvételt – beiratkozás (</a:t>
            </a:r>
            <a:r>
              <a:rPr lang="hu-HU" dirty="0" smtClean="0">
                <a:solidFill>
                  <a:srgbClr val="0070C0"/>
                </a:solidFill>
              </a:rPr>
              <a:t>eredeti</a:t>
            </a:r>
            <a:r>
              <a:rPr lang="hu-HU" dirty="0" smtClean="0"/>
              <a:t> dokumentumok bemutatása!)</a:t>
            </a:r>
          </a:p>
          <a:p>
            <a:pPr eaLnBrk="1" hangingPunct="1"/>
            <a:r>
              <a:rPr lang="hu-HU" dirty="0" smtClean="0"/>
              <a:t>Ha nem oda vették fel, ahová szeretett volna bekerülni</a:t>
            </a:r>
          </a:p>
          <a:p>
            <a:pPr lvl="1" eaLnBrk="1" hangingPunct="1"/>
            <a:r>
              <a:rPr lang="hu-HU" dirty="0" smtClean="0"/>
              <a:t>ha rosszul számolták a pontokat – jogorvoslati eljárás (közigazgatási per az OH ellen), de méltányosság nincs, és utólag benyújtott dokumentumokra sem adnak utólag pontot!</a:t>
            </a:r>
          </a:p>
          <a:p>
            <a:pPr lvl="1" eaLnBrk="1" hangingPunct="1"/>
            <a:r>
              <a:rPr lang="hu-HU" dirty="0" smtClean="0"/>
              <a:t>ha a pontszám nem volt elég – új felvételi vagy halasztás, esetleg egy év után átjelentkezés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632D8-E8E3-4C7F-96DF-450473D2E7BC}" type="slidenum">
              <a:rPr lang="hu-HU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7543800" cy="1431925"/>
          </a:xfrm>
        </p:spPr>
        <p:txBody>
          <a:bodyPr/>
          <a:lstStyle/>
          <a:p>
            <a:pPr algn="ctr" eaLnBrk="1" hangingPunct="1"/>
            <a:r>
              <a:rPr lang="hu-HU" sz="5400" dirty="0">
                <a:solidFill>
                  <a:schemeClr val="accent1"/>
                </a:solidFill>
              </a:rPr>
              <a:t>Köszönöm a figyelmet!</a:t>
            </a:r>
            <a:br>
              <a:rPr lang="hu-HU" sz="5400" dirty="0">
                <a:solidFill>
                  <a:schemeClr val="accent1"/>
                </a:solidFill>
              </a:rPr>
            </a:br>
            <a:endParaRPr lang="hu-HU" dirty="0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133600"/>
            <a:ext cx="6769100" cy="3962400"/>
          </a:xfrm>
        </p:spPr>
        <p:txBody>
          <a:bodyPr/>
          <a:lstStyle/>
          <a:p>
            <a:pPr eaLnBrk="1" hangingPunct="1"/>
            <a:endParaRPr lang="hu-HU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hu-HU" dirty="0" smtClean="0"/>
          </a:p>
          <a:p>
            <a:pPr eaLnBrk="1" hangingPunct="1">
              <a:buFont typeface="Wingdings" pitchFamily="2" charset="2"/>
              <a:buNone/>
            </a:pPr>
            <a:endParaRPr lang="hu-HU" sz="2800" dirty="0" smtClean="0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420-D5EA-4442-AB39-D6440D170711}" type="slidenum">
              <a:rPr lang="hu-HU"/>
              <a:pPr>
                <a:defRPr/>
              </a:pPr>
              <a:t>27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2" y="980728"/>
            <a:ext cx="68405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5300" dirty="0"/>
              <a:t>Információk elérhetősége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29550" cy="3895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dirty="0" err="1" smtClean="0">
                <a:solidFill>
                  <a:srgbClr val="FF0000"/>
                </a:solidFill>
              </a:rPr>
              <a:t>www.felvi.hu</a:t>
            </a:r>
            <a:r>
              <a:rPr lang="hu-HU" dirty="0" smtClean="0"/>
              <a:t> – Felsőoktatási felvételi tájékoztató (FFT</a:t>
            </a:r>
            <a:r>
              <a:rPr lang="hu-HU" dirty="0"/>
              <a:t>) – </a:t>
            </a:r>
            <a:r>
              <a:rPr lang="hu-HU" dirty="0" smtClean="0"/>
              <a:t>elsődleges forrás!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/>
              <a:t>	várható megjelenés: </a:t>
            </a:r>
            <a:r>
              <a:rPr lang="hu-HU" dirty="0" smtClean="0">
                <a:solidFill>
                  <a:srgbClr val="0070C0"/>
                </a:solidFill>
              </a:rPr>
              <a:t>2022. december 14.</a:t>
            </a:r>
            <a:endParaRPr lang="hu-HU" dirty="0" smtClean="0"/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FFT hivatalos kiegészítése (január vége)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A felsőoktatási intézmény vagy a kar honlapja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Nyílt napok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88377-DC96-43FD-81AC-D9C28A0F90CC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357187" y="2708920"/>
            <a:ext cx="288925" cy="2160587"/>
          </a:xfrm>
          <a:prstGeom prst="downArrow">
            <a:avLst>
              <a:gd name="adj1" fmla="val 50000"/>
              <a:gd name="adj2" fmla="val 18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hu-HU" sz="4800" dirty="0" smtClean="0"/>
              <a:t>Újdonságok a 2023A eljárásban: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1"/>
            <a:ext cx="8579296" cy="46958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Általános követelményként már nem lesz kötelező az emelt szintű érettségi</a:t>
            </a:r>
            <a:r>
              <a:rPr lang="hu-HU" dirty="0" smtClean="0"/>
              <a:t>, de</a:t>
            </a:r>
          </a:p>
          <a:p>
            <a:pPr lvl="1"/>
            <a:r>
              <a:rPr lang="hu-HU" dirty="0" smtClean="0"/>
              <a:t>lesznek </a:t>
            </a:r>
            <a:r>
              <a:rPr lang="hu-HU" dirty="0" smtClean="0">
                <a:solidFill>
                  <a:srgbClr val="0070C0"/>
                </a:solidFill>
              </a:rPr>
              <a:t>szakok</a:t>
            </a:r>
            <a:r>
              <a:rPr lang="hu-HU" dirty="0" smtClean="0"/>
              <a:t>, ahol </a:t>
            </a:r>
            <a:r>
              <a:rPr lang="hu-HU" dirty="0" smtClean="0">
                <a:solidFill>
                  <a:srgbClr val="0070C0"/>
                </a:solidFill>
              </a:rPr>
              <a:t>továbbra is </a:t>
            </a:r>
            <a:r>
              <a:rPr lang="hu-HU" dirty="0" smtClean="0"/>
              <a:t>bemeneti </a:t>
            </a:r>
            <a:r>
              <a:rPr lang="hu-HU" dirty="0" smtClean="0">
                <a:solidFill>
                  <a:srgbClr val="0070C0"/>
                </a:solidFill>
              </a:rPr>
              <a:t>feltétel</a:t>
            </a:r>
            <a:r>
              <a:rPr lang="hu-HU" dirty="0" smtClean="0"/>
              <a:t> marad (pl.: DE-BTK anglisztika, pszichológia)</a:t>
            </a:r>
          </a:p>
          <a:p>
            <a:pPr lvl="1"/>
            <a:r>
              <a:rPr lang="hu-HU" dirty="0" smtClean="0"/>
              <a:t>a magasabb pontszám eléréséhez szükség </a:t>
            </a:r>
            <a:r>
              <a:rPr lang="hu-HU" dirty="0"/>
              <a:t>lehet </a:t>
            </a:r>
            <a:r>
              <a:rPr lang="hu-HU" dirty="0" smtClean="0"/>
              <a:t>rá (</a:t>
            </a:r>
            <a:r>
              <a:rPr lang="hu-HU" dirty="0" smtClean="0">
                <a:solidFill>
                  <a:srgbClr val="0070C0"/>
                </a:solidFill>
              </a:rPr>
              <a:t>többletpontot</a:t>
            </a:r>
            <a:r>
              <a:rPr lang="hu-HU" dirty="0" smtClean="0"/>
              <a:t> eredményez, növeli a bejutás esélyét)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intézményi döntés</a:t>
            </a:r>
            <a:r>
              <a:rPr lang="hu-HU" dirty="0" smtClean="0"/>
              <a:t>, tehát előfordulhat, hogy egyes szakokon az egyik intézményben elég a középszintű, máshol viszont szükséges az emelt szintű érettségi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Megszűnik a jogszabályi minimum ponthatár </a:t>
            </a:r>
            <a:r>
              <a:rPr lang="hu-HU" dirty="0" smtClean="0"/>
              <a:t>(280, 240), de ez is intézményi döntés (pl.: DE-BTK – 200 pont)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marL="393700" lvl="1" indent="0">
              <a:buNone/>
            </a:pP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3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hu-HU" sz="4400" dirty="0" smtClean="0"/>
              <a:t>Ami a felvételi eljárásban változik :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hu-HU" dirty="0" smtClean="0"/>
              <a:t>megszűnik a hitelesítésre adott + 5 napos határidő, a </a:t>
            </a:r>
            <a:r>
              <a:rPr lang="hu-HU" dirty="0" smtClean="0">
                <a:solidFill>
                  <a:srgbClr val="0070C0"/>
                </a:solidFill>
              </a:rPr>
              <a:t>jelentkezés és a hitelesítés </a:t>
            </a:r>
            <a:r>
              <a:rPr lang="hu-HU" dirty="0" smtClean="0">
                <a:solidFill>
                  <a:srgbClr val="FF0000"/>
                </a:solidFill>
              </a:rPr>
              <a:t>együttes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határideje </a:t>
            </a:r>
            <a:r>
              <a:rPr lang="hu-HU" dirty="0" smtClean="0"/>
              <a:t>lesz a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2023. február 15.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megszűnik a dokumentumok postai beküldhetősége, </a:t>
            </a:r>
            <a:r>
              <a:rPr lang="hu-HU" dirty="0" smtClean="0">
                <a:solidFill>
                  <a:srgbClr val="0070C0"/>
                </a:solidFill>
              </a:rPr>
              <a:t>kizárólag elektronikusan </a:t>
            </a:r>
            <a:r>
              <a:rPr lang="hu-HU" dirty="0" smtClean="0"/>
              <a:t>lehet majd dokumentumokat pótlólag benyújtani (számítógép, mobil applikáció)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3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hu-HU" dirty="0" smtClean="0"/>
              <a:t>Ami nem változott: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r>
              <a:rPr lang="hu-HU" dirty="0" smtClean="0"/>
              <a:t>A pontszámítás rendszere (</a:t>
            </a:r>
            <a:r>
              <a:rPr lang="hu-HU" dirty="0" smtClean="0">
                <a:solidFill>
                  <a:srgbClr val="FF0000"/>
                </a:solidFill>
              </a:rPr>
              <a:t>500</a:t>
            </a:r>
            <a:r>
              <a:rPr lang="hu-HU" dirty="0" smtClean="0"/>
              <a:t> pont = 400 + 100; tanulmányi pontoknál a természettudományos tárgy követelménye)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többletpontok (EÉ, nyelvvizsga, tanulmányi versenyek, FOSZ oklevél, esélyegyenlőség, stb.)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Érettségi pontszámításnál: </a:t>
            </a:r>
            <a:r>
              <a:rPr lang="hu-HU" dirty="0" smtClean="0">
                <a:solidFill>
                  <a:srgbClr val="0070C0"/>
                </a:solidFill>
              </a:rPr>
              <a:t>100% = 100 pont</a:t>
            </a:r>
            <a:r>
              <a:rPr lang="hu-HU" dirty="0" smtClean="0"/>
              <a:t>, függetlenül az érettségi szintjétől</a:t>
            </a:r>
            <a:br>
              <a:rPr lang="hu-HU" dirty="0" smtClean="0"/>
            </a:br>
            <a:r>
              <a:rPr lang="hu-HU" dirty="0" smtClean="0"/>
              <a:t>(2024: EÉ: 100 % = </a:t>
            </a:r>
            <a:r>
              <a:rPr lang="hu-HU" dirty="0" err="1" smtClean="0"/>
              <a:t>100</a:t>
            </a:r>
            <a:r>
              <a:rPr lang="hu-HU" dirty="0" smtClean="0"/>
              <a:t> pont, KÉ: 100 % = 67 pont)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21" y="692696"/>
            <a:ext cx="8229600" cy="648072"/>
          </a:xfrm>
        </p:spPr>
        <p:txBody>
          <a:bodyPr/>
          <a:lstStyle/>
          <a:p>
            <a:pPr eaLnBrk="1" hangingPunct="1"/>
            <a:r>
              <a:rPr lang="hu-HU" sz="3600" dirty="0" smtClean="0"/>
              <a:t>Jelentkezés módja és határideje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97652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dirty="0" smtClean="0"/>
              <a:t>Csak </a:t>
            </a:r>
            <a:r>
              <a:rPr lang="hu-HU" sz="2400" dirty="0" smtClean="0">
                <a:solidFill>
                  <a:srgbClr val="FF0000"/>
                </a:solidFill>
              </a:rPr>
              <a:t>E-jelentkezés </a:t>
            </a:r>
            <a:r>
              <a:rPr lang="hu-HU" sz="2400" dirty="0" smtClean="0"/>
              <a:t>lehet – </a:t>
            </a:r>
            <a:r>
              <a:rPr lang="hu-HU" sz="2400" dirty="0" err="1" smtClean="0"/>
              <a:t>www.felvi.hu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dirty="0" smtClean="0"/>
              <a:t>feltétel: internet elérhetőség, érvényes e-mail cím</a:t>
            </a:r>
          </a:p>
          <a:p>
            <a:pPr marL="0" indent="0" eaLnBrk="1" hangingPunct="1">
              <a:buNone/>
            </a:pPr>
            <a:endParaRPr lang="hu-HU" sz="2800" dirty="0" smtClean="0">
              <a:solidFill>
                <a:srgbClr val="FF0000"/>
              </a:solidFill>
            </a:endParaRPr>
          </a:p>
          <a:p>
            <a:pPr eaLnBrk="1" hangingPunct="1"/>
            <a:endParaRPr lang="hu-HU" sz="2800" dirty="0">
              <a:solidFill>
                <a:srgbClr val="FF0000"/>
              </a:solidFill>
            </a:endParaRPr>
          </a:p>
          <a:p>
            <a:pPr eaLnBrk="1" hangingPunct="1"/>
            <a:endParaRPr lang="hu-HU" sz="2800" dirty="0" smtClean="0">
              <a:solidFill>
                <a:srgbClr val="FF0000"/>
              </a:solidFill>
            </a:endParaRPr>
          </a:p>
          <a:p>
            <a:pPr eaLnBrk="1" hangingPunct="1"/>
            <a:endParaRPr lang="hu-HU" sz="2800" dirty="0">
              <a:solidFill>
                <a:srgbClr val="FF0000"/>
              </a:solidFill>
            </a:endParaRPr>
          </a:p>
          <a:p>
            <a:pPr eaLnBrk="1" hangingPunct="1"/>
            <a:endParaRPr lang="hu-HU" sz="2800" dirty="0" smtClean="0">
              <a:solidFill>
                <a:srgbClr val="FF0000"/>
              </a:solidFill>
            </a:endParaRPr>
          </a:p>
          <a:p>
            <a:pPr eaLnBrk="1" hangingPunct="1"/>
            <a:endParaRPr lang="hu-HU" sz="2800" dirty="0">
              <a:solidFill>
                <a:srgbClr val="FF0000"/>
              </a:solidFill>
            </a:endParaRPr>
          </a:p>
          <a:p>
            <a:pPr eaLnBrk="1" hangingPunct="1"/>
            <a:r>
              <a:rPr lang="hu-HU" sz="2800" dirty="0" smtClean="0">
                <a:solidFill>
                  <a:srgbClr val="FF0000"/>
                </a:solidFill>
              </a:rPr>
              <a:t>2023. február 15. – jogvesztő!</a:t>
            </a:r>
            <a:endParaRPr lang="hu-HU" sz="2000" dirty="0" smtClean="0"/>
          </a:p>
          <a:p>
            <a:pPr marL="393700" lvl="1" indent="0" eaLnBrk="1" hangingPunct="1">
              <a:buNone/>
            </a:pPr>
            <a:r>
              <a:rPr lang="hu-HU" sz="2000" dirty="0" smtClean="0"/>
              <a:t>Utána csak sorrendmódosítás, jelentkezési hely visszavonása lehetséges</a:t>
            </a:r>
          </a:p>
          <a:p>
            <a:pPr marL="393700" lvl="1" indent="0" eaLnBrk="1" hangingPunct="1">
              <a:buNone/>
            </a:pPr>
            <a:endParaRPr lang="hu-HU" sz="2000" dirty="0"/>
          </a:p>
          <a:p>
            <a:pPr marL="393700" lvl="1" indent="0" eaLnBrk="1" hangingPunct="1">
              <a:buNone/>
            </a:pPr>
            <a:endParaRPr lang="hu-HU" sz="2000" dirty="0"/>
          </a:p>
          <a:p>
            <a:pPr marL="0" indent="0" eaLnBrk="1" hangingPunct="1">
              <a:buNone/>
            </a:pPr>
            <a:endParaRPr lang="hu-HU" sz="2400" dirty="0" smtClean="0">
              <a:solidFill>
                <a:schemeClr val="accent1"/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5DAB2-8A2B-4F73-A2E1-7A1A6E3707CB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3725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AutoShape 2" descr="Nyomtatható naptárak és tervezők Február 2022 A4, A3 - PDF és PNG -  7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Nyomtatható naptárak és tervezők Február 2022 A4, A3 - PDF és PNG -  7calend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2" y="2276872"/>
            <a:ext cx="56165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563" y="620688"/>
            <a:ext cx="8229600" cy="1143000"/>
          </a:xfrm>
        </p:spPr>
        <p:txBody>
          <a:bodyPr/>
          <a:lstStyle/>
          <a:p>
            <a:r>
              <a:rPr lang="hu-HU" dirty="0" smtClean="0"/>
              <a:t>Az E-felvételi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		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827584" y="2276872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71600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1. Regisztráció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19872" y="2276872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563888" y="242088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2. Biztonsági kód és felvételi 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azonosító szám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012160" y="2276872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228184" y="242088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3. Jelentkezési adatok és helyek rögzítése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7584" y="3814438"/>
            <a:ext cx="2160240" cy="87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047507" y="3835353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4. Szükséges dokumentumok feltöltése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19872" y="3830676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563888" y="394307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5. Esetleges kiegészítő eljárási díj befizetése 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012160" y="3821384"/>
            <a:ext cx="2088232" cy="87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6228184" y="39430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6. Jelentkezés hitelesítése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405252" y="5265204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3563888" y="547164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7. Tájékozódás, ügyintézés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>
            <a:off x="3059832" y="2661125"/>
            <a:ext cx="288032" cy="273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ra nyíl 20"/>
          <p:cNvSpPr/>
          <p:nvPr/>
        </p:nvSpPr>
        <p:spPr>
          <a:xfrm>
            <a:off x="5652120" y="2661124"/>
            <a:ext cx="288032" cy="273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>
            <a:off x="588563" y="4120327"/>
            <a:ext cx="14401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>
            <a:off x="3059832" y="4131919"/>
            <a:ext cx="28803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>
            <a:off x="5652120" y="4131919"/>
            <a:ext cx="28803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Jobbra nyíl 27"/>
          <p:cNvSpPr/>
          <p:nvPr/>
        </p:nvSpPr>
        <p:spPr>
          <a:xfrm>
            <a:off x="3131840" y="5661248"/>
            <a:ext cx="21602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8172400" y="2744924"/>
            <a:ext cx="1440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8316416" y="2744924"/>
            <a:ext cx="0" cy="775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H="1">
            <a:off x="461194" y="3520058"/>
            <a:ext cx="785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461194" y="3520058"/>
            <a:ext cx="0" cy="7426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>
            <a:endCxn id="24" idx="3"/>
          </p:cNvCxnSpPr>
          <p:nvPr/>
        </p:nvCxnSpPr>
        <p:spPr>
          <a:xfrm flipV="1">
            <a:off x="461194" y="4251132"/>
            <a:ext cx="271385" cy="1159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8172400" y="4251132"/>
            <a:ext cx="1440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8316416" y="4251132"/>
            <a:ext cx="0" cy="762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flipH="1">
            <a:off x="2843808" y="5013176"/>
            <a:ext cx="54726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>
            <a:off x="2843808" y="5013176"/>
            <a:ext cx="0" cy="7788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>
            <a:endCxn id="28" idx="1"/>
          </p:cNvCxnSpPr>
          <p:nvPr/>
        </p:nvCxnSpPr>
        <p:spPr>
          <a:xfrm>
            <a:off x="2843808" y="5792053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hu-HU" b="1" dirty="0" smtClean="0"/>
              <a:t>Regisztráció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rgbClr val="FF0000"/>
                </a:solidFill>
              </a:rPr>
              <a:t>www.felvi.hu</a:t>
            </a:r>
            <a:r>
              <a:rPr lang="hu-HU" sz="28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– Szolgáltatások – E-felvételi menüpont </a:t>
            </a:r>
            <a:r>
              <a:rPr lang="hu-HU" sz="2800" dirty="0"/>
              <a:t>regisztráció után lehet használni</a:t>
            </a:r>
          </a:p>
          <a:p>
            <a:pPr marL="393700" lvl="1" indent="0" eaLnBrk="1" hangingPunct="1">
              <a:buNone/>
            </a:pPr>
            <a:r>
              <a:rPr lang="hu-HU" sz="2000" dirty="0"/>
              <a:t>felhasználói név (azonosító) + jelszó + e-mail cím</a:t>
            </a:r>
          </a:p>
          <a:p>
            <a:pPr marL="393700" lvl="1" indent="0" eaLnBrk="1" hangingPunct="1">
              <a:buNone/>
            </a:pPr>
            <a:endParaRPr lang="hu-HU" sz="2000" dirty="0"/>
          </a:p>
          <a:p>
            <a:pPr marL="393700" lvl="1" indent="0" eaLnBrk="1" hangingPunct="1">
              <a:buNone/>
            </a:pPr>
            <a:endParaRPr lang="hu-HU" sz="2000" dirty="0"/>
          </a:p>
          <a:p>
            <a:pPr marL="393700" lvl="1" indent="0" eaLnBrk="1" hangingPunct="1">
              <a:buNone/>
            </a:pPr>
            <a:endParaRPr lang="hu-HU" sz="2000" dirty="0"/>
          </a:p>
          <a:p>
            <a:pPr marL="0" indent="0" eaLnBrk="1" hangingPunct="1">
              <a:buNone/>
            </a:pPr>
            <a:endParaRPr lang="hu-HU" sz="2400" dirty="0">
              <a:solidFill>
                <a:schemeClr val="accent1"/>
              </a:solidFill>
            </a:endParaRPr>
          </a:p>
          <a:p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élő</a:t>
            </a:r>
            <a:r>
              <a:rPr lang="hu-HU" dirty="0" smtClean="0"/>
              <a:t> email cím legyen! – OH kapcsolattartás miatt</a:t>
            </a:r>
          </a:p>
          <a:p>
            <a:r>
              <a:rPr lang="hu-HU" dirty="0" smtClean="0"/>
              <a:t>felhasználási feltételeket el kell fogadni belépés előtt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DCDE-FC31-4B76-891A-51928194B13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200800" cy="16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3777</TotalTime>
  <Words>1434</Words>
  <Application>Microsoft Office PowerPoint</Application>
  <PresentationFormat>Diavetítés a képernyőre (4:3 oldalarány)</PresentationFormat>
  <Paragraphs>320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Áramlás</vt:lpstr>
      <vt:lpstr>PowerPoint-bemutató</vt:lpstr>
      <vt:lpstr>A bolognai rendszer</vt:lpstr>
      <vt:lpstr>Információk elérhetősége </vt:lpstr>
      <vt:lpstr>Újdonságok a 2023A eljárásban:</vt:lpstr>
      <vt:lpstr>Ami a felvételi eljárásban változik :</vt:lpstr>
      <vt:lpstr>Ami nem változott:</vt:lpstr>
      <vt:lpstr>Jelentkezés módja és határideje</vt:lpstr>
      <vt:lpstr>Az E-felvételi folyamata</vt:lpstr>
      <vt:lpstr>1. Regisztráció</vt:lpstr>
      <vt:lpstr>2. Biztonsági kód és felvételi azonosító </vt:lpstr>
      <vt:lpstr>3. Jelentkezési adatok és jelentkezési helyek rögzítése</vt:lpstr>
      <vt:lpstr>A jelentkezési sorrendről:</vt:lpstr>
      <vt:lpstr>PowerPoint-bemutató</vt:lpstr>
      <vt:lpstr>Állami (rész)ösztöndíj</vt:lpstr>
      <vt:lpstr>4. Szükséges dokumentumok feltöltése</vt:lpstr>
      <vt:lpstr>PowerPoint-bemutató</vt:lpstr>
      <vt:lpstr>5. Kiegészítő eljárási díj befizetése</vt:lpstr>
      <vt:lpstr>6. Jelentkezés hitelesítése</vt:lpstr>
      <vt:lpstr>Pontszámítás</vt:lpstr>
      <vt:lpstr>PowerPoint-bemutató</vt:lpstr>
      <vt:lpstr>PowerPoint-bemutató</vt:lpstr>
      <vt:lpstr>PowerPoint-bemutató</vt:lpstr>
      <vt:lpstr>PowerPoint-bemutató</vt:lpstr>
      <vt:lpstr>Többletpontok (max. 100 pont) (vannak szakok, ahol a gyakorlati vizsga miatt nem számolhatók többletpontok!)</vt:lpstr>
      <vt:lpstr>Tudnivalók a többletpontok kapcsán</vt:lpstr>
      <vt:lpstr>Felvételi döntés után</vt:lpstr>
      <vt:lpstr>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Debreceni Egyetem</dc:title>
  <dc:creator>.</dc:creator>
  <cp:lastModifiedBy>Nagy Andrea</cp:lastModifiedBy>
  <cp:revision>291</cp:revision>
  <cp:lastPrinted>2022-12-06T07:46:16Z</cp:lastPrinted>
  <dcterms:created xsi:type="dcterms:W3CDTF">2007-12-01T14:50:18Z</dcterms:created>
  <dcterms:modified xsi:type="dcterms:W3CDTF">2023-01-27T06:58:29Z</dcterms:modified>
</cp:coreProperties>
</file>