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91" r:id="rId6"/>
    <p:sldId id="283" r:id="rId7"/>
    <p:sldId id="284" r:id="rId8"/>
    <p:sldId id="271" r:id="rId9"/>
    <p:sldId id="285" r:id="rId10"/>
    <p:sldId id="289" r:id="rId11"/>
    <p:sldId id="282" r:id="rId12"/>
    <p:sldId id="264" r:id="rId13"/>
    <p:sldId id="288" r:id="rId14"/>
    <p:sldId id="286" r:id="rId15"/>
    <p:sldId id="287" r:id="rId16"/>
    <p:sldId id="269" r:id="rId17"/>
    <p:sldId id="290" r:id="rId18"/>
    <p:sldId id="274" r:id="rId19"/>
    <p:sldId id="293" r:id="rId20"/>
    <p:sldId id="275" r:id="rId21"/>
    <p:sldId id="292" r:id="rId22"/>
    <p:sldId id="276" r:id="rId23"/>
    <p:sldId id="279" r:id="rId24"/>
    <p:sldId id="294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2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4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77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29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5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8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62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8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21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7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0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A66E-21A7-48FB-8819-8102BB0D5068}" type="datetimeFigureOut">
              <a:rPr lang="hu-HU" smtClean="0"/>
              <a:t>2020.02.17.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712D-5381-4596-9C6E-674BB6284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5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anos-maginecz/" TargetMode="External"/><Relationship Id="rId2" Type="http://schemas.openxmlformats.org/officeDocument/2006/relationships/hyperlink" Target="https://hu.wikipedia.org/wiki/CR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lueprint.hu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urbine.ai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Pályaorientációs projektnap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2020. február 29.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8" name="Picture 2" descr="Képtalálatok a következőre: karrier raj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41" y="1983469"/>
            <a:ext cx="6907517" cy="45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7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Jávor </a:t>
            </a:r>
            <a:r>
              <a:rPr lang="hu-HU" dirty="0" smtClean="0">
                <a:solidFill>
                  <a:srgbClr val="002060"/>
                </a:solidFill>
              </a:rPr>
              <a:t>Pál szakmacsoport-vezető, ápoló, Jósa András Oktatókórház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002060"/>
                </a:solidFill>
              </a:rPr>
              <a:t>Tanulmányok: </a:t>
            </a:r>
          </a:p>
          <a:p>
            <a:r>
              <a:rPr lang="hu-HU" sz="2200" dirty="0">
                <a:solidFill>
                  <a:srgbClr val="002060"/>
                </a:solidFill>
              </a:rPr>
              <a:t>Debreceni Egyetem EÜ Kar, </a:t>
            </a:r>
          </a:p>
          <a:p>
            <a:r>
              <a:rPr lang="hu-HU" sz="2200" dirty="0">
                <a:solidFill>
                  <a:srgbClr val="002060"/>
                </a:solidFill>
              </a:rPr>
              <a:t>Pécsi Tudományegyetem</a:t>
            </a:r>
          </a:p>
          <a:p>
            <a:r>
              <a:rPr lang="hu-HU" sz="2200" dirty="0">
                <a:solidFill>
                  <a:srgbClr val="002060"/>
                </a:solidFill>
              </a:rPr>
              <a:t>Onkológiai szakápoló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002060"/>
                </a:solidFill>
              </a:rPr>
              <a:t>Tevékenység:</a:t>
            </a:r>
            <a:endParaRPr lang="hu-HU" sz="2200" dirty="0">
              <a:solidFill>
                <a:srgbClr val="002060"/>
              </a:solidFill>
            </a:endParaRPr>
          </a:p>
          <a:p>
            <a:r>
              <a:rPr lang="hu-HU" sz="2200" dirty="0">
                <a:solidFill>
                  <a:srgbClr val="002060"/>
                </a:solidFill>
              </a:rPr>
              <a:t>450 szakdolgozó munkájának szervezése</a:t>
            </a:r>
          </a:p>
          <a:p>
            <a:r>
              <a:rPr lang="hu-HU" sz="2200" dirty="0">
                <a:solidFill>
                  <a:srgbClr val="002060"/>
                </a:solidFill>
              </a:rPr>
              <a:t>Szakképzésben való részvétel</a:t>
            </a:r>
          </a:p>
          <a:p>
            <a:r>
              <a:rPr lang="hu-HU" sz="2200" dirty="0">
                <a:solidFill>
                  <a:srgbClr val="002060"/>
                </a:solidFill>
              </a:rPr>
              <a:t>Érdekképviselet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002060"/>
                </a:solidFill>
              </a:rPr>
              <a:t>Előadás témája: az egészségügyi szakdolgozói munka</a:t>
            </a:r>
          </a:p>
        </p:txBody>
      </p:sp>
      <p:pic>
        <p:nvPicPr>
          <p:cNvPr id="8" name="Tartalom helye 7" descr="C:\Users\Jávor Pál\Documents\Kórház\Protokollok\Pályázat ov.ápoló\Jávor Pál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42" y="1690688"/>
            <a:ext cx="3239144" cy="418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2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002060"/>
                </a:solidFill>
              </a:rPr>
              <a:t>Jeles-Kiss Orsi, </a:t>
            </a:r>
            <a:r>
              <a:rPr lang="hu-HU" dirty="0">
                <a:solidFill>
                  <a:srgbClr val="002060"/>
                </a:solidFill>
              </a:rPr>
              <a:t>a nyíregyházi McDonald’s éttermek működéséért felelős konzultáns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42472"/>
            <a:ext cx="5181600" cy="51723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hu-HU" sz="4400" dirty="0" smtClean="0">
                <a:solidFill>
                  <a:srgbClr val="002060"/>
                </a:solidFill>
              </a:rPr>
              <a:t>Tanulmányok:</a:t>
            </a:r>
          </a:p>
          <a:p>
            <a:r>
              <a:rPr lang="hu-HU" sz="4400" dirty="0" smtClean="0">
                <a:solidFill>
                  <a:srgbClr val="002060"/>
                </a:solidFill>
              </a:rPr>
              <a:t>Budapesti </a:t>
            </a:r>
            <a:r>
              <a:rPr lang="hu-HU" sz="4400" dirty="0">
                <a:solidFill>
                  <a:srgbClr val="002060"/>
                </a:solidFill>
              </a:rPr>
              <a:t>Gazdasági Főiskola Kereskedelmi, Vendéglátóipari és Idegenforgalmi Főiskolai </a:t>
            </a:r>
            <a:r>
              <a:rPr lang="hu-HU" sz="4400" dirty="0" smtClean="0">
                <a:solidFill>
                  <a:srgbClr val="002060"/>
                </a:solidFill>
              </a:rPr>
              <a:t>Kar</a:t>
            </a:r>
          </a:p>
          <a:p>
            <a:r>
              <a:rPr lang="hu-HU" sz="4400" dirty="0">
                <a:solidFill>
                  <a:srgbClr val="002060"/>
                </a:solidFill>
              </a:rPr>
              <a:t>Debreceni Egyetem, Felnőttképzési és Gyermeknevelési Kar </a:t>
            </a:r>
            <a:endParaRPr lang="hu-HU" sz="4400" dirty="0" smtClean="0">
              <a:solidFill>
                <a:srgbClr val="002060"/>
              </a:solidFill>
            </a:endParaRPr>
          </a:p>
          <a:p>
            <a:pPr lvl="0"/>
            <a:r>
              <a:rPr lang="hu-HU" sz="4400" dirty="0">
                <a:solidFill>
                  <a:srgbClr val="002060"/>
                </a:solidFill>
              </a:rPr>
              <a:t>Hamburger University, München – McDonald’s Business </a:t>
            </a:r>
            <a:r>
              <a:rPr lang="hu-HU" sz="4400" dirty="0" err="1" smtClean="0">
                <a:solidFill>
                  <a:srgbClr val="002060"/>
                </a:solidFill>
              </a:rPr>
              <a:t>Leadership</a:t>
            </a:r>
            <a:endParaRPr lang="hu-HU" sz="4400" dirty="0" smtClean="0">
              <a:solidFill>
                <a:srgbClr val="002060"/>
              </a:solidFill>
            </a:endParaRPr>
          </a:p>
          <a:p>
            <a:pPr lvl="0"/>
            <a:r>
              <a:rPr lang="hu-HU" sz="4400" dirty="0">
                <a:solidFill>
                  <a:srgbClr val="002060"/>
                </a:solidFill>
              </a:rPr>
              <a:t>BGF-KVIFK - Idegenvezető képesítés</a:t>
            </a:r>
          </a:p>
          <a:p>
            <a:pPr lvl="0"/>
            <a:r>
              <a:rPr lang="hu-HU" sz="4400" dirty="0">
                <a:solidFill>
                  <a:srgbClr val="002060"/>
                </a:solidFill>
              </a:rPr>
              <a:t>Esküvőszervező </a:t>
            </a:r>
            <a:r>
              <a:rPr lang="hu-HU" sz="4400" dirty="0" smtClean="0">
                <a:solidFill>
                  <a:srgbClr val="002060"/>
                </a:solidFill>
              </a:rPr>
              <a:t>képesítés</a:t>
            </a:r>
          </a:p>
          <a:p>
            <a:pPr marL="0" lvl="0" indent="0">
              <a:buNone/>
            </a:pPr>
            <a:r>
              <a:rPr lang="hu-HU" sz="4400" dirty="0" smtClean="0">
                <a:solidFill>
                  <a:srgbClr val="002060"/>
                </a:solidFill>
              </a:rPr>
              <a:t>Korábbi munkahelyek:</a:t>
            </a:r>
          </a:p>
          <a:p>
            <a:r>
              <a:rPr lang="hu-HU" sz="4400" dirty="0" err="1">
                <a:solidFill>
                  <a:srgbClr val="002060"/>
                </a:solidFill>
              </a:rPr>
              <a:t>Corinthia</a:t>
            </a:r>
            <a:r>
              <a:rPr lang="hu-HU" sz="4400" dirty="0">
                <a:solidFill>
                  <a:srgbClr val="002060"/>
                </a:solidFill>
              </a:rPr>
              <a:t> Grand Hotel Royal, </a:t>
            </a:r>
            <a:r>
              <a:rPr lang="hu-HU" sz="4400" dirty="0" smtClean="0">
                <a:solidFill>
                  <a:srgbClr val="002060"/>
                </a:solidFill>
              </a:rPr>
              <a:t>Budapest</a:t>
            </a:r>
          </a:p>
          <a:p>
            <a:r>
              <a:rPr lang="hu-HU" sz="4400" dirty="0" err="1">
                <a:solidFill>
                  <a:srgbClr val="002060"/>
                </a:solidFill>
              </a:rPr>
              <a:t>Holiday</a:t>
            </a:r>
            <a:r>
              <a:rPr lang="hu-HU" sz="4400" dirty="0">
                <a:solidFill>
                  <a:srgbClr val="002060"/>
                </a:solidFill>
              </a:rPr>
              <a:t> Inn Hotel Budapest-Budaörs</a:t>
            </a:r>
          </a:p>
          <a:p>
            <a:endParaRPr lang="hu-HU" sz="2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endParaRPr lang="hu-HU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366982"/>
            <a:ext cx="5181600" cy="48099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2400" dirty="0" smtClean="0"/>
              <a:t> </a:t>
            </a:r>
          </a:p>
          <a:p>
            <a:pPr marL="0" indent="0">
              <a:buNone/>
            </a:pPr>
            <a:r>
              <a:rPr lang="hu-HU" sz="4400" dirty="0">
                <a:solidFill>
                  <a:srgbClr val="002060"/>
                </a:solidFill>
              </a:rPr>
              <a:t>Érdekel a franchise világa?</a:t>
            </a:r>
          </a:p>
          <a:p>
            <a:pPr marL="0" indent="0">
              <a:buNone/>
            </a:pPr>
            <a:r>
              <a:rPr lang="hu-HU" sz="4400" dirty="0" smtClean="0">
                <a:solidFill>
                  <a:srgbClr val="002060"/>
                </a:solidFill>
              </a:rPr>
              <a:t>„</a:t>
            </a:r>
            <a:r>
              <a:rPr lang="hu-HU" sz="4400" dirty="0" err="1" smtClean="0">
                <a:solidFill>
                  <a:srgbClr val="002060"/>
                </a:solidFill>
              </a:rPr>
              <a:t>Mekisnek</a:t>
            </a:r>
            <a:r>
              <a:rPr lang="hu-HU" sz="4400" dirty="0" smtClean="0">
                <a:solidFill>
                  <a:srgbClr val="002060"/>
                </a:solidFill>
              </a:rPr>
              <a:t> lenni jó!”</a:t>
            </a:r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 smtClean="0"/>
          </a:p>
          <a:p>
            <a:pPr marL="0" indent="0">
              <a:buNone/>
            </a:pPr>
            <a:endParaRPr lang="hu-HU" sz="5100" dirty="0"/>
          </a:p>
          <a:p>
            <a:pPr marL="0" indent="0">
              <a:buNone/>
            </a:pPr>
            <a:endParaRPr lang="hu-HU" sz="51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r="30435"/>
          <a:stretch/>
        </p:blipFill>
        <p:spPr>
          <a:xfrm>
            <a:off x="7435272" y="2443308"/>
            <a:ext cx="2493818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Juhász Réka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89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„Az év női </a:t>
            </a:r>
            <a:r>
              <a:rPr lang="hu-HU" dirty="0" err="1" smtClean="0">
                <a:solidFill>
                  <a:srgbClr val="002060"/>
                </a:solidFill>
              </a:rPr>
              <a:t>startup</a:t>
            </a:r>
            <a:r>
              <a:rPr lang="hu-HU" dirty="0" smtClean="0">
                <a:solidFill>
                  <a:srgbClr val="002060"/>
                </a:solidFill>
              </a:rPr>
              <a:t> vállalkozója” döntőse 2019-ben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 </a:t>
            </a:r>
            <a:r>
              <a:rPr lang="hu-HU" dirty="0" err="1" smtClean="0">
                <a:solidFill>
                  <a:srgbClr val="002060"/>
                </a:solidFill>
              </a:rPr>
              <a:t>Corvinus</a:t>
            </a:r>
            <a:r>
              <a:rPr lang="hu-HU" dirty="0" smtClean="0">
                <a:solidFill>
                  <a:srgbClr val="002060"/>
                </a:solidFill>
              </a:rPr>
              <a:t>: nemzetközi tanulmányok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„</a:t>
            </a:r>
            <a:r>
              <a:rPr lang="hu-HU" i="1" dirty="0" smtClean="0">
                <a:solidFill>
                  <a:srgbClr val="002060"/>
                </a:solidFill>
              </a:rPr>
              <a:t>2015-ben </a:t>
            </a:r>
            <a:r>
              <a:rPr lang="hu-HU" i="1" dirty="0">
                <a:solidFill>
                  <a:srgbClr val="002060"/>
                </a:solidFill>
              </a:rPr>
              <a:t>alapítottam meg első cégemet 3 egyetemi társammal együtt. Rövidtávú lakáskiadással foglalkozunk, ami annyit jelent, hogy az ügyfeleink által biztosított lakásokat, külföldi turisták számára adjuk ki. Jelenlegi </a:t>
            </a:r>
            <a:r>
              <a:rPr lang="hu-HU" i="1" dirty="0" err="1">
                <a:solidFill>
                  <a:srgbClr val="002060"/>
                </a:solidFill>
              </a:rPr>
              <a:t>portfóliónkat</a:t>
            </a:r>
            <a:r>
              <a:rPr lang="hu-HU" i="1" dirty="0">
                <a:solidFill>
                  <a:srgbClr val="002060"/>
                </a:solidFill>
              </a:rPr>
              <a:t> Budapesten és Prágában is üzemeltetjük. Operatív vezetőként körülbelül 50 ember dolgozik az én részlegemen, velük együtt dolgozunk azon, hogy a hozzánk érkező vendégeknek </a:t>
            </a:r>
            <a:r>
              <a:rPr lang="hu-HU" i="1" dirty="0" smtClean="0">
                <a:solidFill>
                  <a:srgbClr val="002060"/>
                </a:solidFill>
              </a:rPr>
              <a:t>problémamentes </a:t>
            </a:r>
            <a:r>
              <a:rPr lang="hu-HU" i="1" dirty="0">
                <a:solidFill>
                  <a:srgbClr val="002060"/>
                </a:solidFill>
              </a:rPr>
              <a:t>ittlétük legyen</a:t>
            </a:r>
            <a:r>
              <a:rPr lang="hu-HU" i="1" dirty="0" smtClean="0">
                <a:solidFill>
                  <a:srgbClr val="002060"/>
                </a:solidFill>
              </a:rPr>
              <a:t>.”</a:t>
            </a:r>
          </a:p>
          <a:p>
            <a:pPr marL="0" indent="0">
              <a:buNone/>
            </a:pPr>
            <a:endParaRPr lang="hu-HU" i="1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 b="9337"/>
          <a:stretch/>
        </p:blipFill>
        <p:spPr>
          <a:xfrm>
            <a:off x="7398327" y="790649"/>
            <a:ext cx="3666836" cy="5386314"/>
          </a:xfrm>
        </p:spPr>
      </p:pic>
    </p:spTree>
    <p:extLst>
      <p:ext uri="{BB962C8B-B14F-4D97-AF65-F5344CB8AC3E}">
        <p14:creationId xmlns:p14="http://schemas.microsoft.com/office/powerpoint/2010/main" val="409031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2060"/>
                </a:solidFill>
              </a:rPr>
              <a:t>Kolozsy</a:t>
            </a:r>
            <a:r>
              <a:rPr lang="hu-HU" dirty="0" smtClean="0">
                <a:solidFill>
                  <a:srgbClr val="002060"/>
                </a:solidFill>
              </a:rPr>
              <a:t> Balázs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Ügyvezető Igazgató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rgbClr val="002060"/>
                </a:solidFill>
              </a:rPr>
              <a:t>Lavylites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– </a:t>
            </a:r>
            <a:r>
              <a:rPr lang="hu-HU" dirty="0" err="1">
                <a:solidFill>
                  <a:srgbClr val="002060"/>
                </a:solidFill>
              </a:rPr>
              <a:t>Laworker</a:t>
            </a:r>
            <a:r>
              <a:rPr lang="hu-HU" dirty="0">
                <a:solidFill>
                  <a:srgbClr val="002060"/>
                </a:solidFill>
              </a:rPr>
              <a:t> Kft.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Miskolci </a:t>
            </a:r>
            <a:r>
              <a:rPr lang="hu-HU" dirty="0">
                <a:solidFill>
                  <a:srgbClr val="002060"/>
                </a:solidFill>
              </a:rPr>
              <a:t>Egyetem Gépészmérnöki </a:t>
            </a:r>
            <a:r>
              <a:rPr lang="hu-HU" dirty="0" smtClean="0">
                <a:solidFill>
                  <a:srgbClr val="002060"/>
                </a:solidFill>
              </a:rPr>
              <a:t>Kar és </a:t>
            </a:r>
            <a:r>
              <a:rPr lang="hu-HU" dirty="0">
                <a:solidFill>
                  <a:srgbClr val="002060"/>
                </a:solidFill>
              </a:rPr>
              <a:t>Informatikai </a:t>
            </a:r>
            <a:r>
              <a:rPr lang="hu-HU" dirty="0" smtClean="0">
                <a:solidFill>
                  <a:srgbClr val="002060"/>
                </a:solidFill>
              </a:rPr>
              <a:t>Kar,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Műszaki </a:t>
            </a:r>
            <a:r>
              <a:rPr lang="hu-HU" dirty="0">
                <a:solidFill>
                  <a:srgbClr val="002060"/>
                </a:solidFill>
              </a:rPr>
              <a:t>menedzser szak, gépészeti szakirány, logisztikai blokk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Korábbi munkahelyek:</a:t>
            </a:r>
          </a:p>
          <a:p>
            <a:r>
              <a:rPr lang="hu-HU" dirty="0" err="1" smtClean="0">
                <a:solidFill>
                  <a:srgbClr val="002060"/>
                </a:solidFill>
              </a:rPr>
              <a:t>Huawei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err="1" smtClean="0">
                <a:solidFill>
                  <a:srgbClr val="002060"/>
                </a:solidFill>
              </a:rPr>
              <a:t>Teva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err="1" smtClean="0">
                <a:solidFill>
                  <a:srgbClr val="002060"/>
                </a:solidFill>
              </a:rPr>
              <a:t>Bosh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b="6894"/>
          <a:stretch/>
        </p:blipFill>
        <p:spPr>
          <a:xfrm>
            <a:off x="4440439" y="1321742"/>
            <a:ext cx="1413106" cy="1356804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4" y="1690688"/>
            <a:ext cx="4710546" cy="3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37309"/>
            <a:ext cx="10515600" cy="1053379"/>
          </a:xfrm>
        </p:spPr>
        <p:txBody>
          <a:bodyPr>
            <a:normAutofit fontScale="90000"/>
          </a:bodyPr>
          <a:lstStyle/>
          <a:p>
            <a:r>
              <a:rPr lang="hu-HU" cap="small" dirty="0">
                <a:solidFill>
                  <a:srgbClr val="002060"/>
                </a:solidFill>
                <a:latin typeface="+mn-lt"/>
              </a:rPr>
              <a:t>Dr. </a:t>
            </a:r>
            <a:r>
              <a:rPr lang="hu-HU" cap="small" dirty="0" err="1">
                <a:solidFill>
                  <a:srgbClr val="002060"/>
                </a:solidFill>
                <a:latin typeface="+mn-lt"/>
              </a:rPr>
              <a:t>Krusóczki</a:t>
            </a:r>
            <a:r>
              <a:rPr lang="hu-HU" cap="small" dirty="0">
                <a:solidFill>
                  <a:srgbClr val="002060"/>
                </a:solidFill>
                <a:latin typeface="+mn-lt"/>
              </a:rPr>
              <a:t> Bence</a:t>
            </a:r>
            <a:r>
              <a:rPr lang="hu-HU" dirty="0">
                <a:solidFill>
                  <a:srgbClr val="002060"/>
                </a:solidFill>
                <a:latin typeface="+mn-lt"/>
              </a:rPr>
              <a:t/>
            </a:r>
            <a:br>
              <a:rPr lang="hu-HU" dirty="0">
                <a:solidFill>
                  <a:srgbClr val="002060"/>
                </a:solidFill>
                <a:latin typeface="+mn-lt"/>
              </a:rPr>
            </a:br>
            <a:endParaRPr lang="hu-H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</a:rPr>
              <a:t>jogász, </a:t>
            </a:r>
            <a:r>
              <a:rPr lang="hu-HU" sz="2400" dirty="0" smtClean="0">
                <a:solidFill>
                  <a:srgbClr val="002060"/>
                </a:solidFill>
              </a:rPr>
              <a:t>ügyvezető – RIA TELL Vagyonvédelmi Kft.</a:t>
            </a:r>
            <a:endParaRPr lang="hu-HU" sz="2400" dirty="0">
              <a:solidFill>
                <a:srgbClr val="002060"/>
              </a:solidFill>
            </a:endParaRPr>
          </a:p>
          <a:p>
            <a:r>
              <a:rPr lang="hu-HU" sz="2400" dirty="0" smtClean="0">
                <a:solidFill>
                  <a:srgbClr val="002060"/>
                </a:solidFill>
              </a:rPr>
              <a:t>Doktorandusz SZTE ÁJTK Doktori Iskola</a:t>
            </a:r>
            <a:endParaRPr lang="hu-HU" sz="2400" cap="small" dirty="0" smtClean="0">
              <a:solidFill>
                <a:srgbClr val="002060"/>
              </a:solidFill>
            </a:endParaRPr>
          </a:p>
          <a:p>
            <a:r>
              <a:rPr lang="hu-HU" sz="2400" dirty="0" smtClean="0">
                <a:solidFill>
                  <a:srgbClr val="002060"/>
                </a:solidFill>
              </a:rPr>
              <a:t>4 éve az </a:t>
            </a:r>
            <a:r>
              <a:rPr lang="hu-HU" sz="2400" dirty="0">
                <a:solidFill>
                  <a:srgbClr val="002060"/>
                </a:solidFill>
              </a:rPr>
              <a:t>Új Nemzeti Kiválósági Program </a:t>
            </a:r>
            <a:r>
              <a:rPr lang="hu-HU" sz="2400" dirty="0" smtClean="0">
                <a:solidFill>
                  <a:srgbClr val="002060"/>
                </a:solidFill>
              </a:rPr>
              <a:t>ösztöndíjasa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Tudományos </a:t>
            </a:r>
            <a:r>
              <a:rPr lang="hu-HU" sz="2400" dirty="0">
                <a:solidFill>
                  <a:srgbClr val="002060"/>
                </a:solidFill>
              </a:rPr>
              <a:t>tevékenységeire tekintettel 2019. év végén Pro </a:t>
            </a:r>
            <a:r>
              <a:rPr lang="hu-HU" sz="2400" dirty="0" err="1">
                <a:solidFill>
                  <a:srgbClr val="002060"/>
                </a:solidFill>
              </a:rPr>
              <a:t>Scientia</a:t>
            </a:r>
            <a:r>
              <a:rPr lang="hu-HU" sz="2400" dirty="0">
                <a:solidFill>
                  <a:srgbClr val="002060"/>
                </a:solidFill>
              </a:rPr>
              <a:t> Aranyérmet vehetett át a Magyar Tudományos Akadémián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9708" y="1452565"/>
            <a:ext cx="3435927" cy="47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3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2060"/>
                </a:solidFill>
              </a:rPr>
              <a:t>Maginecz</a:t>
            </a:r>
            <a:r>
              <a:rPr lang="hu-HU" dirty="0" smtClean="0">
                <a:solidFill>
                  <a:srgbClr val="002060"/>
                </a:solidFill>
              </a:rPr>
              <a:t> János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607127"/>
            <a:ext cx="5775036" cy="4569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CRM vezető – </a:t>
            </a:r>
            <a:r>
              <a:rPr lang="hu-HU" dirty="0" err="1">
                <a:solidFill>
                  <a:srgbClr val="002060"/>
                </a:solidFill>
              </a:rPr>
              <a:t>Oney</a:t>
            </a:r>
            <a:r>
              <a:rPr lang="hu-HU" dirty="0">
                <a:solidFill>
                  <a:srgbClr val="002060"/>
                </a:solidFill>
              </a:rPr>
              <a:t> Magyarország </a:t>
            </a:r>
            <a:r>
              <a:rPr lang="hu-HU" dirty="0" err="1" smtClean="0">
                <a:solidFill>
                  <a:srgbClr val="002060"/>
                </a:solidFill>
              </a:rPr>
              <a:t>Zrt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(</a:t>
            </a:r>
            <a:r>
              <a:rPr lang="hu-HU" u="sng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hu-HU" u="sng" dirty="0" smtClean="0">
                <a:solidFill>
                  <a:srgbClr val="002060"/>
                </a:solidFill>
                <a:hlinkClick r:id="rId2"/>
              </a:rPr>
              <a:t>hu.wikipedia.org/wiki/CRM</a:t>
            </a:r>
            <a:r>
              <a:rPr lang="hu-HU" u="sng" dirty="0" smtClean="0">
                <a:solidFill>
                  <a:srgbClr val="002060"/>
                </a:solidFill>
              </a:rPr>
              <a:t>)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cég profilja: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Lakossági </a:t>
            </a:r>
            <a:r>
              <a:rPr lang="hu-HU" dirty="0">
                <a:solidFill>
                  <a:srgbClr val="002060"/>
                </a:solidFill>
              </a:rPr>
              <a:t>hitelezés (személyi kölcsön, áruhitel és hitelkártya) francia anyavállalati </a:t>
            </a:r>
            <a:r>
              <a:rPr lang="hu-HU" dirty="0" smtClean="0">
                <a:solidFill>
                  <a:srgbClr val="002060"/>
                </a:solidFill>
              </a:rPr>
              <a:t>háttérrel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Budapesti Metropolitan Egyetem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(Közgazdász</a:t>
            </a:r>
            <a:r>
              <a:rPr lang="hu-HU" dirty="0">
                <a:solidFill>
                  <a:srgbClr val="002060"/>
                </a:solidFill>
              </a:rPr>
              <a:t>, Gazdálkodás és Menedzsment </a:t>
            </a:r>
            <a:r>
              <a:rPr lang="hu-HU" dirty="0" smtClean="0">
                <a:solidFill>
                  <a:srgbClr val="002060"/>
                </a:solidFill>
              </a:rPr>
              <a:t>szak, </a:t>
            </a:r>
            <a:r>
              <a:rPr lang="hu-HU" dirty="0">
                <a:solidFill>
                  <a:srgbClr val="002060"/>
                </a:solidFill>
              </a:rPr>
              <a:t>KKV </a:t>
            </a:r>
            <a:r>
              <a:rPr lang="hu-HU" dirty="0" smtClean="0">
                <a:solidFill>
                  <a:srgbClr val="002060"/>
                </a:solidFill>
              </a:rPr>
              <a:t>szakirány)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  <a:hlinkClick r:id="rId3"/>
              </a:rPr>
              <a:t>https://www.linkedin.com/in/janos-maginecz/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81" y="1354570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57921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4789" y="500062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Dr. </a:t>
            </a:r>
            <a:r>
              <a:rPr lang="hu-HU" dirty="0" err="1">
                <a:solidFill>
                  <a:srgbClr val="002060"/>
                </a:solidFill>
              </a:rPr>
              <a:t>Sável</a:t>
            </a:r>
            <a:r>
              <a:rPr lang="hu-HU" dirty="0">
                <a:solidFill>
                  <a:srgbClr val="002060"/>
                </a:solidFill>
              </a:rPr>
              <a:t> Krisztina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0989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000" dirty="0">
                <a:solidFill>
                  <a:srgbClr val="002060"/>
                </a:solidFill>
              </a:rPr>
              <a:t>Felsőfokú tanulmányok és végzettség:</a:t>
            </a:r>
          </a:p>
          <a:p>
            <a:r>
              <a:rPr lang="hu-HU" sz="3000" dirty="0">
                <a:solidFill>
                  <a:srgbClr val="002060"/>
                </a:solidFill>
              </a:rPr>
              <a:t>Miskolci Nehézipari Műszaki egyetem Állam- és Jogtudományi Kar, jogász</a:t>
            </a:r>
          </a:p>
          <a:p>
            <a:r>
              <a:rPr lang="hu-HU" sz="3000" dirty="0">
                <a:solidFill>
                  <a:srgbClr val="002060"/>
                </a:solidFill>
              </a:rPr>
              <a:t>Budapesti Közgazdaságtudományi Egyetem, közgazdász</a:t>
            </a:r>
          </a:p>
          <a:p>
            <a:pPr marL="0" indent="0">
              <a:buNone/>
            </a:pPr>
            <a:r>
              <a:rPr lang="hu-HU" sz="3000" dirty="0">
                <a:solidFill>
                  <a:srgbClr val="002060"/>
                </a:solidFill>
              </a:rPr>
              <a:t>Munkahely: </a:t>
            </a:r>
          </a:p>
          <a:p>
            <a:pPr marL="0" indent="0">
              <a:buNone/>
            </a:pPr>
            <a:r>
              <a:rPr lang="hu-HU" sz="3000" dirty="0">
                <a:solidFill>
                  <a:srgbClr val="002060"/>
                </a:solidFill>
              </a:rPr>
              <a:t>Nyíregyházi Járási Ügyészség</a:t>
            </a:r>
          </a:p>
          <a:p>
            <a:pPr marL="0" indent="0">
              <a:buNone/>
            </a:pPr>
            <a:r>
              <a:rPr lang="hu-HU" sz="3000" dirty="0">
                <a:solidFill>
                  <a:srgbClr val="002060"/>
                </a:solidFill>
              </a:rPr>
              <a:t>Beosztása: ügyész</a:t>
            </a:r>
          </a:p>
          <a:p>
            <a:pPr marL="0" indent="0">
              <a:buNone/>
            </a:pPr>
            <a:r>
              <a:rPr lang="hu-HU" sz="3000" dirty="0">
                <a:solidFill>
                  <a:srgbClr val="002060"/>
                </a:solidFill>
              </a:rPr>
              <a:t>Szakterülete: nyomozás felügyelet és vádelőkészítés, vádképviselet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73678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pPr marL="0" indent="0">
              <a:buNone/>
            </a:pPr>
            <a:r>
              <a:rPr lang="hu-HU" sz="3100" dirty="0">
                <a:solidFill>
                  <a:srgbClr val="002060"/>
                </a:solidFill>
              </a:rPr>
              <a:t>„A jog szenvedély nélküli értelem” (Arisztotelész)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1825625"/>
            <a:ext cx="2826327" cy="30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4233" y="349627"/>
            <a:ext cx="10515600" cy="761711"/>
          </a:xfrm>
        </p:spPr>
        <p:txBody>
          <a:bodyPr/>
          <a:lstStyle/>
          <a:p>
            <a:r>
              <a:rPr lang="hu-HU" dirty="0" err="1" smtClean="0">
                <a:solidFill>
                  <a:srgbClr val="002060"/>
                </a:solidFill>
              </a:rPr>
              <a:t>Sipeki</a:t>
            </a:r>
            <a:r>
              <a:rPr lang="hu-HU" dirty="0" smtClean="0">
                <a:solidFill>
                  <a:srgbClr val="002060"/>
                </a:solidFill>
              </a:rPr>
              <a:t> Xénia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04233" y="1274618"/>
            <a:ext cx="5715000" cy="5403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Projektmenedzser- Szerencsejáték </a:t>
            </a:r>
            <a:r>
              <a:rPr lang="hu-HU" dirty="0" err="1" smtClean="0">
                <a:solidFill>
                  <a:srgbClr val="002060"/>
                </a:solidFill>
              </a:rPr>
              <a:t>Zrt</a:t>
            </a:r>
            <a:r>
              <a:rPr lang="hu-HU" dirty="0" smtClean="0">
                <a:solidFill>
                  <a:srgbClr val="002060"/>
                </a:solidFill>
              </a:rPr>
              <a:t>. 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</a:t>
            </a:r>
          </a:p>
          <a:p>
            <a:r>
              <a:rPr lang="hu-HU" dirty="0">
                <a:solidFill>
                  <a:srgbClr val="002060"/>
                </a:solidFill>
              </a:rPr>
              <a:t>Budapesti Kommunikációs Főiskola - Kommunikáció és médiatudomány szak/ PR, Reklám, Marketing </a:t>
            </a:r>
            <a:r>
              <a:rPr lang="hu-HU" dirty="0" smtClean="0">
                <a:solidFill>
                  <a:srgbClr val="002060"/>
                </a:solidFill>
              </a:rPr>
              <a:t>szakirány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MOME </a:t>
            </a:r>
            <a:r>
              <a:rPr lang="hu-HU" dirty="0">
                <a:solidFill>
                  <a:srgbClr val="002060"/>
                </a:solidFill>
              </a:rPr>
              <a:t>- </a:t>
            </a:r>
            <a:r>
              <a:rPr lang="hu-HU" dirty="0" err="1">
                <a:solidFill>
                  <a:srgbClr val="002060"/>
                </a:solidFill>
              </a:rPr>
              <a:t>User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Interface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Designer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Tevékenységek:</a:t>
            </a:r>
          </a:p>
          <a:p>
            <a:r>
              <a:rPr lang="hu-HU" dirty="0">
                <a:solidFill>
                  <a:srgbClr val="002060"/>
                </a:solidFill>
              </a:rPr>
              <a:t>sorsjegy piaci </a:t>
            </a:r>
            <a:r>
              <a:rPr lang="hu-HU" dirty="0" smtClean="0">
                <a:solidFill>
                  <a:srgbClr val="002060"/>
                </a:solidFill>
              </a:rPr>
              <a:t>bevezetése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labdarúgó </a:t>
            </a:r>
            <a:r>
              <a:rPr lang="hu-HU" dirty="0">
                <a:solidFill>
                  <a:srgbClr val="002060"/>
                </a:solidFill>
              </a:rPr>
              <a:t>EB és VB kampány </a:t>
            </a:r>
            <a:r>
              <a:rPr lang="hu-HU" dirty="0" smtClean="0">
                <a:solidFill>
                  <a:srgbClr val="002060"/>
                </a:solidFill>
              </a:rPr>
              <a:t>tervezése</a:t>
            </a:r>
          </a:p>
          <a:p>
            <a:r>
              <a:rPr lang="hu-HU" dirty="0">
                <a:solidFill>
                  <a:srgbClr val="002060"/>
                </a:solidFill>
              </a:rPr>
              <a:t>w</a:t>
            </a:r>
            <a:r>
              <a:rPr lang="hu-HU" dirty="0" smtClean="0">
                <a:solidFill>
                  <a:srgbClr val="002060"/>
                </a:solidFill>
              </a:rPr>
              <a:t>eboldal tervezése</a:t>
            </a:r>
            <a:endParaRPr lang="hu-HU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1274618"/>
            <a:ext cx="4100945" cy="47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Szabó Tamás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Cégtulajdonos:</a:t>
            </a:r>
            <a:r>
              <a:rPr lang="hu-HU" dirty="0"/>
              <a:t> </a:t>
            </a:r>
            <a:r>
              <a:rPr lang="hu-HU" dirty="0" err="1"/>
              <a:t>Blueprint</a:t>
            </a:r>
            <a:r>
              <a:rPr lang="hu-HU" dirty="0"/>
              <a:t> 3D </a:t>
            </a:r>
            <a:r>
              <a:rPr lang="hu-HU" dirty="0" smtClean="0"/>
              <a:t>Bt.</a:t>
            </a:r>
          </a:p>
          <a:p>
            <a:pPr marL="0" indent="0">
              <a:buNone/>
            </a:pPr>
            <a:r>
              <a:rPr lang="hu-HU" dirty="0" smtClean="0"/>
              <a:t>(3D nyomtatás, tervezés, </a:t>
            </a:r>
            <a:r>
              <a:rPr lang="hu-HU" dirty="0" err="1" smtClean="0"/>
              <a:t>szkennelés</a:t>
            </a:r>
            <a:r>
              <a:rPr lang="hu-HU" dirty="0" smtClean="0"/>
              <a:t>, </a:t>
            </a:r>
            <a:r>
              <a:rPr lang="hu-HU" dirty="0" smtClean="0">
                <a:hlinkClick r:id="rId2"/>
              </a:rPr>
              <a:t>https://blueprint.hu/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Tanulmányok:</a:t>
            </a:r>
            <a:r>
              <a:rPr lang="hu-HU" dirty="0"/>
              <a:t> Budapesti Műszaki Egyetem műszaki </a:t>
            </a:r>
            <a:r>
              <a:rPr lang="hu-HU" dirty="0" smtClean="0"/>
              <a:t>menedzser</a:t>
            </a:r>
          </a:p>
          <a:p>
            <a:pPr marL="0" indent="0">
              <a:buNone/>
            </a:pPr>
            <a:r>
              <a:rPr lang="hu-HU" dirty="0" smtClean="0"/>
              <a:t>Korábbi munkatapasztalat:</a:t>
            </a:r>
          </a:p>
          <a:p>
            <a:r>
              <a:rPr lang="hu-HU" dirty="0"/>
              <a:t>u</a:t>
            </a:r>
            <a:r>
              <a:rPr lang="hu-HU" dirty="0" smtClean="0"/>
              <a:t>tazásszervezés</a:t>
            </a:r>
          </a:p>
          <a:p>
            <a:r>
              <a:rPr lang="hu-HU" dirty="0" smtClean="0"/>
              <a:t> </a:t>
            </a:r>
            <a:r>
              <a:rPr lang="hu-HU" dirty="0"/>
              <a:t>tőzsdei, majd </a:t>
            </a:r>
            <a:r>
              <a:rPr lang="hu-HU" dirty="0" smtClean="0"/>
              <a:t>nagyvállalati-banki</a:t>
            </a:r>
          </a:p>
          <a:p>
            <a:pPr marL="0" indent="0">
              <a:buNone/>
            </a:pPr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4099" y="1690688"/>
            <a:ext cx="3760919" cy="42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35588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rgbClr val="002060"/>
                </a:solidFill>
              </a:rPr>
              <a:t>Szalontay</a:t>
            </a:r>
            <a:r>
              <a:rPr lang="hu-HU" dirty="0" smtClean="0">
                <a:solidFill>
                  <a:srgbClr val="002060"/>
                </a:solidFill>
              </a:rPr>
              <a:t> Zsombor            Szathmáry Ákos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838200" y="1089891"/>
            <a:ext cx="5181600" cy="5087072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Fotográfus (29)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Fotó Kurzus – Boros György 2010 </a:t>
            </a:r>
            <a:r>
              <a:rPr lang="cs-CZ" sz="2000" dirty="0" smtClean="0">
                <a:solidFill>
                  <a:srgbClr val="002060"/>
                </a:solidFill>
              </a:rPr>
              <a:t>– 2011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METU – Fotográfia 2011 – </a:t>
            </a:r>
            <a:r>
              <a:rPr lang="cs-CZ" sz="2000" dirty="0" smtClean="0">
                <a:solidFill>
                  <a:srgbClr val="002060"/>
                </a:solidFill>
              </a:rPr>
              <a:t>2015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Modell, </a:t>
            </a:r>
            <a:r>
              <a:rPr lang="cs-CZ" sz="2000" dirty="0" smtClean="0">
                <a:solidFill>
                  <a:srgbClr val="002060"/>
                </a:solidFill>
              </a:rPr>
              <a:t>potré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smtClean="0">
                <a:solidFill>
                  <a:srgbClr val="002060"/>
                </a:solidFill>
              </a:rPr>
              <a:t>reklám</a:t>
            </a:r>
            <a:r>
              <a:rPr lang="cs-CZ" sz="2000" dirty="0">
                <a:solidFill>
                  <a:srgbClr val="002060"/>
                </a:solidFill>
              </a:rPr>
              <a:t>, t</a:t>
            </a:r>
            <a:r>
              <a:rPr lang="cs-CZ" sz="2000" dirty="0" smtClean="0">
                <a:solidFill>
                  <a:srgbClr val="002060"/>
                </a:solidFill>
              </a:rPr>
              <a:t>ermékfotózás</a:t>
            </a:r>
          </a:p>
          <a:p>
            <a:pPr marL="0" indent="0">
              <a:buNone/>
            </a:pP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6172200" y="997528"/>
            <a:ext cx="5181600" cy="5179435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Filmes </a:t>
            </a:r>
            <a:r>
              <a:rPr lang="cs-CZ" sz="2000" dirty="0" smtClean="0">
                <a:solidFill>
                  <a:srgbClr val="002060"/>
                </a:solidFill>
              </a:rPr>
              <a:t>segédoperatőr, kamera asszisztens (28)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H.S.C. Filmes segédoperatőr 2010 - 2012 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METU – Nemz. Komm. /angol/ </a:t>
            </a:r>
            <a:r>
              <a:rPr lang="cs-CZ" sz="2000" dirty="0" smtClean="0">
                <a:solidFill>
                  <a:srgbClr val="002060"/>
                </a:solidFill>
              </a:rPr>
              <a:t>2010-2013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Camera department magyar vezetője külföldi és magyar </a:t>
            </a:r>
            <a:r>
              <a:rPr lang="cs-CZ" sz="2000" dirty="0" smtClean="0">
                <a:solidFill>
                  <a:srgbClr val="002060"/>
                </a:solidFill>
              </a:rPr>
              <a:t>filmprodukciókban</a:t>
            </a:r>
          </a:p>
          <a:p>
            <a:pPr marL="0" indent="0">
              <a:buNone/>
            </a:pPr>
            <a:r>
              <a:rPr lang="cs-CZ" sz="2000" dirty="0" smtClean="0"/>
              <a:t>                      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92" y="2881470"/>
            <a:ext cx="2387143" cy="239363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691" y="2881470"/>
            <a:ext cx="2390374" cy="2390374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461819" y="5403273"/>
            <a:ext cx="10891982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Mivel mindkettőnk munkája rendhagyó hivatás, így nem mindenki által ismert vagy elfogadott úton kerülhetsz be, illetve feljebb a ranglétrán. A mostani fejünkkel el tudjuk mesélni, hol kezdtük, és ma meddig jutottunk, </a:t>
            </a:r>
            <a:r>
              <a:rPr lang="cs-CZ" i="1" dirty="0">
                <a:solidFill>
                  <a:schemeClr val="tx1"/>
                </a:solidFill>
              </a:rPr>
              <a:t>v</a:t>
            </a:r>
            <a:r>
              <a:rPr lang="cs-CZ" i="1" dirty="0" smtClean="0">
                <a:solidFill>
                  <a:schemeClr val="tx1"/>
                </a:solidFill>
              </a:rPr>
              <a:t>alamint mit csinálnánk másképp vagy ugyanúgy. „Alázat és kitartás“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A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kettőnk munkája rendhagyó hivatás, így nem egy mindenki álta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48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12800" y="274638"/>
            <a:ext cx="9398000" cy="70609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Tudnivalók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11199" y="1208867"/>
            <a:ext cx="10898909" cy="4917297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Gyülekezés ¾ 8-kor az osztálytermekben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8-tól 8.45-ig valamennyien évfolyam foglalkozásokon vesztek részt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9 órától meghívott vendégeinkkel találkozhattok 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Mindenki két előadáson vesz részt( 9-10, 10.15-11.15)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A választásban segíthet a ppt</a:t>
            </a:r>
            <a:endParaRPr lang="hu-HU" b="1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Egy-egy előadásra </a:t>
            </a:r>
            <a:r>
              <a:rPr lang="hu-HU" dirty="0" err="1" smtClean="0">
                <a:solidFill>
                  <a:srgbClr val="002060"/>
                </a:solidFill>
              </a:rPr>
              <a:t>max</a:t>
            </a:r>
            <a:r>
              <a:rPr lang="hu-HU" dirty="0" smtClean="0">
                <a:solidFill>
                  <a:srgbClr val="002060"/>
                </a:solidFill>
              </a:rPr>
              <a:t>. 35-en jelentkezhettek be, a létszám betelte után más előadást kell választani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Regisztrálni mindenkinek kötelező a  </a:t>
            </a:r>
            <a:r>
              <a:rPr lang="hu-HU" b="1" u="sng" dirty="0" smtClean="0">
                <a:solidFill>
                  <a:srgbClr val="002060"/>
                </a:solidFill>
              </a:rPr>
              <a:t>honlapunkon 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A regisztrációt</a:t>
            </a:r>
            <a:r>
              <a:rPr lang="hu-HU" dirty="0">
                <a:solidFill>
                  <a:srgbClr val="002060"/>
                </a:solidFill>
              </a:rPr>
              <a:t>  </a:t>
            </a:r>
            <a:r>
              <a:rPr lang="hu-HU" dirty="0" smtClean="0">
                <a:solidFill>
                  <a:srgbClr val="002060"/>
                </a:solidFill>
              </a:rPr>
              <a:t>2020. február </a:t>
            </a:r>
            <a:r>
              <a:rPr lang="hu-HU" smtClean="0">
                <a:solidFill>
                  <a:srgbClr val="002060"/>
                </a:solidFill>
              </a:rPr>
              <a:t>21-én </a:t>
            </a:r>
            <a:r>
              <a:rPr lang="hu-HU" smtClean="0">
                <a:solidFill>
                  <a:srgbClr val="002060"/>
                </a:solidFill>
              </a:rPr>
              <a:t>12 órakor </a:t>
            </a:r>
            <a:r>
              <a:rPr lang="hu-HU" dirty="0" smtClean="0">
                <a:solidFill>
                  <a:srgbClr val="002060"/>
                </a:solidFill>
              </a:rPr>
              <a:t>zárjuk.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378690"/>
            <a:ext cx="10515600" cy="81280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002060"/>
                </a:solidFill>
              </a:rPr>
              <a:t>Szikora </a:t>
            </a:r>
            <a:r>
              <a:rPr lang="hu-HU" dirty="0">
                <a:solidFill>
                  <a:srgbClr val="002060"/>
                </a:solidFill>
              </a:rPr>
              <a:t>Péter András 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191491"/>
            <a:ext cx="5181600" cy="4985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Végzettség: </a:t>
            </a:r>
          </a:p>
          <a:p>
            <a:pPr lvl="0"/>
            <a:r>
              <a:rPr lang="hu-HU" dirty="0" err="1">
                <a:solidFill>
                  <a:srgbClr val="002060"/>
                </a:solidFill>
              </a:rPr>
              <a:t>Biomérnök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BSc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Orvosi </a:t>
            </a:r>
            <a:r>
              <a:rPr lang="hu-HU" dirty="0" err="1">
                <a:solidFill>
                  <a:srgbClr val="002060"/>
                </a:solidFill>
              </a:rPr>
              <a:t>biotechnológus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MSc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(Pázmány Péter Katolikus Egyetem </a:t>
            </a:r>
            <a:r>
              <a:rPr lang="hu-HU" dirty="0" err="1" smtClean="0">
                <a:solidFill>
                  <a:srgbClr val="002060"/>
                </a:solidFill>
              </a:rPr>
              <a:t>Bionika</a:t>
            </a:r>
            <a:r>
              <a:rPr lang="hu-HU" dirty="0" smtClean="0">
                <a:solidFill>
                  <a:srgbClr val="002060"/>
                </a:solidFill>
              </a:rPr>
              <a:t> Kar)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Munkahely: </a:t>
            </a:r>
            <a:r>
              <a:rPr lang="hu-HU" dirty="0" err="1" smtClean="0">
                <a:solidFill>
                  <a:srgbClr val="002060"/>
                </a:solidFill>
              </a:rPr>
              <a:t>Turbine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u="sng" dirty="0">
                <a:solidFill>
                  <a:srgbClr val="002060"/>
                </a:solidFill>
                <a:hlinkClick r:id="rId2"/>
              </a:rPr>
              <a:t>https://turbine.ai</a:t>
            </a:r>
            <a:r>
              <a:rPr lang="hu-HU" u="sng" dirty="0" smtClean="0">
                <a:solidFill>
                  <a:srgbClr val="002060"/>
                </a:solidFill>
                <a:hlinkClick r:id="rId2"/>
              </a:rPr>
              <a:t>/</a:t>
            </a:r>
            <a:endParaRPr lang="hu-HU" u="sng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Tevékenység: rákkutatás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„</a:t>
            </a:r>
            <a:r>
              <a:rPr lang="hu-HU" i="1" dirty="0" smtClean="0">
                <a:solidFill>
                  <a:srgbClr val="002060"/>
                </a:solidFill>
              </a:rPr>
              <a:t>A </a:t>
            </a:r>
            <a:r>
              <a:rPr lang="hu-HU" i="1" dirty="0" err="1">
                <a:solidFill>
                  <a:srgbClr val="002060"/>
                </a:solidFill>
              </a:rPr>
              <a:t>Turbine</a:t>
            </a:r>
            <a:r>
              <a:rPr lang="hu-HU" i="1" dirty="0">
                <a:solidFill>
                  <a:srgbClr val="002060"/>
                </a:solidFill>
              </a:rPr>
              <a:t> nevű hálózatkutató cég daganatos sejtek és célzott terápiák molekuláris szimulációjával foglalkozik. A Semmelweis Egyetem Patológiai és Kísérleti Rákkutató Intézetében mindeközben ettől független kutatási témával foglalkozok</a:t>
            </a:r>
            <a:r>
              <a:rPr lang="hu-HU" i="1" dirty="0" smtClean="0">
                <a:solidFill>
                  <a:srgbClr val="002060"/>
                </a:solidFill>
              </a:rPr>
              <a:t>.”</a:t>
            </a:r>
            <a:endParaRPr lang="hu-HU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66906" y="1521985"/>
            <a:ext cx="2964147" cy="40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8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57489"/>
            <a:ext cx="10515600" cy="734002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Szikszai Tamás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191491"/>
            <a:ext cx="5507182" cy="5560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Online </a:t>
            </a:r>
            <a:r>
              <a:rPr lang="hu-HU" dirty="0">
                <a:solidFill>
                  <a:srgbClr val="002060"/>
                </a:solidFill>
              </a:rPr>
              <a:t>marketing specialista és tanácsadó </a:t>
            </a:r>
            <a:r>
              <a:rPr lang="hu-HU" dirty="0" smtClean="0">
                <a:solidFill>
                  <a:srgbClr val="002060"/>
                </a:solidFill>
              </a:rPr>
              <a:t>pszichológus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 err="1" smtClean="0">
                <a:solidFill>
                  <a:srgbClr val="002060"/>
                </a:solidFill>
              </a:rPr>
              <a:t>Future</a:t>
            </a:r>
            <a:r>
              <a:rPr lang="hu-HU" dirty="0" smtClean="0">
                <a:solidFill>
                  <a:srgbClr val="002060"/>
                </a:solidFill>
              </a:rPr>
              <a:t> Management </a:t>
            </a:r>
            <a:r>
              <a:rPr lang="hu-HU" dirty="0">
                <a:solidFill>
                  <a:srgbClr val="002060"/>
                </a:solidFill>
              </a:rPr>
              <a:t>egyik társalapító </a:t>
            </a:r>
            <a:r>
              <a:rPr lang="hu-HU" dirty="0" smtClean="0">
                <a:solidFill>
                  <a:srgbClr val="002060"/>
                </a:solidFill>
              </a:rPr>
              <a:t>tulajdonosa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(www.futuremanagement.hu)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Tanulmányok(MA)</a:t>
            </a:r>
          </a:p>
          <a:p>
            <a:r>
              <a:rPr lang="hu-HU" dirty="0">
                <a:solidFill>
                  <a:srgbClr val="002060"/>
                </a:solidFill>
              </a:rPr>
              <a:t>munka-és szervezet </a:t>
            </a:r>
            <a:r>
              <a:rPr lang="hu-HU" dirty="0" smtClean="0">
                <a:solidFill>
                  <a:srgbClr val="002060"/>
                </a:solidFill>
              </a:rPr>
              <a:t>pszichológus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sport-</a:t>
            </a:r>
            <a:r>
              <a:rPr lang="hu-HU" dirty="0" err="1" smtClean="0">
                <a:solidFill>
                  <a:srgbClr val="002060"/>
                </a:solidFill>
              </a:rPr>
              <a:t>pszichodiagnosztikai</a:t>
            </a:r>
            <a:r>
              <a:rPr lang="hu-HU" dirty="0" smtClean="0">
                <a:solidFill>
                  <a:srgbClr val="002060"/>
                </a:solidFill>
              </a:rPr>
              <a:t> tanácsadó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Korábbi munkák: Red </a:t>
            </a:r>
            <a:r>
              <a:rPr lang="hu-HU" dirty="0">
                <a:solidFill>
                  <a:srgbClr val="002060"/>
                </a:solidFill>
              </a:rPr>
              <a:t>Bull Hungária Kft. Oktatási </a:t>
            </a:r>
            <a:r>
              <a:rPr lang="hu-HU" dirty="0" smtClean="0">
                <a:solidFill>
                  <a:srgbClr val="002060"/>
                </a:solidFill>
              </a:rPr>
              <a:t>Minisztérium, </a:t>
            </a:r>
            <a:r>
              <a:rPr lang="hu-HU" dirty="0">
                <a:solidFill>
                  <a:srgbClr val="002060"/>
                </a:solidFill>
              </a:rPr>
              <a:t>DEHÖK alelnök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40073" y="1418071"/>
            <a:ext cx="3094181" cy="41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Dr. Tóth András Tamás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Szakvizsgázott gyógyszerész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 Szegedi Egyetem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Munkahely:</a:t>
            </a:r>
            <a:r>
              <a:rPr lang="hu-HU" dirty="0">
                <a:solidFill>
                  <a:srgbClr val="002060"/>
                </a:solidFill>
              </a:rPr>
              <a:t> Jósa András Oktatókórház Smaragd </a:t>
            </a:r>
            <a:r>
              <a:rPr lang="hu-HU" dirty="0" smtClean="0">
                <a:solidFill>
                  <a:srgbClr val="002060"/>
                </a:solidFill>
              </a:rPr>
              <a:t>gyógyszertárának vezetője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Harcművész, a </a:t>
            </a:r>
            <a:r>
              <a:rPr lang="hu-HU" dirty="0">
                <a:solidFill>
                  <a:srgbClr val="002060"/>
                </a:solidFill>
              </a:rPr>
              <a:t>nyíregyházi Simonyi Óbester Szablyavívó </a:t>
            </a:r>
            <a:r>
              <a:rPr lang="hu-HU" dirty="0" smtClean="0">
                <a:solidFill>
                  <a:srgbClr val="002060"/>
                </a:solidFill>
              </a:rPr>
              <a:t>Iskola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vezetője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504" y="1690688"/>
            <a:ext cx="2036240" cy="20362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448" y="2572408"/>
            <a:ext cx="2292927" cy="34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315910"/>
            <a:ext cx="10515600" cy="697057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Dr. </a:t>
            </a:r>
            <a:r>
              <a:rPr lang="hu-HU" dirty="0" err="1" smtClean="0">
                <a:solidFill>
                  <a:srgbClr val="002060"/>
                </a:solidFill>
              </a:rPr>
              <a:t>Vaczóné</a:t>
            </a:r>
            <a:r>
              <a:rPr lang="hu-HU" dirty="0" smtClean="0">
                <a:solidFill>
                  <a:srgbClr val="002060"/>
                </a:solidFill>
              </a:rPr>
              <a:t> Antal Erika 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sz="2600" dirty="0">
                <a:solidFill>
                  <a:srgbClr val="002060"/>
                </a:solidFill>
              </a:rPr>
              <a:t>„Ki szépen kimondja a rettenetet, azzal föl is oldja” (Illyés Gyula)</a:t>
            </a:r>
          </a:p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838200" y="1283853"/>
            <a:ext cx="5181600" cy="5643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Informatikus könyvtáros, </a:t>
            </a:r>
            <a:r>
              <a:rPr lang="hu-HU" sz="2400" dirty="0" err="1" smtClean="0">
                <a:solidFill>
                  <a:srgbClr val="002060"/>
                </a:solidFill>
              </a:rPr>
              <a:t>biblioterapeuta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Tanulmányok: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Nyíregyházi Egyetem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Kaposvári Egyetem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Munkahely: Móricz Zsigmond Megyei Könyvtár (2020-ig igazgatóhelyettes)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Tevékenységek: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Hátrányos helyzetű tanulók könyvtári ellátása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könyvtárbemutató</a:t>
            </a:r>
          </a:p>
          <a:p>
            <a:r>
              <a:rPr lang="hu-HU" sz="2400" dirty="0" err="1" smtClean="0">
                <a:solidFill>
                  <a:srgbClr val="002060"/>
                </a:solidFill>
              </a:rPr>
              <a:t>biblioterápia</a:t>
            </a:r>
            <a:endParaRPr lang="hu-HU" sz="2400" dirty="0" smtClean="0">
              <a:solidFill>
                <a:srgbClr val="002060"/>
              </a:solidFill>
            </a:endParaRPr>
          </a:p>
          <a:p>
            <a:r>
              <a:rPr lang="hu-HU" sz="2400" dirty="0" smtClean="0">
                <a:solidFill>
                  <a:srgbClr val="002060"/>
                </a:solidFill>
              </a:rPr>
              <a:t>publikáció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38" y="1283853"/>
            <a:ext cx="3519054" cy="3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4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2019-es projektnap előadói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4901" r="2189" b="6033"/>
          <a:stretch/>
        </p:blipFill>
        <p:spPr>
          <a:xfrm>
            <a:off x="1952788" y="1483388"/>
            <a:ext cx="7857640" cy="5010403"/>
          </a:xfrm>
        </p:spPr>
      </p:pic>
    </p:spTree>
    <p:extLst>
      <p:ext uri="{BB962C8B-B14F-4D97-AF65-F5344CB8AC3E}">
        <p14:creationId xmlns:p14="http://schemas.microsoft.com/office/powerpoint/2010/main" val="307267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Évfolyamok bevezető foglalkozásai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651836" cy="4747057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9. évfolyam rendhagyó osztályfőnöki óra a saját tanteremben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10-11. évfolyam: Dankó Zoltán karrier nagykövet előadása a tornateremben (</a:t>
            </a:r>
            <a:r>
              <a:rPr lang="hu-HU" dirty="0">
                <a:solidFill>
                  <a:srgbClr val="002060"/>
                </a:solidFill>
              </a:rPr>
              <a:t>A programot az Amerikai Kereskedelmi Kamara hozta létre és </a:t>
            </a:r>
            <a:r>
              <a:rPr lang="hu-HU" dirty="0" smtClean="0">
                <a:solidFill>
                  <a:srgbClr val="002060"/>
                </a:solidFill>
              </a:rPr>
              <a:t>működteti)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12. évfolyam: Felelősséggel a diákhitelről (Páter előadó, 12-es tanterem)</a:t>
            </a:r>
          </a:p>
          <a:p>
            <a:pPr marL="185738" indent="-185738">
              <a:buNone/>
            </a:pPr>
            <a:r>
              <a:rPr lang="hu-HU" dirty="0" smtClean="0">
                <a:solidFill>
                  <a:srgbClr val="002060"/>
                </a:solidFill>
              </a:rPr>
              <a:t>  Országh Ákos előadása (A Diákhitel </a:t>
            </a:r>
            <a:r>
              <a:rPr lang="hu-HU" dirty="0">
                <a:solidFill>
                  <a:srgbClr val="002060"/>
                </a:solidFill>
              </a:rPr>
              <a:t>Központ </a:t>
            </a:r>
            <a:r>
              <a:rPr lang="hu-HU" dirty="0" err="1">
                <a:solidFill>
                  <a:srgbClr val="002060"/>
                </a:solidFill>
              </a:rPr>
              <a:t>Zrt</a:t>
            </a:r>
            <a:r>
              <a:rPr lang="hu-HU" dirty="0">
                <a:solidFill>
                  <a:srgbClr val="002060"/>
                </a:solidFill>
              </a:rPr>
              <a:t>. Regionális </a:t>
            </a:r>
            <a:r>
              <a:rPr lang="hu-HU" dirty="0" smtClean="0">
                <a:solidFill>
                  <a:srgbClr val="002060"/>
                </a:solidFill>
              </a:rPr>
              <a:t>képviselője), a másik előadó személye szervezés alatt</a:t>
            </a:r>
          </a:p>
        </p:txBody>
      </p:sp>
    </p:spTree>
    <p:extLst>
      <p:ext uri="{BB962C8B-B14F-4D97-AF65-F5344CB8AC3E}">
        <p14:creationId xmlns:p14="http://schemas.microsoft.com/office/powerpoint/2010/main" val="89601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Balogh Márk Milán (28)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Okleveles gépészmérnök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Tanulmányok: Budapesti Műszaki és Gazdaságtudományi </a:t>
            </a:r>
            <a:r>
              <a:rPr lang="hu-HU" dirty="0" smtClean="0">
                <a:solidFill>
                  <a:srgbClr val="002060"/>
                </a:solidFill>
              </a:rPr>
              <a:t>Egyetem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Munkahelyek: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Audi Hungária </a:t>
            </a:r>
            <a:r>
              <a:rPr lang="hu-HU" dirty="0" err="1">
                <a:solidFill>
                  <a:srgbClr val="002060"/>
                </a:solidFill>
              </a:rPr>
              <a:t>Zrt</a:t>
            </a:r>
            <a:r>
              <a:rPr lang="hu-HU" dirty="0">
                <a:solidFill>
                  <a:srgbClr val="002060"/>
                </a:solidFill>
              </a:rPr>
              <a:t>. (Győr) – Motorblokk hengerfurat </a:t>
            </a:r>
            <a:r>
              <a:rPr lang="hu-HU" dirty="0" err="1">
                <a:solidFill>
                  <a:srgbClr val="002060"/>
                </a:solidFill>
              </a:rPr>
              <a:t>bevonatolás</a:t>
            </a:r>
            <a:endParaRPr lang="hu-HU" dirty="0">
              <a:solidFill>
                <a:srgbClr val="002060"/>
              </a:solidFill>
            </a:endParaRPr>
          </a:p>
          <a:p>
            <a:pPr lvl="0"/>
            <a:r>
              <a:rPr lang="hu-HU" dirty="0">
                <a:solidFill>
                  <a:srgbClr val="002060"/>
                </a:solidFill>
              </a:rPr>
              <a:t>Robert Bosch Kft. (Budapest) – Szimulációs mérnök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Quick 2000 Kft. (Tiszavasvári) – Gyógyszeripari, vegyipari gépek tervezése, projektvezetése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5854" y="1690688"/>
            <a:ext cx="3998783" cy="36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4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>
                <a:solidFill>
                  <a:srgbClr val="002060"/>
                </a:solidFill>
              </a:rPr>
              <a:t>Cseszlai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István, </a:t>
            </a:r>
            <a:r>
              <a:rPr lang="hu-HU" dirty="0" smtClean="0">
                <a:solidFill>
                  <a:srgbClr val="002060"/>
                </a:solidFill>
              </a:rPr>
              <a:t>stratégiai igazgató - </a:t>
            </a:r>
            <a:r>
              <a:rPr lang="hu-HU" dirty="0">
                <a:solidFill>
                  <a:srgbClr val="002060"/>
                </a:solidFill>
              </a:rPr>
              <a:t>Nemzeti Agrárgazdasági Kamara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838200" y="1403927"/>
            <a:ext cx="5181600" cy="536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Tanulmányok:</a:t>
            </a:r>
          </a:p>
          <a:p>
            <a:r>
              <a:rPr lang="hu-HU" sz="2400" dirty="0">
                <a:solidFill>
                  <a:srgbClr val="002060"/>
                </a:solidFill>
              </a:rPr>
              <a:t>Budapesti </a:t>
            </a:r>
            <a:r>
              <a:rPr lang="hu-HU" sz="2400" dirty="0" err="1">
                <a:solidFill>
                  <a:srgbClr val="002060"/>
                </a:solidFill>
              </a:rPr>
              <a:t>Corvinus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ELTE Állam- </a:t>
            </a:r>
            <a:r>
              <a:rPr lang="hu-HU" sz="2400" dirty="0">
                <a:solidFill>
                  <a:srgbClr val="002060"/>
                </a:solidFill>
              </a:rPr>
              <a:t>és Jogtudományi </a:t>
            </a:r>
            <a:r>
              <a:rPr lang="hu-HU" sz="2400" dirty="0" smtClean="0">
                <a:solidFill>
                  <a:srgbClr val="002060"/>
                </a:solidFill>
              </a:rPr>
              <a:t>Kar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Tevékenység: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kamarai </a:t>
            </a:r>
            <a:r>
              <a:rPr lang="hu-HU" sz="2400" dirty="0">
                <a:solidFill>
                  <a:srgbClr val="002060"/>
                </a:solidFill>
              </a:rPr>
              <a:t>falugazdász hálózat </a:t>
            </a:r>
            <a:r>
              <a:rPr lang="hu-HU" sz="2400" dirty="0" smtClean="0">
                <a:solidFill>
                  <a:srgbClr val="002060"/>
                </a:solidFill>
              </a:rPr>
              <a:t>kialakítása, 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helyi földbizottsági feladatok szervezése</a:t>
            </a:r>
          </a:p>
          <a:p>
            <a:r>
              <a:rPr lang="hu-HU" sz="2400" dirty="0">
                <a:solidFill>
                  <a:srgbClr val="002060"/>
                </a:solidFill>
              </a:rPr>
              <a:t>a</a:t>
            </a:r>
            <a:r>
              <a:rPr lang="hu-HU" sz="2400" dirty="0" smtClean="0">
                <a:solidFill>
                  <a:srgbClr val="002060"/>
                </a:solidFill>
              </a:rPr>
              <a:t>grárjogi aktivitás</a:t>
            </a:r>
          </a:p>
          <a:p>
            <a:r>
              <a:rPr lang="hu-HU" sz="2400" dirty="0">
                <a:solidFill>
                  <a:srgbClr val="002060"/>
                </a:solidFill>
              </a:rPr>
              <a:t>s</a:t>
            </a:r>
            <a:r>
              <a:rPr lang="hu-HU" sz="2400" dirty="0" smtClean="0">
                <a:solidFill>
                  <a:srgbClr val="002060"/>
                </a:solidFill>
              </a:rPr>
              <a:t>tratégia alkotás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Korábbi munkahely: Vidékfejlesztési Minisztérium Államtitkársága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7345" y="1810328"/>
            <a:ext cx="3623061" cy="37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80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002060"/>
                </a:solidFill>
              </a:rPr>
              <a:t>Dankó Zsófia, </a:t>
            </a:r>
            <a:r>
              <a:rPr lang="hu-HU" dirty="0">
                <a:solidFill>
                  <a:srgbClr val="002060"/>
                </a:solidFill>
              </a:rPr>
              <a:t>DLA </a:t>
            </a:r>
            <a:r>
              <a:rPr lang="hu-HU" dirty="0" smtClean="0">
                <a:solidFill>
                  <a:srgbClr val="002060"/>
                </a:solidFill>
              </a:rPr>
              <a:t>egyetemi </a:t>
            </a:r>
            <a:r>
              <a:rPr lang="hu-HU" dirty="0">
                <a:solidFill>
                  <a:srgbClr val="002060"/>
                </a:solidFill>
              </a:rPr>
              <a:t>adjunktus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422400"/>
            <a:ext cx="5181600" cy="5144655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hu-HU" sz="3400" i="1" dirty="0" smtClean="0">
                <a:solidFill>
                  <a:srgbClr val="002060"/>
                </a:solidFill>
              </a:rPr>
              <a:t>„Az </a:t>
            </a:r>
            <a:r>
              <a:rPr lang="hu-HU" sz="3400" i="1" dirty="0">
                <a:solidFill>
                  <a:srgbClr val="002060"/>
                </a:solidFill>
              </a:rPr>
              <a:t>építésszé válás folyamatát segítő oktatói munka az építészeti gondolatok, ismeretek, tapasztalatok átadására vállalkozik. A tanítás lényege: „… a művészetet nem lehet tanítani, csak beoltani lehet. Példát lehet nyújtani. Olyan atmoszférát teremthet az ember, amelyben növekedni lehet” (F. L. Wright). A konzulensi munkámhoz kapcsolható hívószavak: a felfedezés öröméről szóló alkotói tevékenység, józan-pragmatikus szemlélet, hallgató-oktató közötti bizalom, személyesség, együttműködés. Fontos az érzékenység, amely nem csak alkotói-tervezői magatartást, hanem az emberi nehézségek iránti fogékonyságot is tükrözi. </a:t>
            </a:r>
            <a:r>
              <a:rPr lang="hu-HU" sz="3400" i="1" dirty="0" smtClean="0">
                <a:solidFill>
                  <a:srgbClr val="002060"/>
                </a:solidFill>
              </a:rPr>
              <a:t>„</a:t>
            </a:r>
          </a:p>
          <a:p>
            <a:pPr marL="0" indent="0" fontAlgn="base">
              <a:buNone/>
            </a:pPr>
            <a:r>
              <a:rPr lang="hu-HU" sz="3400" i="1" dirty="0" smtClean="0">
                <a:solidFill>
                  <a:srgbClr val="002060"/>
                </a:solidFill>
              </a:rPr>
              <a:t> </a:t>
            </a:r>
            <a:endParaRPr lang="hu-HU" sz="3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3400" dirty="0" smtClean="0"/>
          </a:p>
          <a:p>
            <a:pPr marL="0" indent="0">
              <a:buNone/>
            </a:pPr>
            <a:r>
              <a:rPr lang="hu-HU" sz="3400" dirty="0" smtClean="0">
                <a:solidFill>
                  <a:srgbClr val="002060"/>
                </a:solidFill>
              </a:rPr>
              <a:t>Budapesti Műszaki és Gazdaságtudományi Egyetem Építészmérnöki Kar,</a:t>
            </a:r>
          </a:p>
          <a:p>
            <a:pPr marL="0" indent="0">
              <a:buNone/>
            </a:pPr>
            <a:r>
              <a:rPr lang="hu-HU" sz="3400" dirty="0" err="1" smtClean="0">
                <a:solidFill>
                  <a:srgbClr val="002060"/>
                </a:solidFill>
              </a:rPr>
              <a:t>Lako</a:t>
            </a:r>
            <a:r>
              <a:rPr lang="hu-HU" sz="3400" dirty="0" smtClean="0">
                <a:solidFill>
                  <a:srgbClr val="002060"/>
                </a:solidFill>
              </a:rPr>
              <a:t>́é</a:t>
            </a:r>
            <a:r>
              <a:rPr lang="hu-HU" sz="3400" dirty="0" err="1" smtClean="0">
                <a:solidFill>
                  <a:srgbClr val="002060"/>
                </a:solidFill>
              </a:rPr>
              <a:t>pu</a:t>
            </a:r>
            <a:r>
              <a:rPr lang="hu-HU" sz="3400" dirty="0" smtClean="0">
                <a:solidFill>
                  <a:srgbClr val="002060"/>
                </a:solidFill>
              </a:rPr>
              <a:t>̈</a:t>
            </a:r>
            <a:r>
              <a:rPr lang="hu-HU" sz="3400" dirty="0" err="1" smtClean="0">
                <a:solidFill>
                  <a:srgbClr val="002060"/>
                </a:solidFill>
              </a:rPr>
              <a:t>letterveze</a:t>
            </a:r>
            <a:r>
              <a:rPr lang="hu-HU" sz="3400" dirty="0" smtClean="0">
                <a:solidFill>
                  <a:srgbClr val="002060"/>
                </a:solidFill>
              </a:rPr>
              <a:t>́</a:t>
            </a:r>
            <a:r>
              <a:rPr lang="hu-HU" sz="3400" dirty="0" err="1" smtClean="0">
                <a:solidFill>
                  <a:srgbClr val="002060"/>
                </a:solidFill>
              </a:rPr>
              <a:t>si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Tansze</a:t>
            </a:r>
            <a:r>
              <a:rPr lang="hu-HU" sz="3400" dirty="0" smtClean="0">
                <a:solidFill>
                  <a:srgbClr val="002060"/>
                </a:solidFill>
              </a:rPr>
              <a:t>́k</a:t>
            </a:r>
          </a:p>
          <a:p>
            <a:endParaRPr lang="hu-HU" sz="3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8" y="1250193"/>
            <a:ext cx="3491345" cy="27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Dr. Dankó-Tóth Evelin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 Semmelweis </a:t>
            </a:r>
            <a:r>
              <a:rPr lang="hu-HU" dirty="0">
                <a:solidFill>
                  <a:srgbClr val="002060"/>
                </a:solidFill>
              </a:rPr>
              <a:t>Egyetem Általános Orvostudományi Kar - általános orvos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Munkahely</a:t>
            </a:r>
            <a:r>
              <a:rPr lang="hu-HU" dirty="0">
                <a:solidFill>
                  <a:srgbClr val="002060"/>
                </a:solidFill>
              </a:rPr>
              <a:t>: Jósa András Oktatókórház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Beosztás</a:t>
            </a:r>
            <a:r>
              <a:rPr lang="hu-HU" dirty="0">
                <a:solidFill>
                  <a:srgbClr val="002060"/>
                </a:solidFill>
              </a:rPr>
              <a:t>: Csecsemő-és gyermekgyógyász szakorvosjelölt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Hobbi</a:t>
            </a:r>
            <a:r>
              <a:rPr lang="hu-HU" dirty="0">
                <a:solidFill>
                  <a:srgbClr val="002060"/>
                </a:solidFill>
              </a:rPr>
              <a:t>: olvasás 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27" y="1672015"/>
            <a:ext cx="3654481" cy="4351338"/>
          </a:xfrm>
        </p:spPr>
      </p:pic>
    </p:spTree>
    <p:extLst>
      <p:ext uri="{BB962C8B-B14F-4D97-AF65-F5344CB8AC3E}">
        <p14:creationId xmlns:p14="http://schemas.microsoft.com/office/powerpoint/2010/main" val="360939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287633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Demeter Éva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Áruházvezető</a:t>
            </a:r>
            <a:r>
              <a:rPr lang="hu-HU" dirty="0">
                <a:solidFill>
                  <a:srgbClr val="002060"/>
                </a:solidFill>
              </a:rPr>
              <a:t>, </a:t>
            </a:r>
            <a:r>
              <a:rPr lang="hu-HU" dirty="0" smtClean="0">
                <a:solidFill>
                  <a:srgbClr val="002060"/>
                </a:solidFill>
              </a:rPr>
              <a:t>C&amp;A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Tanulmányok: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Debreceni Egyetem BTK Pszichológia szak (2019- jelenleg)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Fogyasztóvédelmi referens képzés OKJ, Budapest (végzés éve: 2014)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Budapesti </a:t>
            </a:r>
            <a:r>
              <a:rPr lang="hu-HU" dirty="0" err="1">
                <a:solidFill>
                  <a:srgbClr val="002060"/>
                </a:solidFill>
              </a:rPr>
              <a:t>Corvinus</a:t>
            </a:r>
            <a:r>
              <a:rPr lang="hu-HU" dirty="0">
                <a:solidFill>
                  <a:srgbClr val="002060"/>
                </a:solidFill>
              </a:rPr>
              <a:t> Egyetem GTK Gazdálkodási szak (Marketing és marketing-kommunikáció szakirányok; végzés éve: 2008)</a:t>
            </a:r>
          </a:p>
          <a:p>
            <a:pPr marL="0" indent="0">
              <a:buNone/>
            </a:pP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4291" y="1759678"/>
            <a:ext cx="3306618" cy="42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35935"/>
            <a:ext cx="10515600" cy="970252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rgbClr val="002060"/>
                </a:solidFill>
              </a:rPr>
              <a:t>Endrédi</a:t>
            </a:r>
            <a:r>
              <a:rPr lang="hu-HU" dirty="0">
                <a:solidFill>
                  <a:srgbClr val="002060"/>
                </a:solidFill>
              </a:rPr>
              <a:t> Zsófia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Pszichológus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Tanulmányok jelenleg: </a:t>
            </a:r>
            <a:r>
              <a:rPr lang="hu-HU" dirty="0">
                <a:solidFill>
                  <a:srgbClr val="002060"/>
                </a:solidFill>
              </a:rPr>
              <a:t>SOTE ÁOK Klinikai Szakpszichológus képzés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Munkahely</a:t>
            </a:r>
            <a:r>
              <a:rPr lang="hu-HU" dirty="0" smtClean="0">
                <a:solidFill>
                  <a:srgbClr val="002060"/>
                </a:solidFill>
              </a:rPr>
              <a:t>: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Jósa </a:t>
            </a:r>
            <a:r>
              <a:rPr lang="hu-HU" dirty="0">
                <a:solidFill>
                  <a:srgbClr val="002060"/>
                </a:solidFill>
              </a:rPr>
              <a:t>András Oktatókórház 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Szülészet </a:t>
            </a:r>
            <a:r>
              <a:rPr lang="hu-HU" dirty="0">
                <a:solidFill>
                  <a:srgbClr val="002060"/>
                </a:solidFill>
              </a:rPr>
              <a:t>Nőgyógyászati </a:t>
            </a:r>
            <a:r>
              <a:rPr lang="hu-HU" dirty="0" smtClean="0">
                <a:solidFill>
                  <a:srgbClr val="002060"/>
                </a:solidFill>
              </a:rPr>
              <a:t>Osztály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Szabolcs-Szatmár-Bereg </a:t>
            </a:r>
            <a:r>
              <a:rPr lang="hu-HU" dirty="0">
                <a:solidFill>
                  <a:srgbClr val="002060"/>
                </a:solidFill>
              </a:rPr>
              <a:t>Megyei Rendőrfőkapitányság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7200" y="1394422"/>
            <a:ext cx="4137891" cy="42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1156</Words>
  <Application>Microsoft Office PowerPoint</Application>
  <PresentationFormat>Szélesvásznú</PresentationFormat>
  <Paragraphs>234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Pályaorientációs projektnap</vt:lpstr>
      <vt:lpstr>Tudnivalók</vt:lpstr>
      <vt:lpstr>Évfolyamok bevezető foglalkozásai</vt:lpstr>
      <vt:lpstr>Balogh Márk Milán (28) </vt:lpstr>
      <vt:lpstr> Cseszlai István, stratégiai igazgató - Nemzeti Agrárgazdasági Kamara </vt:lpstr>
      <vt:lpstr> Dankó Zsófia, DLA egyetemi adjunktus </vt:lpstr>
      <vt:lpstr>Dr. Dankó-Tóth Evelin</vt:lpstr>
      <vt:lpstr>Demeter Éva</vt:lpstr>
      <vt:lpstr>Endrédi Zsófia </vt:lpstr>
      <vt:lpstr>Jávor Pál szakmacsoport-vezető, ápoló, Jósa András Oktatókórház</vt:lpstr>
      <vt:lpstr> Jeles-Kiss Orsi, a nyíregyházi McDonald’s éttermek működéséért felelős konzultáns </vt:lpstr>
      <vt:lpstr>Juhász Réka</vt:lpstr>
      <vt:lpstr>Kolozsy Balázs</vt:lpstr>
      <vt:lpstr>Dr. Krusóczki Bence </vt:lpstr>
      <vt:lpstr>Maginecz János</vt:lpstr>
      <vt:lpstr>Dr. Sável Krisztina </vt:lpstr>
      <vt:lpstr>Sipeki Xénia</vt:lpstr>
      <vt:lpstr>Szabó Tamás</vt:lpstr>
      <vt:lpstr>Szalontay Zsombor            Szathmáry Ákos</vt:lpstr>
      <vt:lpstr> Szikora Péter András  </vt:lpstr>
      <vt:lpstr>Szikszai Tamás</vt:lpstr>
      <vt:lpstr>Dr. Tóth András Tamás</vt:lpstr>
      <vt:lpstr>Dr. Vaczóné Antal Erika </vt:lpstr>
      <vt:lpstr>A 2019-es projektnap előadói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Huszárné Kádár Ibolya</dc:creator>
  <cp:lastModifiedBy>admin</cp:lastModifiedBy>
  <cp:revision>55</cp:revision>
  <dcterms:created xsi:type="dcterms:W3CDTF">2020-02-15T13:07:25Z</dcterms:created>
  <dcterms:modified xsi:type="dcterms:W3CDTF">2020-02-17T13:59:14Z</dcterms:modified>
</cp:coreProperties>
</file>