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4621-72A3-4B39-ADF2-1CCF830A200B}" type="datetimeFigureOut">
              <a:rPr lang="hu-HU" smtClean="0"/>
              <a:t>2019.12.05.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596D-841C-46D9-98DB-5038A39A0D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068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4621-72A3-4B39-ADF2-1CCF830A200B}" type="datetimeFigureOut">
              <a:rPr lang="hu-HU" smtClean="0"/>
              <a:t>2019.12.05.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596D-841C-46D9-98DB-5038A39A0D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811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4621-72A3-4B39-ADF2-1CCF830A200B}" type="datetimeFigureOut">
              <a:rPr lang="hu-HU" smtClean="0"/>
              <a:t>2019.12.05.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596D-841C-46D9-98DB-5038A39A0D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143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4621-72A3-4B39-ADF2-1CCF830A200B}" type="datetimeFigureOut">
              <a:rPr lang="hu-HU" smtClean="0"/>
              <a:t>2019.12.05.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596D-841C-46D9-98DB-5038A39A0D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458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4621-72A3-4B39-ADF2-1CCF830A200B}" type="datetimeFigureOut">
              <a:rPr lang="hu-HU" smtClean="0"/>
              <a:t>2019.12.05.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596D-841C-46D9-98DB-5038A39A0D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216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4621-72A3-4B39-ADF2-1CCF830A200B}" type="datetimeFigureOut">
              <a:rPr lang="hu-HU" smtClean="0"/>
              <a:t>2019.12.05.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596D-841C-46D9-98DB-5038A39A0D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515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4621-72A3-4B39-ADF2-1CCF830A200B}" type="datetimeFigureOut">
              <a:rPr lang="hu-HU" smtClean="0"/>
              <a:t>2019.12.05.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596D-841C-46D9-98DB-5038A39A0D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991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4621-72A3-4B39-ADF2-1CCF830A200B}" type="datetimeFigureOut">
              <a:rPr lang="hu-HU" smtClean="0"/>
              <a:t>2019.12.05.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596D-841C-46D9-98DB-5038A39A0D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438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4621-72A3-4B39-ADF2-1CCF830A200B}" type="datetimeFigureOut">
              <a:rPr lang="hu-HU" smtClean="0"/>
              <a:t>2019.12.05.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596D-841C-46D9-98DB-5038A39A0D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949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4621-72A3-4B39-ADF2-1CCF830A200B}" type="datetimeFigureOut">
              <a:rPr lang="hu-HU" smtClean="0"/>
              <a:t>2019.12.05.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596D-841C-46D9-98DB-5038A39A0D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352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4621-72A3-4B39-ADF2-1CCF830A200B}" type="datetimeFigureOut">
              <a:rPr lang="hu-HU" smtClean="0"/>
              <a:t>2019.12.05.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596D-841C-46D9-98DB-5038A39A0D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375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24621-72A3-4B39-ADF2-1CCF830A200B}" type="datetimeFigureOut">
              <a:rPr lang="hu-HU" smtClean="0"/>
              <a:t>2019.12.05.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B596D-841C-46D9-98DB-5038A39A0D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745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ka.hu/nyelvtanula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Tempus nyelvtanulási program angol, német és francia nyelvből</a:t>
            </a:r>
            <a:endParaRPr lang="hu-HU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https://tka.hu/nyelvtanulas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702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Jelentkezők köre, célországok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9. évfolyamosok (9/NY-</a:t>
            </a:r>
            <a:r>
              <a:rPr lang="hu-HU" dirty="0" err="1" smtClean="0"/>
              <a:t>nek</a:t>
            </a:r>
            <a:r>
              <a:rPr lang="hu-HU" dirty="0" smtClean="0"/>
              <a:t> nem ajánljuk!)</a:t>
            </a:r>
          </a:p>
          <a:p>
            <a:r>
              <a:rPr lang="hu-HU" dirty="0" smtClean="0"/>
              <a:t>11. évfolyamosok</a:t>
            </a:r>
          </a:p>
          <a:p>
            <a:r>
              <a:rPr lang="hu-HU" dirty="0" smtClean="0"/>
              <a:t>Utazhatnak nem magyar állampolgárok is</a:t>
            </a:r>
          </a:p>
          <a:p>
            <a:r>
              <a:rPr lang="hu-HU" dirty="0" smtClean="0"/>
              <a:t>Utazhat, akinek nyelvvizsgája van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Ausztria</a:t>
            </a:r>
          </a:p>
          <a:p>
            <a:r>
              <a:rPr lang="hu-HU" dirty="0" smtClean="0"/>
              <a:t> </a:t>
            </a:r>
            <a:r>
              <a:rPr lang="hu-HU" dirty="0"/>
              <a:t>Egyesült </a:t>
            </a:r>
            <a:r>
              <a:rPr lang="hu-HU" dirty="0" smtClean="0"/>
              <a:t>Királyság </a:t>
            </a:r>
          </a:p>
          <a:p>
            <a:r>
              <a:rPr lang="hu-HU" dirty="0" smtClean="0"/>
              <a:t>Franciaország</a:t>
            </a:r>
          </a:p>
          <a:p>
            <a:r>
              <a:rPr lang="hu-HU" dirty="0" smtClean="0"/>
              <a:t> Írország</a:t>
            </a:r>
          </a:p>
          <a:p>
            <a:r>
              <a:rPr lang="hu-HU" dirty="0" smtClean="0"/>
              <a:t> Málta (18 év alatt egyéni jelentkezőt nem fogad)</a:t>
            </a:r>
          </a:p>
          <a:p>
            <a:r>
              <a:rPr lang="hu-HU" dirty="0" smtClean="0"/>
              <a:t> Németország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241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program megvalósulása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838200" y="1431636"/>
            <a:ext cx="10515600" cy="4745327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Projekt</a:t>
            </a:r>
          </a:p>
          <a:p>
            <a:r>
              <a:rPr lang="hu-HU" dirty="0" smtClean="0"/>
              <a:t>Pályázati forma</a:t>
            </a:r>
          </a:p>
          <a:p>
            <a:r>
              <a:rPr lang="hu-HU" dirty="0" smtClean="0"/>
              <a:t>A részvétel lehetőség, de nem kötelező sem a tanuló, sem az iskola számára !</a:t>
            </a:r>
          </a:p>
          <a:p>
            <a:r>
              <a:rPr lang="hu-HU" dirty="0" smtClean="0"/>
              <a:t>December elején megnyílik a kurzuskínálat</a:t>
            </a:r>
          </a:p>
          <a:p>
            <a:r>
              <a:rPr lang="hu-HU" dirty="0" smtClean="0"/>
              <a:t>A kurzuskód segítségével fel kell venni a kapcsolatot a nyelviskolával</a:t>
            </a:r>
          </a:p>
          <a:p>
            <a:r>
              <a:rPr lang="hu-HU" dirty="0" smtClean="0"/>
              <a:t>A nyelviskola </a:t>
            </a:r>
            <a:r>
              <a:rPr lang="hu-HU" dirty="0" err="1" smtClean="0"/>
              <a:t>visszajelzi</a:t>
            </a:r>
            <a:r>
              <a:rPr lang="hu-HU" dirty="0" smtClean="0"/>
              <a:t> a fogadókészséget</a:t>
            </a:r>
          </a:p>
          <a:p>
            <a:r>
              <a:rPr lang="hu-HU" dirty="0" smtClean="0"/>
              <a:t>Ha nincs fogadókészség, új kurzust kell keresni</a:t>
            </a:r>
          </a:p>
          <a:p>
            <a:r>
              <a:rPr lang="hu-HU" dirty="0" smtClean="0"/>
              <a:t>A február elején megnyíló pályázati felületen kell benyújtani a konkrét pályázatot.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35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tartalmaz a program?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F</a:t>
            </a:r>
            <a:r>
              <a:rPr lang="hu-HU" dirty="0" smtClean="0"/>
              <a:t>edezi </a:t>
            </a:r>
            <a:r>
              <a:rPr lang="hu-HU" dirty="0"/>
              <a:t>a külföldi nyelvtanfolyam díját, a kiutazás költségeit, a külföldi szállást és ellátást, a célországon belüli, a nyelvtanfolyamon való részvételhez szükséges utazási költségeket (pl. reptéri transzfer díját, napi tömegközlekedés költségét</a:t>
            </a:r>
            <a:r>
              <a:rPr lang="hu-HU" dirty="0" smtClean="0"/>
              <a:t>)</a:t>
            </a:r>
          </a:p>
          <a:p>
            <a:r>
              <a:rPr lang="hu-HU" dirty="0" smtClean="0"/>
              <a:t>Elhelyezés családoknál, kollégiumban</a:t>
            </a:r>
          </a:p>
          <a:p>
            <a:r>
              <a:rPr lang="hu-HU" dirty="0" smtClean="0"/>
              <a:t> </a:t>
            </a:r>
            <a:r>
              <a:rPr lang="hu-HU" dirty="0"/>
              <a:t>A tanulók a támogatást még a tervezett kiutazás előtt megkapják, így önerő, előfinanszírozás nem </a:t>
            </a:r>
            <a:r>
              <a:rPr lang="hu-HU" dirty="0" smtClean="0"/>
              <a:t> </a:t>
            </a:r>
            <a:r>
              <a:rPr lang="hu-HU" dirty="0"/>
              <a:t>szükséges.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 résztvevő tanuló az elnyert támogatásról a nyelvtanfolyami részvétel igazolásával, továbbá tartalmi beszámoló készítésével számol </a:t>
            </a:r>
            <a:r>
              <a:rPr lang="hu-HU" dirty="0" smtClean="0"/>
              <a:t>el.</a:t>
            </a:r>
          </a:p>
          <a:p>
            <a:r>
              <a:rPr lang="hu-HU" dirty="0" smtClean="0"/>
              <a:t> </a:t>
            </a:r>
            <a:r>
              <a:rPr lang="hu-HU" dirty="0"/>
              <a:t>A tanuló hibájául felróható nem teljesítés esetén a tanuló (gondviselő) a teljes támogatás összegét köteles visszafizetni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b="1" dirty="0" smtClean="0"/>
              <a:t>600 000 Ft)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22498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Választható nyelvek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Angol</a:t>
            </a:r>
          </a:p>
          <a:p>
            <a:r>
              <a:rPr lang="hu-HU" dirty="0" smtClean="0"/>
              <a:t>Német</a:t>
            </a:r>
          </a:p>
          <a:p>
            <a:r>
              <a:rPr lang="hu-HU" dirty="0" smtClean="0"/>
              <a:t>Francia</a:t>
            </a:r>
          </a:p>
          <a:p>
            <a:pPr marL="0" indent="0">
              <a:buNone/>
            </a:pPr>
            <a:r>
              <a:rPr lang="hu-HU" dirty="0" smtClean="0"/>
              <a:t>Csoportot a tanult </a:t>
            </a:r>
            <a:r>
              <a:rPr lang="hu-HU" dirty="0" err="1" smtClean="0"/>
              <a:t>főnyelvekből</a:t>
            </a:r>
            <a:r>
              <a:rPr lang="hu-HU" dirty="0" smtClean="0"/>
              <a:t> </a:t>
            </a:r>
            <a:r>
              <a:rPr lang="hu-HU" i="1" dirty="0" smtClean="0"/>
              <a:t>tervezünk</a:t>
            </a:r>
            <a:r>
              <a:rPr lang="hu-HU" dirty="0" smtClean="0"/>
              <a:t> indítani  alapvetően a kilencedik évfolyam számára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A spanyol </a:t>
            </a:r>
            <a:r>
              <a:rPr lang="hu-HU" dirty="0" err="1" smtClean="0"/>
              <a:t>főnyelvesek</a:t>
            </a:r>
            <a:r>
              <a:rPr lang="hu-HU" dirty="0" smtClean="0"/>
              <a:t> a  tanult második nyelvet választhatják</a:t>
            </a:r>
          </a:p>
          <a:p>
            <a:r>
              <a:rPr lang="hu-HU" dirty="0" smtClean="0"/>
              <a:t>A szintekbe való besorolás helyben, a nyelviskolában történik!</a:t>
            </a:r>
          </a:p>
          <a:p>
            <a:r>
              <a:rPr lang="hu-HU" dirty="0"/>
              <a:t>A szeptemberi felmérés semmilyen kötelezettséggel nem </a:t>
            </a:r>
            <a:r>
              <a:rPr lang="hu-HU" dirty="0" smtClean="0"/>
              <a:t>jár se a tanuló, se au iskola számára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40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Kiutazási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385455"/>
            <a:ext cx="5181600" cy="4791508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Egyéni</a:t>
            </a:r>
          </a:p>
          <a:p>
            <a:r>
              <a:rPr lang="hu-HU" dirty="0" smtClean="0"/>
              <a:t>Kurzuskínálatból 5 lehetőség választható</a:t>
            </a:r>
          </a:p>
          <a:p>
            <a:r>
              <a:rPr lang="hu-HU" dirty="0" smtClean="0"/>
              <a:t>Június 13.- augusztus 31.</a:t>
            </a:r>
          </a:p>
          <a:p>
            <a:r>
              <a:rPr lang="hu-HU" dirty="0" smtClean="0"/>
              <a:t>A szülő pályázik</a:t>
            </a:r>
          </a:p>
          <a:p>
            <a:r>
              <a:rPr lang="hu-HU" dirty="0" smtClean="0"/>
              <a:t>Az utazás intézése, az utazás módjának kiválasztása is egyedül történik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Rugalmas, a baráti társasághoz, az egyéni igényekhez alkalmazkodik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200727"/>
            <a:ext cx="5181600" cy="4976236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Csoportos-NEM OSZTÁLYKIRÁNDULÁS</a:t>
            </a:r>
          </a:p>
          <a:p>
            <a:r>
              <a:rPr lang="hu-HU" dirty="0" smtClean="0"/>
              <a:t>16 és 30 fő között szervezhető</a:t>
            </a:r>
          </a:p>
          <a:p>
            <a:r>
              <a:rPr lang="hu-HU" dirty="0" smtClean="0"/>
              <a:t>Július 1.- augusztus 20.</a:t>
            </a:r>
          </a:p>
          <a:p>
            <a:r>
              <a:rPr lang="hu-HU" dirty="0" smtClean="0"/>
              <a:t>Kurzuskínálatból 2 lehetőség választható</a:t>
            </a:r>
          </a:p>
          <a:p>
            <a:r>
              <a:rPr lang="hu-HU" dirty="0" smtClean="0"/>
              <a:t>A pályázatot az iskola nyújtja be</a:t>
            </a:r>
          </a:p>
          <a:p>
            <a:r>
              <a:rPr lang="hu-HU" dirty="0" smtClean="0"/>
              <a:t>Az utazást az iskola szervezi</a:t>
            </a:r>
          </a:p>
          <a:p>
            <a:r>
              <a:rPr lang="hu-HU" dirty="0" smtClean="0"/>
              <a:t>Kísérőtanár van, a kísérőtanár feladata az interkulturális nehézségek áthidalása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Mind a kurzusválasztás, mind az utazás tekintetében kötöttebb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Lefelé nyíl 4"/>
          <p:cNvSpPr/>
          <p:nvPr/>
        </p:nvSpPr>
        <p:spPr>
          <a:xfrm>
            <a:off x="3244273" y="4221017"/>
            <a:ext cx="369454" cy="849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felé nyíl 6"/>
          <p:cNvSpPr/>
          <p:nvPr/>
        </p:nvSpPr>
        <p:spPr>
          <a:xfrm>
            <a:off x="8425873" y="4784436"/>
            <a:ext cx="228600" cy="415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9944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363</Words>
  <Application>Microsoft Office PowerPoint</Application>
  <PresentationFormat>Szélesvásznú</PresentationFormat>
  <Paragraphs>59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Tempus nyelvtanulási program angol, német és francia nyelvből</vt:lpstr>
      <vt:lpstr>Jelentkezők köre, célországok</vt:lpstr>
      <vt:lpstr>A program megvalósulása</vt:lpstr>
      <vt:lpstr>Mit tartalmaz a program?</vt:lpstr>
      <vt:lpstr>Választható nyelvek</vt:lpstr>
      <vt:lpstr>Kiutazási lehetőségek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Tempus nyelvtanulási program angol, német és francia nyelvből</dc:title>
  <dc:creator>Huszárné Kádár Ibolya</dc:creator>
  <cp:lastModifiedBy>admin</cp:lastModifiedBy>
  <cp:revision>11</cp:revision>
  <dcterms:created xsi:type="dcterms:W3CDTF">2019-12-04T19:37:00Z</dcterms:created>
  <dcterms:modified xsi:type="dcterms:W3CDTF">2019-12-05T13:50:16Z</dcterms:modified>
</cp:coreProperties>
</file>