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257" r:id="rId3"/>
    <p:sldId id="336" r:id="rId4"/>
    <p:sldId id="338" r:id="rId5"/>
    <p:sldId id="337" r:id="rId6"/>
    <p:sldId id="329" r:id="rId7"/>
    <p:sldId id="339" r:id="rId8"/>
    <p:sldId id="342" r:id="rId9"/>
    <p:sldId id="259" r:id="rId10"/>
    <p:sldId id="260" r:id="rId11"/>
    <p:sldId id="261" r:id="rId12"/>
    <p:sldId id="267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94" r:id="rId24"/>
    <p:sldId id="273" r:id="rId25"/>
    <p:sldId id="274" r:id="rId26"/>
    <p:sldId id="275" r:id="rId27"/>
    <p:sldId id="276" r:id="rId28"/>
    <p:sldId id="277" r:id="rId29"/>
    <p:sldId id="326" r:id="rId30"/>
    <p:sldId id="278" r:id="rId31"/>
    <p:sldId id="279" r:id="rId32"/>
    <p:sldId id="280" r:id="rId33"/>
    <p:sldId id="343" r:id="rId34"/>
    <p:sldId id="281" r:id="rId35"/>
    <p:sldId id="283" r:id="rId36"/>
    <p:sldId id="284" r:id="rId37"/>
    <p:sldId id="285" r:id="rId38"/>
    <p:sldId id="289" r:id="rId39"/>
    <p:sldId id="290" r:id="rId40"/>
    <p:sldId id="330" r:id="rId41"/>
    <p:sldId id="293" r:id="rId42"/>
    <p:sldId id="286" r:id="rId43"/>
    <p:sldId id="288" r:id="rId44"/>
    <p:sldId id="291" r:id="rId45"/>
    <p:sldId id="282" r:id="rId46"/>
    <p:sldId id="296" r:id="rId47"/>
    <p:sldId id="332" r:id="rId48"/>
    <p:sldId id="297" r:id="rId49"/>
    <p:sldId id="298" r:id="rId50"/>
    <p:sldId id="299" r:id="rId51"/>
    <p:sldId id="302" r:id="rId52"/>
    <p:sldId id="300" r:id="rId53"/>
    <p:sldId id="301" r:id="rId54"/>
    <p:sldId id="334" r:id="rId55"/>
    <p:sldId id="305" r:id="rId56"/>
    <p:sldId id="306" r:id="rId57"/>
    <p:sldId id="307" r:id="rId58"/>
    <p:sldId id="308" r:id="rId59"/>
    <p:sldId id="324" r:id="rId60"/>
    <p:sldId id="325" r:id="rId61"/>
    <p:sldId id="313" r:id="rId62"/>
    <p:sldId id="314" r:id="rId63"/>
    <p:sldId id="315" r:id="rId64"/>
    <p:sldId id="317" r:id="rId65"/>
    <p:sldId id="319" r:id="rId66"/>
    <p:sldId id="320" r:id="rId67"/>
    <p:sldId id="321" r:id="rId68"/>
    <p:sldId id="322" r:id="rId69"/>
    <p:sldId id="309" r:id="rId70"/>
    <p:sldId id="310" r:id="rId71"/>
    <p:sldId id="31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elhaszn&#225;l&#243;\munka\Statisztika\tanulm&#225;nyi\stat%202005-9l%20f&#233;l&#233;v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Felhaszn&#225;l&#243;\munka\Statisztika\tanulm&#225;nyi\stat%202005-9l%20f&#233;l&#233;v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Felhaszn&#225;l&#243;\munka\Statisztika\tanulm&#225;nyi\stat%202005-9l%20f&#233;l&#233;v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Felhaszn&#225;l&#243;\munka\Statisztika\tanulm&#225;nyi\stat%202005-9l%20f&#233;l&#233;v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Felhaszn&#225;l&#243;\munka\Statisztika\tanulm&#225;nyi\stat%202005-9l%20f&#233;l&#233;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9.30021872265967E-2"/>
          <c:y val="0.13550304647798239"/>
          <c:w val="0.87644225721784774"/>
          <c:h val="0.72205897222406235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bg2">
                  <a:lumMod val="25000"/>
                </a:schemeClr>
              </a:solidFill>
            </c:spPr>
          </c:dPt>
          <c:dPt>
            <c:idx val="4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7"/>
            <c:spPr>
              <a:solidFill>
                <a:srgbClr val="EEECE1">
                  <a:lumMod val="25000"/>
                </a:srgbClr>
              </a:solidFill>
            </c:spPr>
          </c:dPt>
          <c:dPt>
            <c:idx val="12"/>
            <c:spPr>
              <a:solidFill>
                <a:srgbClr val="EEECE1">
                  <a:lumMod val="25000"/>
                </a:srgbClr>
              </a:solidFill>
            </c:spPr>
          </c:dPt>
          <c:dPt>
            <c:idx val="19"/>
            <c:spPr>
              <a:solidFill>
                <a:srgbClr val="C00000"/>
              </a:solidFill>
            </c:spPr>
          </c:dPt>
          <c:dPt>
            <c:idx val="2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21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22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Lbls>
            <c:dLbl>
              <c:idx val="13"/>
              <c:layout>
                <c:manualLayout>
                  <c:x val="0"/>
                  <c:y val="-1.3888888888888975E-2"/>
                </c:manualLayout>
              </c:layout>
              <c:showVal val="1"/>
            </c:dLbl>
            <c:dLbl>
              <c:idx val="14"/>
              <c:layout>
                <c:manualLayout>
                  <c:x val="2.7777777777778082E-3"/>
                  <c:y val="2.314814814814815E-2"/>
                </c:manualLayout>
              </c:layout>
              <c:showVal val="1"/>
            </c:dLbl>
            <c:dLbl>
              <c:idx val="15"/>
              <c:layout>
                <c:manualLayout>
                  <c:x val="0"/>
                  <c:y val="-1.3888888888888975E-2"/>
                </c:manualLayout>
              </c:layout>
              <c:showVal val="1"/>
            </c:dLbl>
            <c:dLbl>
              <c:idx val="18"/>
              <c:layout>
                <c:manualLayout>
                  <c:x val="2.7777777777778082E-3"/>
                  <c:y val="9.2592592592593437E-3"/>
                </c:manualLayout>
              </c:layout>
              <c:showVal val="1"/>
            </c:dLbl>
            <c:dLbl>
              <c:idx val="20"/>
              <c:layout>
                <c:manualLayout>
                  <c:x val="0"/>
                  <c:y val="-1.3888888888888975E-2"/>
                </c:manualLayout>
              </c:layout>
              <c:showVal val="1"/>
            </c:dLbl>
            <c:dLbl>
              <c:idx val="21"/>
              <c:layout>
                <c:manualLayout>
                  <c:x val="1.182719826355496E-3"/>
                  <c:y val="2.1832780128050806E-2"/>
                </c:manualLayout>
              </c:layout>
              <c:showVal val="1"/>
            </c:dLbl>
            <c:dLbl>
              <c:idx val="22"/>
              <c:layout>
                <c:manualLayout>
                  <c:x val="-2.7777777777777072E-3"/>
                  <c:y val="-1.388888888888893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hu-HU"/>
              </a:p>
            </c:txPr>
            <c:showVal val="1"/>
          </c:dLbls>
          <c:cat>
            <c:strRef>
              <c:f>Munka2!$A$48:$A$71</c:f>
              <c:strCache>
                <c:ptCount val="24"/>
                <c:pt idx="0">
                  <c:v>9.b</c:v>
                </c:pt>
                <c:pt idx="1">
                  <c:v>9.c</c:v>
                </c:pt>
                <c:pt idx="2">
                  <c:v>9.d</c:v>
                </c:pt>
                <c:pt idx="3">
                  <c:v>9.e</c:v>
                </c:pt>
                <c:pt idx="4">
                  <c:v>9.a</c:v>
                </c:pt>
                <c:pt idx="5">
                  <c:v>10.b</c:v>
                </c:pt>
                <c:pt idx="6">
                  <c:v>10.c</c:v>
                </c:pt>
                <c:pt idx="7">
                  <c:v>10.d</c:v>
                </c:pt>
                <c:pt idx="8">
                  <c:v>10.e</c:v>
                </c:pt>
                <c:pt idx="9">
                  <c:v>10.a</c:v>
                </c:pt>
                <c:pt idx="10">
                  <c:v>11.b</c:v>
                </c:pt>
                <c:pt idx="11">
                  <c:v>11.c</c:v>
                </c:pt>
                <c:pt idx="12">
                  <c:v>11.d</c:v>
                </c:pt>
                <c:pt idx="13">
                  <c:v>11.e</c:v>
                </c:pt>
                <c:pt idx="14">
                  <c:v>11.a</c:v>
                </c:pt>
                <c:pt idx="15">
                  <c:v>12.b</c:v>
                </c:pt>
                <c:pt idx="16">
                  <c:v>12.c</c:v>
                </c:pt>
                <c:pt idx="17">
                  <c:v>12.d</c:v>
                </c:pt>
                <c:pt idx="18">
                  <c:v>12.e</c:v>
                </c:pt>
                <c:pt idx="19">
                  <c:v>12.a</c:v>
                </c:pt>
                <c:pt idx="20">
                  <c:v>13.b</c:v>
                </c:pt>
                <c:pt idx="21">
                  <c:v>13.c</c:v>
                </c:pt>
                <c:pt idx="22">
                  <c:v>13.d</c:v>
                </c:pt>
                <c:pt idx="23">
                  <c:v>13.e</c:v>
                </c:pt>
              </c:strCache>
            </c:strRef>
          </c:cat>
          <c:val>
            <c:numRef>
              <c:f>Munka2!$J$48:$J$71</c:f>
              <c:numCache>
                <c:formatCode>0.00</c:formatCode>
                <c:ptCount val="24"/>
                <c:pt idx="0">
                  <c:v>4.1824561403508769</c:v>
                </c:pt>
                <c:pt idx="1">
                  <c:v>4.4207792207792211</c:v>
                </c:pt>
                <c:pt idx="2">
                  <c:v>3.9540983606557378</c:v>
                </c:pt>
                <c:pt idx="3">
                  <c:v>4.0595611285266484</c:v>
                </c:pt>
                <c:pt idx="4">
                  <c:v>4.4116331096197081</c:v>
                </c:pt>
                <c:pt idx="5">
                  <c:v>3.9977324263038527</c:v>
                </c:pt>
                <c:pt idx="6">
                  <c:v>4.1390374331550799</c:v>
                </c:pt>
                <c:pt idx="7">
                  <c:v>3.8896882494004794</c:v>
                </c:pt>
                <c:pt idx="8">
                  <c:v>4.0443925233644862</c:v>
                </c:pt>
                <c:pt idx="9">
                  <c:v>4.2075848303392895</c:v>
                </c:pt>
                <c:pt idx="10">
                  <c:v>4.0586666666666664</c:v>
                </c:pt>
                <c:pt idx="11">
                  <c:v>4.2632850241545892</c:v>
                </c:pt>
                <c:pt idx="12">
                  <c:v>3.9333333333333331</c:v>
                </c:pt>
                <c:pt idx="13">
                  <c:v>4.140664961636829</c:v>
                </c:pt>
                <c:pt idx="14">
                  <c:v>4.1285266457680247</c:v>
                </c:pt>
                <c:pt idx="15">
                  <c:v>4.1490683229813881</c:v>
                </c:pt>
                <c:pt idx="16">
                  <c:v>4.2310344827586492</c:v>
                </c:pt>
                <c:pt idx="17">
                  <c:v>4.1730769230769225</c:v>
                </c:pt>
                <c:pt idx="18">
                  <c:v>4.1448087431693965</c:v>
                </c:pt>
                <c:pt idx="19">
                  <c:v>4.5660919540229887</c:v>
                </c:pt>
                <c:pt idx="20">
                  <c:v>4.3571428571428372</c:v>
                </c:pt>
                <c:pt idx="21">
                  <c:v>4.3505154639175245</c:v>
                </c:pt>
                <c:pt idx="22">
                  <c:v>4.3608562691131345</c:v>
                </c:pt>
                <c:pt idx="23">
                  <c:v>4.0945121951219505</c:v>
                </c:pt>
              </c:numCache>
            </c:numRef>
          </c:val>
        </c:ser>
        <c:axId val="45406080"/>
        <c:axId val="45407616"/>
      </c:barChart>
      <c:catAx>
        <c:axId val="454060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hu-HU"/>
          </a:p>
        </c:txPr>
        <c:crossAx val="45407616"/>
        <c:crosses val="autoZero"/>
        <c:auto val="1"/>
        <c:lblAlgn val="ctr"/>
        <c:lblOffset val="100"/>
      </c:catAx>
      <c:valAx>
        <c:axId val="45407616"/>
        <c:scaling>
          <c:orientation val="minMax"/>
          <c:min val="3.8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4540608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dirty="0"/>
              <a:t>Az osztályzatok megoszlása %-ban kifejezve </a:t>
            </a:r>
            <a:endParaRPr lang="hu-HU" dirty="0" smtClean="0"/>
          </a:p>
          <a:p>
            <a:pPr>
              <a:defRPr/>
            </a:pPr>
            <a:r>
              <a:rPr lang="hu-HU" dirty="0" smtClean="0"/>
              <a:t>2008-tól </a:t>
            </a:r>
            <a:r>
              <a:rPr lang="hu-HU" dirty="0"/>
              <a:t>2013-ig</a:t>
            </a:r>
          </a:p>
        </c:rich>
      </c:tx>
      <c:layout>
        <c:manualLayout>
          <c:xMode val="edge"/>
          <c:yMode val="edge"/>
          <c:x val="0.16667973470007758"/>
          <c:y val="1.288745694922786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726452489528264E-2"/>
          <c:y val="0.14100193997489446"/>
          <c:w val="0.86314282285290866"/>
          <c:h val="0.6684288716597645"/>
        </c:manualLayout>
      </c:layout>
      <c:lineChart>
        <c:grouping val="standard"/>
        <c:ser>
          <c:idx val="0"/>
          <c:order val="0"/>
          <c:tx>
            <c:strRef>
              <c:f>'FÉLÉVI ÖSSZEHAS.'!$D$2</c:f>
              <c:strCache>
                <c:ptCount val="1"/>
                <c:pt idx="0">
                  <c:v>5-ös</c:v>
                </c:pt>
              </c:strCache>
            </c:strRef>
          </c:tx>
          <c:spPr>
            <a:ln w="3175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6.7113978486166126E-2"/>
                  <c:y val="-4.6191957507366897E-2"/>
                </c:manualLayout>
              </c:layout>
              <c:showVal val="1"/>
            </c:dLbl>
            <c:delete val="1"/>
          </c:dLbls>
          <c:val>
            <c:numRef>
              <c:f>'FÉLÉVI ÖSSZEHAS.'!$D$3:$D$20</c:f>
              <c:numCache>
                <c:formatCode>0.00%</c:formatCode>
                <c:ptCount val="6"/>
                <c:pt idx="0">
                  <c:v>0.49760000000000032</c:v>
                </c:pt>
                <c:pt idx="1">
                  <c:v>0.49090000000000072</c:v>
                </c:pt>
                <c:pt idx="2">
                  <c:v>0.50345274061285961</c:v>
                </c:pt>
                <c:pt idx="3">
                  <c:v>0.47710000000000002</c:v>
                </c:pt>
                <c:pt idx="4">
                  <c:v>0.48436605199862653</c:v>
                </c:pt>
                <c:pt idx="5">
                  <c:v>0.46073717948717929</c:v>
                </c:pt>
              </c:numCache>
            </c:numRef>
          </c:val>
        </c:ser>
        <c:ser>
          <c:idx val="1"/>
          <c:order val="1"/>
          <c:tx>
            <c:strRef>
              <c:f>'FÉLÉVI ÖSSZEHAS.'!$E$2</c:f>
              <c:strCache>
                <c:ptCount val="1"/>
                <c:pt idx="0">
                  <c:v>4-es</c:v>
                </c:pt>
              </c:strCache>
            </c:strRef>
          </c:tx>
          <c:spPr>
            <a:ln w="31750">
              <a:solidFill>
                <a:srgbClr val="FF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6.7113978486166126E-2"/>
                  <c:y val="-3.7793419778754812E-2"/>
                </c:manualLayout>
              </c:layout>
              <c:showVal val="1"/>
            </c:dLbl>
            <c:delete val="1"/>
          </c:dLbls>
          <c:val>
            <c:numRef>
              <c:f>'FÉLÉVI ÖSSZEHAS.'!$E$3:$E$20</c:f>
              <c:numCache>
                <c:formatCode>0.00%</c:formatCode>
                <c:ptCount val="6"/>
                <c:pt idx="0">
                  <c:v>0.29530000000000073</c:v>
                </c:pt>
                <c:pt idx="1">
                  <c:v>0.30650000000000038</c:v>
                </c:pt>
                <c:pt idx="2">
                  <c:v>0.28722485973241352</c:v>
                </c:pt>
                <c:pt idx="3">
                  <c:v>0.30500000000000038</c:v>
                </c:pt>
                <c:pt idx="4">
                  <c:v>0.29572786622380143</c:v>
                </c:pt>
                <c:pt idx="5">
                  <c:v>0.31639194139194254</c:v>
                </c:pt>
              </c:numCache>
            </c:numRef>
          </c:val>
        </c:ser>
        <c:ser>
          <c:idx val="2"/>
          <c:order val="2"/>
          <c:tx>
            <c:strRef>
              <c:f>'FÉLÉVI ÖSSZEHAS.'!$F$2</c:f>
              <c:strCache>
                <c:ptCount val="1"/>
                <c:pt idx="0">
                  <c:v>3-as</c:v>
                </c:pt>
              </c:strCache>
            </c:strRef>
          </c:tx>
          <c:spPr>
            <a:ln w="31750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6.7113978486166126E-2"/>
                  <c:y val="-4.1992688643060834E-2"/>
                </c:manualLayout>
              </c:layout>
              <c:showVal val="1"/>
            </c:dLbl>
            <c:delete val="1"/>
          </c:dLbls>
          <c:val>
            <c:numRef>
              <c:f>'FÉLÉVI ÖSSZEHAS.'!$F$3:$F$20</c:f>
              <c:numCache>
                <c:formatCode>0.00%</c:formatCode>
                <c:ptCount val="6"/>
                <c:pt idx="0">
                  <c:v>0.15030000000000004</c:v>
                </c:pt>
                <c:pt idx="1">
                  <c:v>0.15080000000000021</c:v>
                </c:pt>
                <c:pt idx="2">
                  <c:v>0.14296504100129551</c:v>
                </c:pt>
                <c:pt idx="3">
                  <c:v>0.15280000000000021</c:v>
                </c:pt>
                <c:pt idx="4">
                  <c:v>0.14992555262856488</c:v>
                </c:pt>
                <c:pt idx="5">
                  <c:v>0.16277472527472517</c:v>
                </c:pt>
              </c:numCache>
            </c:numRef>
          </c:val>
        </c:ser>
        <c:ser>
          <c:idx val="3"/>
          <c:order val="3"/>
          <c:tx>
            <c:strRef>
              <c:f>'FÉLÉVI ÖSSZEHAS.'!$G$2</c:f>
              <c:strCache>
                <c:ptCount val="1"/>
                <c:pt idx="0">
                  <c:v>2-es</c:v>
                </c:pt>
              </c:strCache>
            </c:strRef>
          </c:tx>
          <c:spPr>
            <a:ln w="31750">
              <a:solidFill>
                <a:srgbClr val="00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33CCCC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5.7749237302049922E-2"/>
                  <c:y val="-4.1992688643060834E-2"/>
                </c:manualLayout>
              </c:layout>
              <c:showVal val="1"/>
            </c:dLbl>
            <c:delete val="1"/>
          </c:dLbls>
          <c:val>
            <c:numRef>
              <c:f>'FÉLÉVI ÖSSZEHAS.'!$G$3:$G$20</c:f>
              <c:numCache>
                <c:formatCode>0.00%</c:formatCode>
                <c:ptCount val="6"/>
                <c:pt idx="0">
                  <c:v>5.3999999999999999E-2</c:v>
                </c:pt>
                <c:pt idx="1">
                  <c:v>5.0299999999999997E-2</c:v>
                </c:pt>
                <c:pt idx="2">
                  <c:v>6.0854553301683212E-2</c:v>
                </c:pt>
                <c:pt idx="3">
                  <c:v>6.0124472104912202E-2</c:v>
                </c:pt>
                <c:pt idx="4">
                  <c:v>6.4368342686977442E-2</c:v>
                </c:pt>
                <c:pt idx="5">
                  <c:v>5.5746336996337138E-2</c:v>
                </c:pt>
              </c:numCache>
            </c:numRef>
          </c:val>
        </c:ser>
        <c:ser>
          <c:idx val="4"/>
          <c:order val="4"/>
          <c:tx>
            <c:strRef>
              <c:f>'FÉLÉVI ÖSSZEHAS.'!$H$2</c:f>
              <c:strCache>
                <c:ptCount val="1"/>
                <c:pt idx="0">
                  <c:v>1-es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5.7749237302049922E-2"/>
                  <c:y val="-2.9394882050142578E-2"/>
                </c:manualLayout>
              </c:layout>
              <c:showVal val="1"/>
            </c:dLbl>
            <c:delete val="1"/>
          </c:dLbls>
          <c:val>
            <c:numRef>
              <c:f>'FÉLÉVI ÖSSZEHAS.'!$H$3:$H$20</c:f>
              <c:numCache>
                <c:formatCode>0.00%</c:formatCode>
                <c:ptCount val="6"/>
                <c:pt idx="0">
                  <c:v>2.7000000000000058E-3</c:v>
                </c:pt>
                <c:pt idx="1">
                  <c:v>1.6000000000000044E-3</c:v>
                </c:pt>
                <c:pt idx="2">
                  <c:v>5.5028053517479497E-3</c:v>
                </c:pt>
                <c:pt idx="3">
                  <c:v>4.1000000000000003E-3</c:v>
                </c:pt>
                <c:pt idx="4">
                  <c:v>5.6121864620318406E-3</c:v>
                </c:pt>
                <c:pt idx="5">
                  <c:v>4.3498168498168465E-3</c:v>
                </c:pt>
              </c:numCache>
            </c:numRef>
          </c:val>
        </c:ser>
        <c:marker val="1"/>
        <c:axId val="46132608"/>
        <c:axId val="46466176"/>
      </c:lineChart>
      <c:catAx>
        <c:axId val="46132608"/>
        <c:scaling>
          <c:orientation val="minMax"/>
        </c:scaling>
        <c:delete val="1"/>
        <c:axPos val="b"/>
        <c:numFmt formatCode="General" sourceLinked="0"/>
        <c:tickLblPos val="none"/>
        <c:crossAx val="46466176"/>
        <c:crosses val="autoZero"/>
        <c:auto val="1"/>
        <c:lblAlgn val="ctr"/>
        <c:lblOffset val="100"/>
        <c:tickLblSkip val="1"/>
        <c:tickMarkSkip val="1"/>
      </c:catAx>
      <c:valAx>
        <c:axId val="46466176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461326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2349451339231728"/>
          <c:y val="0.21785257478513784"/>
          <c:w val="0.87522514705839116"/>
          <c:h val="0.53209025955089184"/>
        </c:manualLayout>
      </c:layout>
      <c:lineChart>
        <c:grouping val="standard"/>
        <c:ser>
          <c:idx val="1"/>
          <c:order val="0"/>
          <c:dLbls>
            <c:dLbl>
              <c:idx val="0"/>
              <c:layout>
                <c:manualLayout>
                  <c:x val="-3.888888888888889E-2"/>
                  <c:y val="-6.0185185185185147E-2"/>
                </c:manualLayout>
              </c:layout>
              <c:showVal val="1"/>
            </c:dLbl>
            <c:dLbl>
              <c:idx val="1"/>
              <c:layout>
                <c:manualLayout>
                  <c:x val="-4.1666666666666692E-2"/>
                  <c:y val="-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-3.8888888888888945E-2"/>
                  <c:y val="-5.5555555555555455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-5.5555555555555455E-2"/>
                </c:manualLayout>
              </c:layout>
              <c:showVal val="1"/>
            </c:dLbl>
            <c:dLbl>
              <c:idx val="5"/>
              <c:layout>
                <c:manualLayout>
                  <c:x val="-4.1666666666666664E-2"/>
                  <c:y val="-6.0185185185185147E-2"/>
                </c:manualLayout>
              </c:layout>
              <c:showVal val="1"/>
            </c:dLbl>
            <c:showVal val="1"/>
          </c:dLbls>
          <c:cat>
            <c:numRef>
              <c:f>Munka2!$A$15:$A$20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Munka2!$C$4:$C$9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51</c:v>
                </c:pt>
                <c:pt idx="3">
                  <c:v>36</c:v>
                </c:pt>
                <c:pt idx="4">
                  <c:v>49</c:v>
                </c:pt>
                <c:pt idx="5">
                  <c:v>38</c:v>
                </c:pt>
              </c:numCache>
            </c:numRef>
          </c:val>
        </c:ser>
        <c:ser>
          <c:idx val="2"/>
          <c:order val="1"/>
          <c:dLbls>
            <c:dLbl>
              <c:idx val="0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3.8888888888888917E-2"/>
                  <c:y val="6.9444444444444434E-2"/>
                </c:manualLayout>
              </c:layout>
              <c:showVal val="1"/>
            </c:dLbl>
            <c:dLbl>
              <c:idx val="2"/>
              <c:layout>
                <c:manualLayout>
                  <c:x val="-3.6111111111111205E-2"/>
                  <c:y val="5.5555555555555455E-2"/>
                </c:manualLayout>
              </c:layout>
              <c:showVal val="1"/>
            </c:dLbl>
            <c:dLbl>
              <c:idx val="3"/>
              <c:layout>
                <c:manualLayout>
                  <c:x val="-3.6111111111111212E-2"/>
                  <c:y val="6.4814814814815033E-2"/>
                </c:manualLayout>
              </c:layout>
              <c:showVal val="1"/>
            </c:dLbl>
            <c:dLbl>
              <c:idx val="4"/>
              <c:layout>
                <c:manualLayout>
                  <c:x val="-3.6111111111111205E-2"/>
                  <c:y val="6.9444444444444503E-2"/>
                </c:manualLayout>
              </c:layout>
              <c:showVal val="1"/>
            </c:dLbl>
            <c:dLbl>
              <c:idx val="5"/>
              <c:layout>
                <c:manualLayout>
                  <c:x val="-4.2698181028066592E-2"/>
                  <c:y val="4.9201442005019386E-2"/>
                </c:manualLayout>
              </c:layout>
              <c:showVal val="1"/>
            </c:dLbl>
            <c:showVal val="1"/>
          </c:dLbls>
          <c:cat>
            <c:numRef>
              <c:f>Munka2!$A$15:$A$20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Munka2!$D$4:$D$9</c:f>
              <c:numCache>
                <c:formatCode>General</c:formatCode>
                <c:ptCount val="6"/>
                <c:pt idx="0">
                  <c:v>17</c:v>
                </c:pt>
                <c:pt idx="1">
                  <c:v>13</c:v>
                </c:pt>
                <c:pt idx="2">
                  <c:v>29</c:v>
                </c:pt>
                <c:pt idx="3">
                  <c:v>26</c:v>
                </c:pt>
                <c:pt idx="4">
                  <c:v>34</c:v>
                </c:pt>
                <c:pt idx="5">
                  <c:v>29</c:v>
                </c:pt>
              </c:numCache>
            </c:numRef>
          </c:val>
        </c:ser>
        <c:marker val="1"/>
        <c:axId val="46500096"/>
        <c:axId val="46518272"/>
      </c:lineChart>
      <c:catAx>
        <c:axId val="465000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b="1"/>
            </a:pPr>
            <a:endParaRPr lang="hu-HU"/>
          </a:p>
        </c:txPr>
        <c:crossAx val="46518272"/>
        <c:crosses val="autoZero"/>
        <c:auto val="1"/>
        <c:lblAlgn val="ctr"/>
        <c:lblOffset val="100"/>
      </c:catAx>
      <c:valAx>
        <c:axId val="465182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crossAx val="46500096"/>
        <c:crosses val="autoZero"/>
        <c:crossBetween val="between"/>
      </c:valAx>
      <c:spPr>
        <a:ln>
          <a:solidFill>
            <a:schemeClr val="lt1">
              <a:shade val="50000"/>
            </a:schemeClr>
          </a:solidFill>
        </a:ln>
      </c:spPr>
    </c:plotArea>
    <c:plotVisOnly val="1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2000"/>
      </a:pPr>
      <a:endParaRPr lang="hu-H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6854650966794291"/>
          <c:y val="0.23195625546806706"/>
          <c:w val="0.77273789400178483"/>
          <c:h val="0.46687897346165308"/>
        </c:manualLayout>
      </c:layout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Val val="1"/>
          </c:dLbls>
          <c:cat>
            <c:numRef>
              <c:f>Munka2!$A$15:$A$20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Munka2!$B$15:$B$20</c:f>
              <c:numCache>
                <c:formatCode>General</c:formatCode>
                <c:ptCount val="6"/>
                <c:pt idx="0">
                  <c:v>25818</c:v>
                </c:pt>
                <c:pt idx="1">
                  <c:v>27678</c:v>
                </c:pt>
                <c:pt idx="2">
                  <c:v>36190</c:v>
                </c:pt>
                <c:pt idx="3">
                  <c:v>33223</c:v>
                </c:pt>
                <c:pt idx="4">
                  <c:v>29716</c:v>
                </c:pt>
                <c:pt idx="5">
                  <c:v>27234</c:v>
                </c:pt>
              </c:numCache>
            </c:numRef>
          </c:val>
        </c:ser>
        <c:marker val="1"/>
        <c:axId val="46529920"/>
        <c:axId val="46568576"/>
      </c:lineChart>
      <c:catAx>
        <c:axId val="4652992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b="1"/>
            </a:pPr>
            <a:endParaRPr lang="hu-HU"/>
          </a:p>
        </c:txPr>
        <c:crossAx val="46568576"/>
        <c:crosses val="autoZero"/>
        <c:auto val="1"/>
        <c:lblAlgn val="ctr"/>
        <c:lblOffset val="100"/>
      </c:catAx>
      <c:valAx>
        <c:axId val="46568576"/>
        <c:scaling>
          <c:orientation val="minMax"/>
          <c:min val="2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46529920"/>
        <c:crosses val="autoZero"/>
        <c:crossBetween val="between"/>
      </c:valAx>
    </c:plotArea>
    <c:plotVisOnly val="1"/>
    <c:dispBlanksAs val="gap"/>
  </c:chart>
  <c:spPr>
    <a:ln>
      <a:solidFill>
        <a:srgbClr val="C00000"/>
      </a:solidFill>
    </a:ln>
  </c:spPr>
  <c:txPr>
    <a:bodyPr/>
    <a:lstStyle/>
    <a:p>
      <a:pPr>
        <a:defRPr sz="2000"/>
      </a:pPr>
      <a:endParaRPr lang="hu-H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0015507436570428"/>
          <c:y val="0.21806722076407159"/>
          <c:w val="0.85262270341207536"/>
          <c:h val="0.41595290172061966"/>
        </c:manualLayout>
      </c:layout>
      <c:lineChart>
        <c:grouping val="standard"/>
        <c:ser>
          <c:idx val="0"/>
          <c:order val="0"/>
          <c:dLbls>
            <c:dLbl>
              <c:idx val="1"/>
              <c:layout>
                <c:manualLayout>
                  <c:x val="-2.6533433354995955E-2"/>
                  <c:y val="-5.7320019997778124E-2"/>
                </c:manualLayout>
              </c:layout>
              <c:showVal val="1"/>
            </c:dLbl>
            <c:showVal val="1"/>
          </c:dLbls>
          <c:cat>
            <c:numRef>
              <c:f>Munka2!$A$15:$A$20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Munka2!$C$15:$C$20</c:f>
              <c:numCache>
                <c:formatCode>General</c:formatCode>
                <c:ptCount val="6"/>
                <c:pt idx="0">
                  <c:v>588</c:v>
                </c:pt>
                <c:pt idx="1">
                  <c:v>880</c:v>
                </c:pt>
                <c:pt idx="2">
                  <c:v>940</c:v>
                </c:pt>
                <c:pt idx="3">
                  <c:v>405</c:v>
                </c:pt>
                <c:pt idx="4">
                  <c:v>653</c:v>
                </c:pt>
                <c:pt idx="5">
                  <c:v>300</c:v>
                </c:pt>
              </c:numCache>
            </c:numRef>
          </c:val>
        </c:ser>
        <c:marker val="1"/>
        <c:axId val="46592768"/>
        <c:axId val="46594304"/>
      </c:lineChart>
      <c:catAx>
        <c:axId val="465927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46594304"/>
        <c:crosses val="autoZero"/>
        <c:auto val="1"/>
        <c:lblAlgn val="ctr"/>
        <c:lblOffset val="100"/>
      </c:catAx>
      <c:valAx>
        <c:axId val="46594304"/>
        <c:scaling>
          <c:orientation val="minMax"/>
          <c:min val="200"/>
        </c:scaling>
        <c:axPos val="l"/>
        <c:majorGridlines/>
        <c:numFmt formatCode="General" sourceLinked="1"/>
        <c:tickLblPos val="nextTo"/>
        <c:crossAx val="46592768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2400"/>
      </a:pPr>
      <a:endParaRPr lang="hu-H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0.05208</cdr:x>
      <cdr:y>0.02083</cdr:y>
    </cdr:from>
    <cdr:to>
      <cdr:x>0.97708</cdr:x>
      <cdr:y>0.13483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53771" y="133493"/>
          <a:ext cx="8059496" cy="73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3200" dirty="0"/>
            <a:t>Az osztályok tanulmányi</a:t>
          </a:r>
          <a:r>
            <a:rPr lang="hu-HU" sz="3200" baseline="0" dirty="0"/>
            <a:t> átlaga</a:t>
          </a:r>
          <a:endParaRPr lang="hu-HU" sz="3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0.10056</cdr:x>
      <cdr:y>0.92391</cdr:y>
    </cdr:from>
    <cdr:to>
      <cdr:x>0.86778</cdr:x>
      <cdr:y>0.99457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14350" y="3238500"/>
          <a:ext cx="39243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0.10619</cdr:x>
      <cdr:y>0.83333</cdr:y>
    </cdr:from>
    <cdr:to>
      <cdr:x>0.95666</cdr:x>
      <cdr:y>0.89583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864096" y="5040560"/>
          <a:ext cx="6920182" cy="378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/>
            <a:t>2008</a:t>
          </a:r>
          <a:r>
            <a:rPr lang="hu-HU" sz="2000" b="1" baseline="0" dirty="0"/>
            <a:t>           2009             2010              2011            2012             2013</a:t>
          </a:r>
          <a:r>
            <a:rPr lang="hu-HU" sz="1800" baseline="0" dirty="0"/>
            <a:t>						</a:t>
          </a:r>
          <a:endParaRPr lang="hu-H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0.78761</cdr:x>
      <cdr:y>0.19231</cdr:y>
    </cdr:from>
    <cdr:to>
      <cdr:x>1</cdr:x>
      <cdr:y>0.37179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408712" y="1080120"/>
          <a:ext cx="172819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400" dirty="0"/>
            <a:t>elégtelenek  száma</a:t>
          </a:r>
        </a:p>
      </cdr:txBody>
    </cdr:sp>
  </cdr:relSizeAnchor>
  <cdr:relSizeAnchor xmlns:cdr="http://schemas.openxmlformats.org/drawingml/2006/chartDrawing">
    <cdr:from>
      <cdr:x>0.0375</cdr:x>
      <cdr:y>0.04861</cdr:y>
    </cdr:from>
    <cdr:to>
      <cdr:x>0.99115</cdr:x>
      <cdr:y>0.18403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305134" y="273024"/>
          <a:ext cx="7759762" cy="76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800" dirty="0"/>
            <a:t>Az elégtelen osztályzatok</a:t>
          </a:r>
          <a:r>
            <a:rPr lang="hu-HU" sz="2800" baseline="0" dirty="0"/>
            <a:t> és a bukott tanulók száma</a:t>
          </a:r>
          <a:endParaRPr lang="hu-HU" sz="2800" dirty="0"/>
        </a:p>
      </cdr:txBody>
    </cdr:sp>
  </cdr:relSizeAnchor>
  <cdr:relSizeAnchor xmlns:cdr="http://schemas.openxmlformats.org/drawingml/2006/chartDrawing">
    <cdr:from>
      <cdr:x>0.79646</cdr:x>
      <cdr:y>0.5641</cdr:y>
    </cdr:from>
    <cdr:to>
      <cdr:x>0.99115</cdr:x>
      <cdr:y>0.73077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6480720" y="3168352"/>
          <a:ext cx="158417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400" dirty="0"/>
            <a:t>t</a:t>
          </a:r>
          <a:r>
            <a:rPr lang="hu-HU" sz="2400" dirty="0" smtClean="0"/>
            <a:t>anulók száma</a:t>
          </a:r>
          <a:endParaRPr lang="hu-HU" sz="2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0.23636</cdr:x>
      <cdr:y>0.0625</cdr:y>
    </cdr:from>
    <cdr:to>
      <cdr:x>0.81818</cdr:x>
      <cdr:y>0.15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872208" y="360040"/>
          <a:ext cx="46085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3200" dirty="0" smtClean="0"/>
            <a:t>Igazolt mulasztások száma</a:t>
          </a:r>
          <a:endParaRPr lang="hu-HU" sz="3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0.2375</cdr:x>
      <cdr:y>0.08681</cdr:y>
    </cdr:from>
    <cdr:to>
      <cdr:x>0.77917</cdr:x>
      <cdr:y>0.13542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085850" y="238125"/>
          <a:ext cx="247650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0.11667</cdr:x>
      <cdr:y>0.03472</cdr:y>
    </cdr:from>
    <cdr:to>
      <cdr:x>0.9</cdr:x>
      <cdr:y>0.19792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533400" y="95249"/>
          <a:ext cx="35814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3200" dirty="0"/>
            <a:t>Igazolatlanul mulasztott órák száma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2BF5-0877-41C4-A202-376B4D58A703}" type="datetimeFigureOut">
              <a:rPr lang="hu-HU" smtClean="0"/>
              <a:pPr/>
              <a:t>2013.04.11.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69C0-5BB4-48D3-B32A-F03FBCA3968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DCF41-B691-4549-9016-15A1A8D56460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4/11/2013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Szülői választmány 2013. április 11.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5857916" cy="54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2736304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Emlékülés</a:t>
            </a:r>
            <a:endParaRPr lang="hu-HU" dirty="0"/>
          </a:p>
        </p:txBody>
      </p:sp>
      <p:pic>
        <p:nvPicPr>
          <p:cNvPr id="1026" name="Picture 2" descr="http://zrinyinyh.hu/08_galeria/2012/jubileumi_kepek/images/kepnagy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1860011" cy="2855641"/>
          </a:xfrm>
          <a:prstGeom prst="rect">
            <a:avLst/>
          </a:prstGeom>
          <a:noFill/>
        </p:spPr>
      </p:pic>
      <p:pic>
        <p:nvPicPr>
          <p:cNvPr id="1030" name="Picture 6" descr="http://zrinyinyh.hu/08_galeria/2012/jubileumi_kepek/images/kepnagy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124744"/>
            <a:ext cx="1971782" cy="2725573"/>
          </a:xfrm>
          <a:prstGeom prst="rect">
            <a:avLst/>
          </a:prstGeom>
          <a:noFill/>
        </p:spPr>
      </p:pic>
      <p:pic>
        <p:nvPicPr>
          <p:cNvPr id="1032" name="Picture 8" descr="http://zrinyinyh.hu/08_galeria/2012/jubileumi_kepek/images/kepnagy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188640"/>
            <a:ext cx="2123728" cy="3062119"/>
          </a:xfrm>
          <a:prstGeom prst="rect">
            <a:avLst/>
          </a:prstGeom>
          <a:noFill/>
        </p:spPr>
      </p:pic>
      <p:pic>
        <p:nvPicPr>
          <p:cNvPr id="1034" name="Picture 10" descr="http://zrinyinyh.hu/08_galeria/2012/jubileumi_kepek/images/kepnagy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077072"/>
            <a:ext cx="2376264" cy="2339752"/>
          </a:xfrm>
          <a:prstGeom prst="rect">
            <a:avLst/>
          </a:prstGeom>
          <a:noFill/>
        </p:spPr>
      </p:pic>
      <p:pic>
        <p:nvPicPr>
          <p:cNvPr id="1036" name="Picture 12" descr="http://zrinyinyh.hu/08_galeria/2012/jubileumi_kepek/images/kepnagy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188640"/>
            <a:ext cx="2521525" cy="2708920"/>
          </a:xfrm>
          <a:prstGeom prst="rect">
            <a:avLst/>
          </a:prstGeom>
          <a:noFill/>
        </p:spPr>
      </p:pic>
      <p:pic>
        <p:nvPicPr>
          <p:cNvPr id="1038" name="Picture 14" descr="http://zrinyinyh.hu/08_galeria/2012/jubileumi_kepek/images/kepnagy2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2291" y="3429000"/>
            <a:ext cx="2131709" cy="3166518"/>
          </a:xfrm>
          <a:prstGeom prst="rect">
            <a:avLst/>
          </a:prstGeom>
          <a:noFill/>
        </p:spPr>
      </p:pic>
      <p:pic>
        <p:nvPicPr>
          <p:cNvPr id="1040" name="Picture 16" descr="http://zrinyinyh.hu/08_galeria/2012/jubileumi_kepek/images/kepnagy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984" y="3140968"/>
            <a:ext cx="2248798" cy="2483768"/>
          </a:xfrm>
          <a:prstGeom prst="rect">
            <a:avLst/>
          </a:prstGeom>
          <a:noFill/>
        </p:spPr>
      </p:pic>
      <p:pic>
        <p:nvPicPr>
          <p:cNvPr id="1042" name="Picture 18" descr="http://zrinyinyh.hu/08_galeria/2012/jubileumi_kepek/images/kepnagy3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83768" y="3429000"/>
            <a:ext cx="1800200" cy="2362763"/>
          </a:xfrm>
          <a:prstGeom prst="rect">
            <a:avLst/>
          </a:prstGeom>
          <a:noFill/>
        </p:spPr>
      </p:pic>
      <p:pic>
        <p:nvPicPr>
          <p:cNvPr id="1044" name="Picture 20" descr="http://zrinyinyh.hu/08_galeria/2012/jubileumi_kepek/images/kepnagy3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7903" y="4797152"/>
            <a:ext cx="2635463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Öregdiák ballagás</a:t>
            </a:r>
            <a:endParaRPr lang="hu-HU" dirty="0"/>
          </a:p>
        </p:txBody>
      </p:sp>
      <p:pic>
        <p:nvPicPr>
          <p:cNvPr id="18434" name="Picture 2" descr="http://zrinyinyh.hu/08_galeria/2012/jubileumi_kepek/images/kepnagy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3887755" cy="2915816"/>
          </a:xfrm>
          <a:prstGeom prst="rect">
            <a:avLst/>
          </a:prstGeom>
          <a:noFill/>
        </p:spPr>
      </p:pic>
      <p:pic>
        <p:nvPicPr>
          <p:cNvPr id="18436" name="Picture 4" descr="http://zrinyinyh.hu/08_galeria/2012/jubileumi_kepek/images/kepnagy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772816"/>
            <a:ext cx="4175787" cy="3131840"/>
          </a:xfrm>
          <a:prstGeom prst="rect">
            <a:avLst/>
          </a:prstGeom>
          <a:noFill/>
        </p:spPr>
      </p:pic>
      <p:pic>
        <p:nvPicPr>
          <p:cNvPr id="18438" name="Picture 6" descr="http://zrinyinyh.hu/08_galeria/2012/jubileumi_kepek/images/kepnagy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374232"/>
            <a:ext cx="3400235" cy="248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Emlékkiállítás</a:t>
            </a:r>
            <a:endParaRPr lang="hu-HU" dirty="0"/>
          </a:p>
        </p:txBody>
      </p:sp>
      <p:pic>
        <p:nvPicPr>
          <p:cNvPr id="24578" name="Picture 2" descr="http://zrinyinyh.hu/08_galeria/2012/iskolatorteneti_kiallitas/images/kepnagy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268760"/>
            <a:ext cx="3249924" cy="4653136"/>
          </a:xfrm>
          <a:prstGeom prst="rect">
            <a:avLst/>
          </a:prstGeom>
          <a:noFill/>
        </p:spPr>
      </p:pic>
      <p:pic>
        <p:nvPicPr>
          <p:cNvPr id="24580" name="Picture 4" descr="http://zrinyinyh.hu/08_galeria/2012/iskolatorteneti_kiallitas/images/kepnagy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412776"/>
            <a:ext cx="432435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/>
          <a:lstStyle/>
          <a:p>
            <a:r>
              <a:rPr lang="hu-HU" dirty="0" smtClean="0"/>
              <a:t>Kutatók éjszakája(2012. szept.</a:t>
            </a:r>
            <a:endParaRPr lang="hu-HU" dirty="0"/>
          </a:p>
        </p:txBody>
      </p:sp>
      <p:pic>
        <p:nvPicPr>
          <p:cNvPr id="19458" name="Picture 2" descr="http://zrinyinyh.hu/06_hirek/2012_tanev/kutatok_ejszakaja/images/kepnagy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4"/>
            <a:ext cx="3791744" cy="2843808"/>
          </a:xfrm>
          <a:prstGeom prst="rect">
            <a:avLst/>
          </a:prstGeom>
          <a:noFill/>
        </p:spPr>
      </p:pic>
      <p:pic>
        <p:nvPicPr>
          <p:cNvPr id="19460" name="Picture 4" descr="http://zrinyinyh.hu/06_hirek/2012_tanev/kutatok_ejszakaja/images/kepnag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464496" cy="2592288"/>
          </a:xfrm>
          <a:prstGeom prst="rect">
            <a:avLst/>
          </a:prstGeom>
          <a:noFill/>
        </p:spPr>
      </p:pic>
      <p:pic>
        <p:nvPicPr>
          <p:cNvPr id="19462" name="Picture 6" descr="http://zrinyinyh.hu/06_hirek/2012_tanev/kutatok_ejszakaja/images/kepnagy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7" y="3429000"/>
            <a:ext cx="3453193" cy="2376264"/>
          </a:xfrm>
          <a:prstGeom prst="rect">
            <a:avLst/>
          </a:prstGeom>
          <a:noFill/>
        </p:spPr>
      </p:pic>
      <p:pic>
        <p:nvPicPr>
          <p:cNvPr id="19466" name="Picture 10" descr="http://zrinyinyh.hu/06_hirek/2012_tanev/kutatok_ejszakaja/images/kepnagy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3717032"/>
            <a:ext cx="457333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zrinyinyh.hu/06_hirek/2012_tanev/kutatok_ejszakaja/images/kepnagy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7445" y="1700808"/>
            <a:ext cx="4879601" cy="3240360"/>
          </a:xfrm>
          <a:prstGeom prst="rect">
            <a:avLst/>
          </a:prstGeom>
          <a:noFill/>
        </p:spPr>
      </p:pic>
      <p:pic>
        <p:nvPicPr>
          <p:cNvPr id="3" name="Picture 8" descr="http://zrinyinyh.hu/06_hirek/2012_tanev/kutatok_ejszakaja/images/kepnagy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96752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Zrínyis Akadémia előadásai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Dr. Bartha Zoltán</a:t>
            </a:r>
          </a:p>
          <a:p>
            <a:r>
              <a:rPr lang="hu-HU" dirty="0" err="1" smtClean="0"/>
              <a:t>Dr</a:t>
            </a:r>
            <a:r>
              <a:rPr lang="hu-HU" dirty="0" smtClean="0"/>
              <a:t> .Szép Tibor</a:t>
            </a:r>
          </a:p>
          <a:p>
            <a:r>
              <a:rPr lang="hu-HU" dirty="0" smtClean="0"/>
              <a:t>MEGAKOM (</a:t>
            </a:r>
            <a:r>
              <a:rPr lang="hu-HU" dirty="0" err="1" smtClean="0"/>
              <a:t>Kézy</a:t>
            </a:r>
            <a:r>
              <a:rPr lang="hu-HU" dirty="0" smtClean="0"/>
              <a:t> Béla,Róka László)</a:t>
            </a:r>
          </a:p>
          <a:p>
            <a:r>
              <a:rPr lang="hu-HU" dirty="0" smtClean="0"/>
              <a:t>Dr. Lakatos János</a:t>
            </a:r>
          </a:p>
          <a:p>
            <a:r>
              <a:rPr lang="hu-HU" dirty="0" smtClean="0"/>
              <a:t>Dr. Gáspári Zoltán</a:t>
            </a:r>
          </a:p>
          <a:p>
            <a:r>
              <a:rPr lang="hu-HU" dirty="0" smtClean="0"/>
              <a:t>Dr. Pethő József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https://fbcdn-sphotos-h-a.akamaihd.net/hphotos-ak-ash3/558831_469468096457125_83307987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700808"/>
            <a:ext cx="4559829" cy="3419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716016" y="692696"/>
            <a:ext cx="3960440" cy="1800200"/>
          </a:xfrm>
        </p:spPr>
        <p:txBody>
          <a:bodyPr/>
          <a:lstStyle/>
          <a:p>
            <a:r>
              <a:rPr lang="hu-HU" dirty="0" smtClean="0"/>
              <a:t>Zrínyis Galéria</a:t>
            </a:r>
            <a:endParaRPr lang="hu-HU" dirty="0"/>
          </a:p>
        </p:txBody>
      </p:sp>
      <p:pic>
        <p:nvPicPr>
          <p:cNvPr id="21506" name="Picture 2" descr="http://zrinyinyh.hu/06_hirek/2012_tanev/petrusak_kiallitas/images/kepnagy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4079776" cy="3059832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234378"/>
            <a:ext cx="4682530" cy="307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573016"/>
            <a:ext cx="2760277" cy="301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iskolai év eseményei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Szalagavató</a:t>
            </a:r>
            <a:endParaRPr lang="hu-HU" dirty="0"/>
          </a:p>
        </p:txBody>
      </p:sp>
      <p:pic>
        <p:nvPicPr>
          <p:cNvPr id="25602" name="Picture 2" descr="http://zrinyinyh.hu/08_galeria/2012/szalagavato/images/kepnagy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76672"/>
            <a:ext cx="2088232" cy="1389979"/>
          </a:xfrm>
          <a:prstGeom prst="rect">
            <a:avLst/>
          </a:prstGeom>
          <a:noFill/>
        </p:spPr>
      </p:pic>
      <p:pic>
        <p:nvPicPr>
          <p:cNvPr id="25604" name="Picture 4" descr="http://zrinyinyh.hu/08_galeria/2012/szalagavato/images/kepnagy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2936"/>
            <a:ext cx="4320480" cy="2875819"/>
          </a:xfrm>
          <a:prstGeom prst="rect">
            <a:avLst/>
          </a:prstGeom>
          <a:noFill/>
        </p:spPr>
      </p:pic>
      <p:pic>
        <p:nvPicPr>
          <p:cNvPr id="25606" name="Picture 6" descr="http://zrinyinyh.hu/08_galeria/2012/szalagavato/images/kepnagy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412776"/>
            <a:ext cx="3932380" cy="2617490"/>
          </a:xfrm>
          <a:prstGeom prst="rect">
            <a:avLst/>
          </a:prstGeom>
          <a:noFill/>
        </p:spPr>
      </p:pic>
      <p:pic>
        <p:nvPicPr>
          <p:cNvPr id="25608" name="Picture 8" descr="http://zrinyinyh.hu/08_galeria/2012/szalagavato/images/kepnagy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317693"/>
            <a:ext cx="3816424" cy="2540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/>
          <a:lstStyle/>
          <a:p>
            <a:r>
              <a:rPr lang="hu-HU" dirty="0" smtClean="0"/>
              <a:t>Advent</a:t>
            </a:r>
            <a:endParaRPr lang="hu-HU" dirty="0"/>
          </a:p>
        </p:txBody>
      </p:sp>
      <p:pic>
        <p:nvPicPr>
          <p:cNvPr id="26626" name="Picture 2" descr="http://zrinyinyh.hu/06_hirek/2012_tanev/advent/1/kep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3971595" cy="2978696"/>
          </a:xfrm>
          <a:prstGeom prst="rect">
            <a:avLst/>
          </a:prstGeom>
          <a:noFill/>
        </p:spPr>
      </p:pic>
      <p:pic>
        <p:nvPicPr>
          <p:cNvPr id="26628" name="Picture 4" descr="http://zrinyinyh.hu/06_hirek/2012_tanev/advent/2/kep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582144"/>
            <a:ext cx="4367808" cy="3275856"/>
          </a:xfrm>
          <a:prstGeom prst="rect">
            <a:avLst/>
          </a:prstGeom>
          <a:noFill/>
        </p:spPr>
      </p:pic>
      <p:pic>
        <p:nvPicPr>
          <p:cNvPr id="26630" name="Picture 6" descr="http://zrinyinyh.hu/06_hirek/2012_tanev/allatbarat/kep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628800"/>
            <a:ext cx="3312368" cy="441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9.c osztály karácsonyi műsora</a:t>
            </a:r>
            <a:endParaRPr lang="hu-HU" dirty="0"/>
          </a:p>
        </p:txBody>
      </p:sp>
      <p:pic>
        <p:nvPicPr>
          <p:cNvPr id="1026" name="Picture 2" descr="C:\Documents and Settings\Erzsike\Asztal\Bea\Zrínyis karácsony - híre, AJTP honlap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1"/>
            <a:ext cx="3071834" cy="2303876"/>
          </a:xfrm>
          <a:prstGeom prst="rect">
            <a:avLst/>
          </a:prstGeom>
          <a:noFill/>
        </p:spPr>
      </p:pic>
      <p:pic>
        <p:nvPicPr>
          <p:cNvPr id="1027" name="Picture 3" descr="C:\Documents and Settings\Erzsike\Asztal\Bea\Zrínyis karácsony - híre, AJTP honlap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214422"/>
            <a:ext cx="2857520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Erzsike\Asztal\Bea\Zrínyis karácsony - híre, AJTP honlap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4290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Napirendi 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január 1-jén életbe lépett változásokról</a:t>
            </a:r>
          </a:p>
          <a:p>
            <a:r>
              <a:rPr lang="hu-HU" dirty="0" smtClean="0"/>
              <a:t>Új dokumentumaink</a:t>
            </a:r>
          </a:p>
          <a:p>
            <a:r>
              <a:rPr lang="hu-HU" smtClean="0"/>
              <a:t>Az első félév rövid értékelése</a:t>
            </a:r>
            <a:endParaRPr lang="hu-HU" dirty="0" smtClean="0"/>
          </a:p>
          <a:p>
            <a:r>
              <a:rPr lang="hu-HU" dirty="0" smtClean="0"/>
              <a:t>Egyebek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2866330"/>
          </a:xfrm>
        </p:spPr>
        <p:txBody>
          <a:bodyPr/>
          <a:lstStyle/>
          <a:p>
            <a:r>
              <a:rPr lang="hu-HU" dirty="0" smtClean="0"/>
              <a:t>Farsang</a:t>
            </a:r>
            <a:endParaRPr lang="hu-HU" dirty="0"/>
          </a:p>
        </p:txBody>
      </p:sp>
      <p:pic>
        <p:nvPicPr>
          <p:cNvPr id="27650" name="Picture 2" descr="http://zrinyinyh.hu/08_galeria/2012/farsang/images/kepnag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5040560" cy="3383477"/>
          </a:xfrm>
          <a:prstGeom prst="rect">
            <a:avLst/>
          </a:prstGeom>
          <a:noFill/>
        </p:spPr>
      </p:pic>
      <p:pic>
        <p:nvPicPr>
          <p:cNvPr id="27652" name="Picture 4" descr="http://zrinyinyh.hu/08_galeria/2012/farsang/images/kepnagy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8972" y="3933056"/>
            <a:ext cx="3972668" cy="2666654"/>
          </a:xfrm>
          <a:prstGeom prst="rect">
            <a:avLst/>
          </a:prstGeom>
          <a:noFill/>
        </p:spPr>
      </p:pic>
      <p:pic>
        <p:nvPicPr>
          <p:cNvPr id="27654" name="Picture 6" descr="http://zrinyinyh.hu/08_galeria/2012/farsang/images/kepnagy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05064"/>
            <a:ext cx="4320480" cy="262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Jótékonyság bál a születésnap jegyében</a:t>
            </a:r>
            <a:endParaRPr lang="hu-HU" dirty="0"/>
          </a:p>
        </p:txBody>
      </p:sp>
      <p:pic>
        <p:nvPicPr>
          <p:cNvPr id="29698" name="Picture 2" descr="http://zrinyinyh.hu/08_galeria/2012/jotekonysagi_bal/images/kepnagy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4211960" cy="2803586"/>
          </a:xfrm>
          <a:prstGeom prst="rect">
            <a:avLst/>
          </a:prstGeom>
          <a:noFill/>
        </p:spPr>
      </p:pic>
      <p:pic>
        <p:nvPicPr>
          <p:cNvPr id="29700" name="Picture 4" descr="http://zrinyinyh.hu/08_galeria/2012/jotekonysagi_bal/images/kepnagy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60648"/>
            <a:ext cx="2232248" cy="2466415"/>
          </a:xfrm>
          <a:prstGeom prst="rect">
            <a:avLst/>
          </a:prstGeom>
          <a:noFill/>
        </p:spPr>
      </p:pic>
      <p:pic>
        <p:nvPicPr>
          <p:cNvPr id="29702" name="Picture 6" descr="http://zrinyinyh.hu/08_galeria/2012/jotekonysagi_bal/images/kepnagy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429000"/>
            <a:ext cx="4223792" cy="2811462"/>
          </a:xfrm>
          <a:prstGeom prst="rect">
            <a:avLst/>
          </a:prstGeom>
          <a:noFill/>
        </p:spPr>
      </p:pic>
      <p:pic>
        <p:nvPicPr>
          <p:cNvPr id="29704" name="Picture 8" descr="Fénykép: Minden készen áll a holnapi zrínyis bálra!&#10;Ennyi tombolaajándékot kaptunk,az aukciós tárgyak már nem is fértek a képre.Köszönjük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265711"/>
            <a:ext cx="2592288" cy="259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Március 15.</a:t>
            </a:r>
            <a:endParaRPr lang="hu-HU" dirty="0"/>
          </a:p>
        </p:txBody>
      </p:sp>
      <p:pic>
        <p:nvPicPr>
          <p:cNvPr id="30722" name="Picture 2" descr="http://zrinyinyh.hu/08_galeria/2012/marc_15/images/kepnagy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3542465" cy="5015881"/>
          </a:xfrm>
          <a:prstGeom prst="rect">
            <a:avLst/>
          </a:prstGeom>
          <a:noFill/>
        </p:spPr>
      </p:pic>
      <p:pic>
        <p:nvPicPr>
          <p:cNvPr id="30724" name="Picture 4" descr="http://zrinyinyh.hu/08_galeria/2012/marc_15/images/kepnagy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124744"/>
            <a:ext cx="4469466" cy="2088232"/>
          </a:xfrm>
          <a:prstGeom prst="rect">
            <a:avLst/>
          </a:prstGeom>
          <a:noFill/>
        </p:spPr>
      </p:pic>
      <p:pic>
        <p:nvPicPr>
          <p:cNvPr id="30726" name="Picture 6" descr="http://zrinyinyh.hu/08_galeria/2012/marc_15/images/kepnagy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005064"/>
            <a:ext cx="463296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Egészséghét</a:t>
            </a:r>
            <a:endParaRPr lang="hu-HU" dirty="0"/>
          </a:p>
        </p:txBody>
      </p:sp>
      <p:sp>
        <p:nvSpPr>
          <p:cNvPr id="49154" name="AutoShape 2" descr="DSC_03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156" name="AutoShape 4" descr="DSC_03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9157" name="Picture 5" descr="C:\Documents and Settings\Erzsike\Asztal\Egészséghé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4195769" cy="2786986"/>
          </a:xfrm>
          <a:prstGeom prst="rect">
            <a:avLst/>
          </a:prstGeom>
          <a:noFill/>
        </p:spPr>
      </p:pic>
      <p:pic>
        <p:nvPicPr>
          <p:cNvPr id="49158" name="Picture 6" descr="C:\Documents and Settings\Erzsike\Asztal\egészséghét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071810"/>
            <a:ext cx="4450114" cy="2955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Eredményeink:a legjobb érettségizők</a:t>
            </a:r>
            <a:endParaRPr lang="hu-HU" dirty="0"/>
          </a:p>
        </p:txBody>
      </p:sp>
      <p:pic>
        <p:nvPicPr>
          <p:cNvPr id="31746" name="Picture 2" descr="http://zrinyinyh.hu/06_hirek/2012_tanev/oszi_erettsegi/ke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84784"/>
            <a:ext cx="8277944" cy="513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 tanulók-jó sportolók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2000" b="1" dirty="0" smtClean="0"/>
              <a:t>Kovács Boglárka, Török Ádám,Sinka Ferenc</a:t>
            </a:r>
            <a:endParaRPr lang="hu-HU" sz="2000" b="1" dirty="0"/>
          </a:p>
        </p:txBody>
      </p:sp>
      <p:pic>
        <p:nvPicPr>
          <p:cNvPr id="32770" name="Picture 2" descr="http://zrinyinyh.hu/06_hirek/2012_tanev/jo_tanulo_jo_sportolo/jo_tanul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905500" cy="3857625"/>
          </a:xfrm>
          <a:prstGeom prst="rect">
            <a:avLst/>
          </a:prstGeom>
          <a:noFill/>
        </p:spPr>
      </p:pic>
      <p:pic>
        <p:nvPicPr>
          <p:cNvPr id="32772" name="Picture 4" descr="http://zrinyinyh.hu/06_hirek/2012_tanev/jo_tanulo_jo_sportolo/jo_tanulok2.png"/>
          <p:cNvPicPr>
            <a:picLocks noChangeAspect="1" noChangeArrowheads="1"/>
          </p:cNvPicPr>
          <p:nvPr/>
        </p:nvPicPr>
        <p:blipFill>
          <a:blip r:embed="rId3" cstate="print"/>
          <a:srcRect l="23703" r="28892"/>
          <a:stretch>
            <a:fillRect/>
          </a:stretch>
        </p:blipFill>
        <p:spPr bwMode="auto">
          <a:xfrm>
            <a:off x="5940152" y="1412776"/>
            <a:ext cx="273630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OKTV döntőjébe jutott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Uszta</a:t>
            </a:r>
            <a:r>
              <a:rPr lang="hu-HU" dirty="0" smtClean="0"/>
              <a:t> Dániel</a:t>
            </a:r>
          </a:p>
          <a:p>
            <a:r>
              <a:rPr lang="hu-HU" dirty="0" smtClean="0"/>
              <a:t>Felkészítő tanára:</a:t>
            </a:r>
          </a:p>
          <a:p>
            <a:pPr>
              <a:buNone/>
            </a:pPr>
            <a:r>
              <a:rPr lang="hu-HU" dirty="0" smtClean="0"/>
              <a:t>Radnai László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6082" name="Picture 2" descr="C:\Documents and Settings\Erzsike\Asztal\Bea\OKTV\Uszta Dáni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628800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Nemzetközi földrajzverseny 5. helyezés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Árvai</a:t>
            </a:r>
            <a:r>
              <a:rPr lang="hu-HU" dirty="0" smtClean="0"/>
              <a:t> Gabriella 11. C</a:t>
            </a:r>
          </a:p>
          <a:p>
            <a:r>
              <a:rPr lang="hu-HU" dirty="0" smtClean="0"/>
              <a:t>Felkészítő tanára:</a:t>
            </a:r>
          </a:p>
          <a:p>
            <a:pPr>
              <a:buNone/>
            </a:pPr>
            <a:r>
              <a:rPr lang="hu-HU" dirty="0" smtClean="0"/>
              <a:t>Szilágyi Beáta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794" name="Picture 2" descr="http://zrinyinyh.hu/06_hirek/2012_tanev/foldrajz_folyt/ke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484784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Öten az országos informatika döntőben 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Kazai</a:t>
            </a:r>
            <a:r>
              <a:rPr lang="hu-HU" dirty="0" smtClean="0"/>
              <a:t> Péter</a:t>
            </a:r>
          </a:p>
          <a:p>
            <a:r>
              <a:rPr lang="hu-HU" dirty="0" smtClean="0"/>
              <a:t>Novák Attila</a:t>
            </a:r>
          </a:p>
          <a:p>
            <a:r>
              <a:rPr lang="hu-HU" dirty="0" smtClean="0"/>
              <a:t>Dankai László</a:t>
            </a:r>
          </a:p>
          <a:p>
            <a:r>
              <a:rPr lang="hu-HU" dirty="0" smtClean="0"/>
              <a:t>Herczeg Krisztina</a:t>
            </a:r>
          </a:p>
          <a:p>
            <a:r>
              <a:rPr lang="hu-HU" dirty="0" smtClean="0"/>
              <a:t>Madarász Máté</a:t>
            </a:r>
          </a:p>
          <a:p>
            <a:pPr>
              <a:buNone/>
            </a:pPr>
            <a:r>
              <a:rPr lang="hu-HU" dirty="0" smtClean="0"/>
              <a:t>Felkészítő tanárok:</a:t>
            </a:r>
          </a:p>
          <a:p>
            <a:r>
              <a:rPr lang="hu-HU" dirty="0" smtClean="0"/>
              <a:t>Gergelyné </a:t>
            </a:r>
            <a:r>
              <a:rPr lang="hu-HU" dirty="0" err="1" smtClean="0"/>
              <a:t>Pivarnyik</a:t>
            </a:r>
            <a:r>
              <a:rPr lang="hu-HU" dirty="0" smtClean="0"/>
              <a:t> Rita</a:t>
            </a:r>
          </a:p>
          <a:p>
            <a:r>
              <a:rPr lang="hu-HU" dirty="0" smtClean="0"/>
              <a:t>Kántorné </a:t>
            </a:r>
            <a:r>
              <a:rPr lang="hu-HU" dirty="0" err="1" smtClean="0"/>
              <a:t>Homolai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Krisztina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u-HU"/>
          </a:p>
        </p:txBody>
      </p:sp>
      <p:pic>
        <p:nvPicPr>
          <p:cNvPr id="1026" name="Picture 2" descr="C:\Users\Ibolya\Desktop\ke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700808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Szép Magyar Beszéd országos döntőjében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Somosi</a:t>
            </a:r>
            <a:r>
              <a:rPr lang="hu-HU" dirty="0" smtClean="0"/>
              <a:t> Gitta</a:t>
            </a:r>
          </a:p>
          <a:p>
            <a:r>
              <a:rPr lang="hu-HU" dirty="0" smtClean="0"/>
              <a:t>Felkészítő:Dr. </a:t>
            </a:r>
            <a:r>
              <a:rPr lang="hu-HU" dirty="0" err="1" smtClean="0"/>
              <a:t>Mercs</a:t>
            </a:r>
            <a:r>
              <a:rPr lang="hu-HU" dirty="0" smtClean="0"/>
              <a:t> István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Ibolya\Desktop\Git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484784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512" y="188640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Művészeti-alkotói sikerek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Örkény 100</a:t>
            </a:r>
          </a:p>
          <a:p>
            <a:r>
              <a:rPr lang="hu-HU" dirty="0" err="1" smtClean="0"/>
              <a:t>Kameniczki</a:t>
            </a:r>
            <a:r>
              <a:rPr lang="hu-HU" dirty="0" smtClean="0"/>
              <a:t> László (12.B)</a:t>
            </a:r>
          </a:p>
          <a:p>
            <a:pPr>
              <a:buNone/>
            </a:pPr>
            <a:r>
              <a:rPr lang="hu-HU" dirty="0" smtClean="0"/>
              <a:t>Felkészítő tanár:</a:t>
            </a:r>
          </a:p>
          <a:p>
            <a:r>
              <a:rPr lang="hu-HU" dirty="0" smtClean="0"/>
              <a:t>Soós Noémi</a:t>
            </a:r>
          </a:p>
          <a:p>
            <a:pPr>
              <a:buNone/>
            </a:pPr>
            <a:r>
              <a:rPr lang="hu-HU" dirty="0" smtClean="0"/>
              <a:t>A </a:t>
            </a:r>
            <a:r>
              <a:rPr lang="hu-HU" dirty="0"/>
              <a:t>magyar kultúra </a:t>
            </a:r>
            <a:r>
              <a:rPr lang="hu-HU" dirty="0" smtClean="0"/>
              <a:t>veszteségei </a:t>
            </a:r>
            <a:r>
              <a:rPr lang="hu-HU" dirty="0"/>
              <a:t>című </a:t>
            </a:r>
            <a:r>
              <a:rPr lang="hu-HU" dirty="0" smtClean="0"/>
              <a:t>pályázat</a:t>
            </a:r>
          </a:p>
          <a:p>
            <a:r>
              <a:rPr lang="hu-HU" dirty="0" smtClean="0"/>
              <a:t> </a:t>
            </a:r>
            <a:r>
              <a:rPr lang="hu-HU" dirty="0" err="1"/>
              <a:t>Szoboszlay</a:t>
            </a:r>
            <a:r>
              <a:rPr lang="hu-HU" dirty="0"/>
              <a:t> Pál </a:t>
            </a:r>
            <a:r>
              <a:rPr lang="hu-HU" dirty="0" smtClean="0"/>
              <a:t>( </a:t>
            </a:r>
            <a:r>
              <a:rPr lang="hu-HU" dirty="0"/>
              <a:t>13. B</a:t>
            </a:r>
            <a:r>
              <a:rPr lang="hu-HU" dirty="0" smtClean="0"/>
              <a:t>) </a:t>
            </a:r>
            <a:endParaRPr lang="hu-HU" dirty="0"/>
          </a:p>
          <a:p>
            <a:pPr>
              <a:buNone/>
            </a:pPr>
            <a:r>
              <a:rPr lang="hu-HU" dirty="0"/>
              <a:t> </a:t>
            </a:r>
            <a:r>
              <a:rPr lang="hu-HU" dirty="0" smtClean="0"/>
              <a:t>Mit jelent számomra a Himnusz?</a:t>
            </a:r>
          </a:p>
          <a:p>
            <a:r>
              <a:rPr lang="hu-HU" dirty="0" smtClean="0"/>
              <a:t>Toledo Gabriella(12.E)</a:t>
            </a:r>
          </a:p>
          <a:p>
            <a:pPr>
              <a:buNone/>
            </a:pPr>
            <a:endParaRPr lang="hu-HU" dirty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35842" name="Picture 2" descr="http://zrinyinyh.hu/06_hirek/2012_tanev/orkeny_100/ke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484784"/>
            <a:ext cx="4427984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Thália kedvencei</a:t>
            </a:r>
            <a:endParaRPr lang="hu-HU" dirty="0"/>
          </a:p>
        </p:txBody>
      </p:sp>
      <p:pic>
        <p:nvPicPr>
          <p:cNvPr id="37890" name="Picture 2" descr="http://zrinyinyh.hu/06_hirek/2012_tanev/zig_zug_podium/images/kepnagy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00808"/>
            <a:ext cx="57531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14.Kaleidoszkóp Versfesztivál</a:t>
            </a:r>
            <a:endParaRPr lang="hu-HU" dirty="0"/>
          </a:p>
        </p:txBody>
      </p:sp>
      <p:pic>
        <p:nvPicPr>
          <p:cNvPr id="38914" name="Picture 2" descr="https://encrypted-tbn0.gstatic.com/images?q=tbn:ANd9GcT46hKub4l2d53TWe14Vqr5HVytUhImatWptiz5nGHpGR_we8ho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196642" cy="407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yiregyhaza.hu/data/news5_kepekpro/categories/333/2/13655875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99895"/>
            <a:ext cx="6840760" cy="4557658"/>
          </a:xfrm>
          <a:prstGeom prst="rect">
            <a:avLst/>
          </a:prstGeom>
          <a:noFill/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Költészet Napja</a:t>
            </a:r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Sportsikerek</a:t>
            </a:r>
            <a:endParaRPr lang="hu-HU" dirty="0"/>
          </a:p>
        </p:txBody>
      </p:sp>
      <p:pic>
        <p:nvPicPr>
          <p:cNvPr id="39938" name="Picture 2" descr="http://zrinyinyh.hu/06_hirek/2012_tanev/ropi_ajtp/images/kepnagy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340768"/>
            <a:ext cx="7452320" cy="496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Folytatódik az AJTP</a:t>
            </a:r>
            <a:endParaRPr lang="hu-HU" dirty="0"/>
          </a:p>
        </p:txBody>
      </p:sp>
      <p:pic>
        <p:nvPicPr>
          <p:cNvPr id="40962" name="Picture 2" descr="http://zrinyinyh.hu/06_hirek/2012_tanev/csaladi_nap/kepnag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908720"/>
            <a:ext cx="5726066" cy="2965222"/>
          </a:xfrm>
          <a:prstGeom prst="rect">
            <a:avLst/>
          </a:prstGeom>
          <a:noFill/>
        </p:spPr>
      </p:pic>
      <p:pic>
        <p:nvPicPr>
          <p:cNvPr id="40964" name="Picture 4" descr="http://zrinyinyh.hu/06_hirek/2012_tanev/portfolio_nap/images/kepnagy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3872" y="3861048"/>
            <a:ext cx="3995936" cy="2996952"/>
          </a:xfrm>
          <a:prstGeom prst="rect">
            <a:avLst/>
          </a:prstGeom>
          <a:noFill/>
        </p:spPr>
      </p:pic>
      <p:pic>
        <p:nvPicPr>
          <p:cNvPr id="40966" name="Picture 6" descr="http://zrinyinyh.hu/06_hirek/2012_tanev/ajtp_foci/kep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Tehetségpont tevékenységünk</a:t>
            </a:r>
            <a:endParaRPr lang="hu-HU" dirty="0"/>
          </a:p>
        </p:txBody>
      </p:sp>
      <p:pic>
        <p:nvPicPr>
          <p:cNvPr id="43010" name="Picture 2" descr="http://zrinyinyh.hu/06_hirek/2012_tanev/nemet_verseny/images/kepnagy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80728"/>
            <a:ext cx="3168352" cy="2812926"/>
          </a:xfrm>
          <a:prstGeom prst="rect">
            <a:avLst/>
          </a:prstGeom>
          <a:noFill/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Angol és német nyelvi versenyek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3012" name="Picture 4" descr="http://zrinyinyh.hu/08_galeria/2012/find_your_way/images/kepnagy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564904"/>
            <a:ext cx="3672408" cy="2945904"/>
          </a:xfrm>
          <a:prstGeom prst="rect">
            <a:avLst/>
          </a:prstGeom>
          <a:noFill/>
        </p:spPr>
      </p:pic>
      <p:pic>
        <p:nvPicPr>
          <p:cNvPr id="43014" name="Picture 6" descr="http://zrinyinyh.hu/08_galeria/2012/find_your_way/images/kepnagy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788533"/>
            <a:ext cx="3888431" cy="2916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Írást cselekedni</a:t>
            </a:r>
            <a:endParaRPr lang="hu-HU" dirty="0"/>
          </a:p>
        </p:txBody>
      </p:sp>
      <p:pic>
        <p:nvPicPr>
          <p:cNvPr id="44034" name="Picture 2" descr="http://zrinyinyh.hu/08_galeria/2012/irast_cselekedni/images/kepnagy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 gyakorlatok átadása</a:t>
            </a:r>
            <a:endParaRPr lang="hu-HU" dirty="0"/>
          </a:p>
        </p:txBody>
      </p:sp>
      <p:pic>
        <p:nvPicPr>
          <p:cNvPr id="48130" name="Picture 2" descr="http://zrinyinyh.hu/06_hirek/2012_tanev/jo_gyakorlatok/images/kepnagy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4271797" cy="3203848"/>
          </a:xfrm>
          <a:prstGeom prst="rect">
            <a:avLst/>
          </a:prstGeom>
          <a:noFill/>
        </p:spPr>
      </p:pic>
      <p:pic>
        <p:nvPicPr>
          <p:cNvPr id="48132" name="Picture 4" descr="http://zrinyinyh.hu/06_hirek/2012_tanev/jo_gyakorlatok/images/kepnagy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996952"/>
            <a:ext cx="4271797" cy="320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TÁMOP 3.4.5-12-2012-0001 Tehetséghidak </a:t>
            </a:r>
            <a:r>
              <a:rPr lang="hu-HU" dirty="0" smtClean="0"/>
              <a:t>Program (3 szakkör diákmentorok segítségével</a:t>
            </a:r>
          </a:p>
          <a:p>
            <a:r>
              <a:rPr lang="hu-HU" dirty="0" smtClean="0"/>
              <a:t>Tanórán kívüli tehetségsegítő </a:t>
            </a:r>
          </a:p>
          <a:p>
            <a:pPr>
              <a:buNone/>
            </a:pPr>
            <a:r>
              <a:rPr lang="hu-HU" dirty="0" smtClean="0"/>
              <a:t>programok szervezésére a </a:t>
            </a:r>
            <a:r>
              <a:rPr lang="hu-HU" dirty="0" err="1" smtClean="0"/>
              <a:t>szülő-diák-pedagógus</a:t>
            </a:r>
            <a:r>
              <a:rPr lang="hu-HU" dirty="0" smtClean="0"/>
              <a:t> együttműködésének </a:t>
            </a:r>
          </a:p>
          <a:p>
            <a:pPr>
              <a:buNone/>
            </a:pPr>
            <a:r>
              <a:rPr lang="hu-HU" dirty="0" smtClean="0"/>
              <a:t>fejlesztése érdekében</a:t>
            </a:r>
          </a:p>
          <a:p>
            <a:endParaRPr lang="hu-HU" dirty="0" smtClean="0"/>
          </a:p>
        </p:txBody>
      </p:sp>
      <p:pic>
        <p:nvPicPr>
          <p:cNvPr id="33793" name="Picture 1" descr="C:\Documents and Settings\Erzsike\Asztal\Szakkör\DSCN0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714488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/>
        </p:nvGraphicFramePr>
        <p:xfrm>
          <a:off x="539552" y="476672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2945" name="Picture 1" descr="C:\Documents and Settings\Erzsike\Asztal\Szakkör\DSCN0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000528" cy="2786082"/>
          </a:xfrm>
          <a:prstGeom prst="rect">
            <a:avLst/>
          </a:prstGeom>
          <a:noFill/>
        </p:spPr>
      </p:pic>
      <p:pic>
        <p:nvPicPr>
          <p:cNvPr id="82946" name="Picture 2" descr="C:\Documents and Settings\Erzsike\Asztal\Szakkör\Kép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4290"/>
            <a:ext cx="3808993" cy="2857520"/>
          </a:xfrm>
          <a:prstGeom prst="rect">
            <a:avLst/>
          </a:prstGeom>
          <a:noFill/>
        </p:spPr>
      </p:pic>
      <p:pic>
        <p:nvPicPr>
          <p:cNvPr id="82947" name="Picture 3" descr="C:\Documents and Settings\Erzsike\Asztal\Szakkör\Kép 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143248"/>
            <a:ext cx="3786214" cy="2679652"/>
          </a:xfrm>
          <a:prstGeom prst="rect">
            <a:avLst/>
          </a:prstGeom>
          <a:noFill/>
        </p:spPr>
      </p:pic>
      <p:pic>
        <p:nvPicPr>
          <p:cNvPr id="82948" name="Picture 4" descr="C:\Documents and Settings\Erzsike\Asztal\Szakkör\DSCN02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107442"/>
            <a:ext cx="3857652" cy="27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Nemzetközi kapcsolatok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41375"/>
            <a:ext cx="3530102" cy="2647577"/>
          </a:xfrm>
          <a:prstGeom prst="rect">
            <a:avLst/>
          </a:prstGeom>
        </p:spPr>
      </p:pic>
      <p:pic>
        <p:nvPicPr>
          <p:cNvPr id="32770" name="Picture 2" descr="C:\Documents and Settings\Erzsike\Asztal\Új mappa\P1050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85860"/>
            <a:ext cx="3251200" cy="2438400"/>
          </a:xfrm>
          <a:prstGeom prst="rect">
            <a:avLst/>
          </a:prstGeom>
          <a:noFill/>
        </p:spPr>
      </p:pic>
      <p:pic>
        <p:nvPicPr>
          <p:cNvPr id="32771" name="Picture 3" descr="C:\Documents and Settings\Erzsike\Asztal\Új mappa\P10504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143380"/>
            <a:ext cx="3251200" cy="2438400"/>
          </a:xfrm>
          <a:prstGeom prst="rect">
            <a:avLst/>
          </a:prstGeom>
          <a:noFill/>
        </p:spPr>
      </p:pic>
      <p:pic>
        <p:nvPicPr>
          <p:cNvPr id="32772" name="Picture 4" descr="C:\Documents and Settings\Erzsike\Asztal\Új mappa\P10504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14338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Kitüntetett pedagógusok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Dr.Szilágyi</a:t>
            </a:r>
            <a:r>
              <a:rPr lang="hu-HU" dirty="0" smtClean="0"/>
              <a:t> László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Dr.Mercs</a:t>
            </a:r>
            <a:r>
              <a:rPr lang="hu-HU" dirty="0" smtClean="0"/>
              <a:t> István</a:t>
            </a:r>
            <a:endParaRPr lang="hu-HU" dirty="0"/>
          </a:p>
        </p:txBody>
      </p:sp>
      <p:pic>
        <p:nvPicPr>
          <p:cNvPr id="7" name="Picture 2" descr="http://zrinyinyh.hu/06_hirek/2012_tanev/kegly_szerena/kep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99084"/>
            <a:ext cx="4040188" cy="3702869"/>
          </a:xfrm>
          <a:prstGeom prst="rect">
            <a:avLst/>
          </a:prstGeom>
          <a:noFill/>
        </p:spPr>
      </p:pic>
      <p:pic>
        <p:nvPicPr>
          <p:cNvPr id="8" name="Picture 4" descr="http://zrinyinyh.hu/06_hirek/2012_tanev/akademia_palyazat/ke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708920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Kitüntetett pedagógusok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Dr. Szabó Antalné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Bartha Dénes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6" descr="http://zrinyinyh.hu/06_hirek/2012_tanev/kituntetes/k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492896"/>
            <a:ext cx="4220789" cy="2802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Legközelebbi feladatok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Nyolcadikos beiskolázás</a:t>
            </a:r>
          </a:p>
          <a:p>
            <a:pPr>
              <a:buNone/>
            </a:pPr>
            <a:r>
              <a:rPr lang="hu-HU" dirty="0" smtClean="0"/>
              <a:t>663 jelentkezés a </a:t>
            </a:r>
            <a:r>
              <a:rPr lang="hu-HU" smtClean="0"/>
              <a:t>134 helyre!!!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Érettségi</a:t>
            </a:r>
            <a:endParaRPr lang="hu-HU" dirty="0"/>
          </a:p>
        </p:txBody>
      </p:sp>
      <p:pic>
        <p:nvPicPr>
          <p:cNvPr id="6" name="Picture 2" descr="http://www.hirado.hu/Hirek/2012/05/~/media/News/Hirado/Hirek/2012/05/07/18/aerettbalazsattila_610_310.jpg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58102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Formai és tartalmi változások 2013. január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i="1" dirty="0"/>
              <a:t>Fenntartó: Klebelsberg Intézményfenntartó Központ Nyíregyházi Megyeközponti Tankerület</a:t>
            </a:r>
            <a:endParaRPr lang="hu-HU" dirty="0"/>
          </a:p>
          <a:p>
            <a:r>
              <a:rPr lang="hu-HU" i="1" dirty="0"/>
              <a:t>KLIK szervezeti egység: </a:t>
            </a:r>
            <a:r>
              <a:rPr lang="hu-HU" i="1" dirty="0" smtClean="0"/>
              <a:t>153031</a:t>
            </a:r>
          </a:p>
          <a:p>
            <a:r>
              <a:rPr lang="hu-HU" i="1" dirty="0" smtClean="0"/>
              <a:t>Működtető</a:t>
            </a:r>
            <a:r>
              <a:rPr lang="hu-HU" i="1" dirty="0"/>
              <a:t>: </a:t>
            </a:r>
            <a:r>
              <a:rPr lang="hu-HU" i="1" dirty="0" smtClean="0"/>
              <a:t>Közim</a:t>
            </a:r>
          </a:p>
          <a:p>
            <a:r>
              <a:rPr lang="hu-HU" i="1" dirty="0" smtClean="0"/>
              <a:t>Jogi státusz:Jogi személyiségű szervezeti egység</a:t>
            </a:r>
          </a:p>
          <a:p>
            <a:r>
              <a:rPr lang="hu-HU" i="1" dirty="0" smtClean="0"/>
              <a:t>Gazdasági státusz:Nincs költségvetés,nincs gazdasági önállóság       feladatfinanszírozás</a:t>
            </a:r>
          </a:p>
          <a:p>
            <a:r>
              <a:rPr lang="hu-HU" i="1" dirty="0" smtClean="0"/>
              <a:t>Alapító okiratunk még nincs</a:t>
            </a:r>
          </a:p>
          <a:p>
            <a:r>
              <a:rPr lang="hu-HU" i="1" dirty="0" smtClean="0"/>
              <a:t>Minden alapdokumentumot át kellett írni</a:t>
            </a:r>
            <a:endParaRPr lang="hu-HU" dirty="0"/>
          </a:p>
          <a:p>
            <a:pPr>
              <a:buNone/>
            </a:pP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4139952" y="4653136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Tartalmi változások jogszabályi háttere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Autofit/>
          </a:bodyPr>
          <a:lstStyle/>
          <a:p>
            <a:pPr lvl="0"/>
            <a:r>
              <a:rPr lang="hu-HU" sz="2000" dirty="0" smtClean="0"/>
              <a:t>2011. évi CXC. törvény a nemzeti köznevelésről (továbbiakban:</a:t>
            </a:r>
            <a:r>
              <a:rPr lang="hu-HU" sz="2000" dirty="0" err="1" smtClean="0"/>
              <a:t>Nkt</a:t>
            </a:r>
            <a:r>
              <a:rPr lang="hu-HU" sz="2000" dirty="0" smtClean="0"/>
              <a:t>.) </a:t>
            </a:r>
          </a:p>
          <a:p>
            <a:pPr lvl="0"/>
            <a:r>
              <a:rPr lang="hu-HU" sz="2000" dirty="0" smtClean="0"/>
              <a:t>A nevelési-oktatási intézmények működéséről és a köznevelési intézmények névhasználatáról szóló 20/2012. (VIII. 31.) EMMI rendelet </a:t>
            </a:r>
          </a:p>
          <a:p>
            <a:pPr lvl="0"/>
            <a:r>
              <a:rPr lang="hu-HU" sz="2000" dirty="0" smtClean="0"/>
              <a:t>A Nemzeti alaptanterv kiadásáról, bevezetéséről és alkalmazásáról szóló 110/2012. (VI. 4.) Korm. rendelet</a:t>
            </a:r>
          </a:p>
          <a:p>
            <a:pPr lvl="0"/>
            <a:r>
              <a:rPr lang="hu-HU" sz="2000" dirty="0" smtClean="0"/>
              <a:t>A 2012. évi CXXIV. tv. az </a:t>
            </a:r>
            <a:r>
              <a:rPr lang="hu-HU" sz="2000" dirty="0" err="1" smtClean="0"/>
              <a:t>Nkt</a:t>
            </a:r>
            <a:r>
              <a:rPr lang="hu-HU" sz="2000" dirty="0" smtClean="0"/>
              <a:t>. módosításáról</a:t>
            </a:r>
          </a:p>
          <a:p>
            <a:pPr lvl="0"/>
            <a:r>
              <a:rPr lang="hu-HU" sz="2000" dirty="0" smtClean="0"/>
              <a:t>A 2012. évi CXXV. tv. a tankönyvpiac rendjéről</a:t>
            </a:r>
          </a:p>
          <a:p>
            <a:pPr lvl="0"/>
            <a:r>
              <a:rPr lang="hu-HU" sz="2000" dirty="0" smtClean="0"/>
              <a:t>229 /2012. (VIII.28.) Korm. rendelet az </a:t>
            </a:r>
            <a:r>
              <a:rPr lang="hu-HU" sz="2000" dirty="0" err="1" smtClean="0"/>
              <a:t>Nkt</a:t>
            </a:r>
            <a:r>
              <a:rPr lang="hu-HU" sz="2000" dirty="0" smtClean="0"/>
              <a:t>. végrehajtásáról</a:t>
            </a:r>
          </a:p>
          <a:p>
            <a:pPr lvl="0"/>
            <a:r>
              <a:rPr lang="hu-HU" sz="2000" dirty="0" smtClean="0"/>
              <a:t>16/2013. (II. 28.) EMMI rendelet a tankönyvvé nyilvánítás, a tankönyvtámogatás, valamint az iskolai tankönyvellátás rendjéről</a:t>
            </a:r>
          </a:p>
          <a:p>
            <a:pPr lvl="0"/>
            <a:r>
              <a:rPr lang="hu-HU" sz="2000" dirty="0" smtClean="0"/>
              <a:t>32/2012. (X. 8.) EMMI rendelet a sajátos nevelési igényű gyermekek nevelésének irányelveiről </a:t>
            </a:r>
          </a:p>
          <a:p>
            <a:pPr lvl="0" fontAlgn="base" hangingPunct="0"/>
            <a:r>
              <a:rPr lang="hu-HU" sz="2000" dirty="0" smtClean="0">
                <a:solidFill>
                  <a:srgbClr val="C00000"/>
                </a:solidFill>
              </a:rPr>
              <a:t>Az 1992. évi XXXIII. törvény a közalkalmazottak jogállásáról</a:t>
            </a:r>
          </a:p>
          <a:p>
            <a:pPr lvl="0" fontAlgn="base" hangingPunct="0"/>
            <a:r>
              <a:rPr lang="hu-HU" sz="2000" dirty="0" smtClean="0">
                <a:solidFill>
                  <a:srgbClr val="C00000"/>
                </a:solidFill>
              </a:rPr>
              <a:t>A 138/1992. /X.8./ Korm. rendelet a közalkalmazottak jogállásáról szóló 1992. évi XXXIII. tv. végrehajtásáról a közoktatási intézményekben</a:t>
            </a:r>
          </a:p>
          <a:p>
            <a:pPr>
              <a:buNone/>
            </a:pPr>
            <a:r>
              <a:rPr lang="hu-HU" sz="2000" dirty="0" smtClean="0"/>
              <a:t>2012. évi CLXXXVIII. törvény a köznevelési feladatot ellátó egyes önkormányzati fenntartású intézmények állami fenntartásba vételéről)</a:t>
            </a:r>
            <a:endParaRPr lang="hu-H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Formai változások háttere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2012. évi CLXXXVIII. (XII.7.) törvény a köznevelési feladatot ellátó egyes önkormányzati fenntartású intézmények állami fenntartásba vételéről</a:t>
            </a:r>
          </a:p>
          <a:p>
            <a:r>
              <a:rPr lang="nb-NO" smtClean="0"/>
              <a:t>26/2013. (II. 12.) Korm. rendelete</a:t>
            </a:r>
          </a:p>
          <a:p>
            <a:pPr>
              <a:buFont typeface="Arial" charset="0"/>
              <a:buNone/>
            </a:pPr>
            <a:r>
              <a:rPr lang="hu-HU" smtClean="0"/>
              <a:t>a nemzeti köznevelésről szóló törvény végrehajtásáról szóló</a:t>
            </a:r>
          </a:p>
          <a:p>
            <a:pPr>
              <a:buFont typeface="Arial" charset="0"/>
              <a:buNone/>
            </a:pPr>
            <a:r>
              <a:rPr lang="hu-HU" smtClean="0"/>
              <a:t>229/2012. (VIII. 28.) Korm. rendelet módosításáról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Hiányzó szabályozók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Nincs alapító okiratunk</a:t>
            </a:r>
          </a:p>
          <a:p>
            <a:r>
              <a:rPr lang="hu-HU" sz="2400" dirty="0" smtClean="0"/>
              <a:t>Nincs </a:t>
            </a:r>
            <a:r>
              <a:rPr lang="hu-HU" sz="2400" dirty="0" err="1" smtClean="0"/>
              <a:t>Klik</a:t>
            </a:r>
            <a:r>
              <a:rPr lang="hu-HU" sz="2400" dirty="0" smtClean="0"/>
              <a:t> SZMSZ</a:t>
            </a:r>
          </a:p>
          <a:p>
            <a:r>
              <a:rPr lang="hu-HU" sz="2400" dirty="0" smtClean="0"/>
              <a:t>Múlt héten fogadta el a Közgyűlés a </a:t>
            </a:r>
            <a:r>
              <a:rPr lang="hu-HU" sz="2400" dirty="0" err="1" smtClean="0"/>
              <a:t>Klik-Közim</a:t>
            </a:r>
            <a:r>
              <a:rPr lang="hu-HU" sz="2400" dirty="0" smtClean="0"/>
              <a:t> megállapodást</a:t>
            </a:r>
          </a:p>
          <a:p>
            <a:pPr>
              <a:buNone/>
            </a:pPr>
            <a:r>
              <a:rPr lang="hu-HU" sz="2400" dirty="0" smtClean="0"/>
              <a:t>(</a:t>
            </a:r>
            <a:r>
              <a:rPr lang="hu-HU" sz="2400" dirty="0" err="1" smtClean="0"/>
              <a:t>NYíREGYHÁZA</a:t>
            </a:r>
            <a:r>
              <a:rPr lang="hu-HU" sz="2400" dirty="0" smtClean="0"/>
              <a:t> MEGYEI JOGÚ VÁROS </a:t>
            </a:r>
          </a:p>
          <a:p>
            <a:pPr>
              <a:buNone/>
            </a:pPr>
            <a:r>
              <a:rPr lang="hu-HU" sz="2400" dirty="0" smtClean="0"/>
              <a:t>72/2013.(111.28.) számú </a:t>
            </a:r>
          </a:p>
          <a:p>
            <a:pPr>
              <a:buNone/>
            </a:pPr>
            <a:r>
              <a:rPr lang="hu-HU" sz="2400" dirty="0" smtClean="0"/>
              <a:t>határozata )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Sok a bizonytalanság,rövidesen módosítani kell a már megírt</a:t>
            </a:r>
          </a:p>
          <a:p>
            <a:pPr>
              <a:buNone/>
            </a:pPr>
            <a:r>
              <a:rPr lang="hu-HU" sz="2400" dirty="0" smtClean="0"/>
              <a:t>dokumentumokat</a:t>
            </a:r>
          </a:p>
          <a:p>
            <a:pPr>
              <a:buNone/>
            </a:pPr>
            <a:r>
              <a:rPr lang="hu-HU" sz="2400" dirty="0" smtClean="0"/>
              <a:t>    (munkaidő,életpálya, 32 óra </a:t>
            </a:r>
            <a:r>
              <a:rPr lang="hu-HU" sz="2400" dirty="0" err="1" smtClean="0"/>
              <a:t>stb</a:t>
            </a:r>
            <a:r>
              <a:rPr lang="hu-HU" sz="2400" dirty="0" smtClean="0"/>
              <a:t> .)</a:t>
            </a:r>
            <a:endParaRPr lang="hu-HU" sz="2400" dirty="0"/>
          </a:p>
        </p:txBody>
      </p:sp>
      <p:sp>
        <p:nvSpPr>
          <p:cNvPr id="4" name="Lefelé nyíl 3"/>
          <p:cNvSpPr/>
          <p:nvPr/>
        </p:nvSpPr>
        <p:spPr>
          <a:xfrm>
            <a:off x="3995936" y="3140968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3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9552" y="620688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Igazgatói jogkörök (régi SZMSZ)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600" dirty="0" smtClean="0"/>
              <a:t>Kizárólagos jogkörébe tartozik:</a:t>
            </a:r>
          </a:p>
          <a:p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a) Az iskolának a külső szervek (társadalmi és érdekképviseleti szervek, </a:t>
            </a:r>
          </a:p>
          <a:p>
            <a:pPr>
              <a:buNone/>
            </a:pPr>
            <a:r>
              <a:rPr lang="hu-HU" sz="2600" dirty="0" smtClean="0"/>
              <a:t>   hatóságok, társintézetek, intézmények, cégek, külföldi partnerintézmények stb.) és magánszemélyek előtti képviselete;</a:t>
            </a:r>
          </a:p>
          <a:p>
            <a:pPr>
              <a:buNone/>
            </a:pPr>
            <a:r>
              <a:rPr lang="hu-HU" sz="2600" dirty="0" smtClean="0"/>
              <a:t>b) A munkáltatói jogok gyakorlása;</a:t>
            </a:r>
          </a:p>
          <a:p>
            <a:pPr>
              <a:buNone/>
            </a:pPr>
            <a:r>
              <a:rPr lang="hu-HU" sz="2600" dirty="0" smtClean="0"/>
              <a:t>c) Az iskola és a kollégium nevelő-oktató munkájának irányítása;</a:t>
            </a:r>
          </a:p>
          <a:p>
            <a:pPr>
              <a:buNone/>
            </a:pPr>
            <a:r>
              <a:rPr lang="hu-HU" sz="2600" dirty="0" smtClean="0"/>
              <a:t>d) Az Arany János Tehetséggondozó Program felügyelete;</a:t>
            </a:r>
          </a:p>
          <a:p>
            <a:pPr>
              <a:buNone/>
            </a:pPr>
            <a:r>
              <a:rPr lang="hu-HU" sz="2600" dirty="0" smtClean="0"/>
              <a:t>e) Az intézmény egészére vonatkozó kötelezettségvállalás;</a:t>
            </a:r>
          </a:p>
          <a:p>
            <a:pPr>
              <a:buNone/>
            </a:pPr>
            <a:r>
              <a:rPr lang="hu-HU" sz="2600" dirty="0" smtClean="0"/>
              <a:t>f) A kiadományozás;</a:t>
            </a:r>
          </a:p>
          <a:p>
            <a:pPr>
              <a:buNone/>
            </a:pPr>
            <a:r>
              <a:rPr lang="hu-HU" sz="2600" dirty="0" smtClean="0"/>
              <a:t>g) Tevékenységét a munkaköri leírása alapján végzi.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Kizárólagos jogkör( 2013)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Kizárólagos jogkörébe tartozik:</a:t>
            </a:r>
          </a:p>
          <a:p>
            <a:pPr lvl="0"/>
            <a:r>
              <a:rPr lang="hu-HU" dirty="0" smtClean="0"/>
              <a:t>Az iskolának a külső szervek (társadalmi és érdekképviseleti szervek, hatóságok, társintézetek, intézmények, cégek, külföldi partnerintézmények stb.) és magánszemélyek előtti képviselete;</a:t>
            </a:r>
          </a:p>
          <a:p>
            <a:r>
              <a:rPr lang="hu-HU" dirty="0" smtClean="0"/>
              <a:t>Az Arany János Tehetséggondozó Program felügyelete</a:t>
            </a:r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Intézményvezetői jogkörök(új SZMSZ)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Az iskola felelős vezetője az igazgató, aki munkáját a KLIK jogi személyiségű szervezeti egységeként működő köznevelési intézmény vezetőjeként végzi.</a:t>
            </a:r>
          </a:p>
          <a:p>
            <a:r>
              <a:rPr lang="hu-HU" dirty="0" smtClean="0"/>
              <a:t>A köznevelési intézmény vezetőjének feladat- és felelősségi köre az iskola szakmai feladatainak minél magasabb színvonalú szervezése, irányítása. </a:t>
            </a:r>
            <a:r>
              <a:rPr lang="hu-HU" dirty="0" err="1" smtClean="0"/>
              <a:t>Nkt</a:t>
            </a:r>
            <a:r>
              <a:rPr lang="hu-HU" dirty="0" smtClean="0"/>
              <a:t>. 69. § </a:t>
            </a:r>
          </a:p>
          <a:p>
            <a:pPr lvl="0"/>
            <a:r>
              <a:rPr lang="hu-HU" sz="2800" dirty="0" smtClean="0"/>
              <a:t>döntésre előkészít a köznevelési intézmény működésével, feladatellátásával kapcsolatos minden olyan ügyet, amelyet jogszabály nem utal más szerv vagy személy hatáskörébe;</a:t>
            </a:r>
            <a:endParaRPr lang="hu-HU" sz="3200" dirty="0" smtClean="0"/>
          </a:p>
          <a:p>
            <a:pPr lvl="0"/>
            <a:r>
              <a:rPr lang="hu-HU" sz="2800" dirty="0" smtClean="0"/>
              <a:t>előkészíti a nevelőtestület feladatkörébe tartozó döntéseket és a köznevelési intézmény közalkalmazottaival kapcsolatos-a kinevezési dokumentumok kivételével- munkáltatói intézkedések iratait; </a:t>
            </a:r>
            <a:endParaRPr lang="hu-HU" sz="3200" dirty="0" smtClean="0"/>
          </a:p>
          <a:p>
            <a:pPr lvl="0"/>
            <a:r>
              <a:rPr lang="hu-HU" sz="2800" dirty="0" smtClean="0"/>
              <a:t>jóváhagyja a köznevelési intézmény alapdokumentumait: a pedagógiai programot, a helyi tantervet, előkészíti a szervezeti és működési szabályzatot, a házirendet  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lvl="0"/>
            <a:endParaRPr lang="hu-HU" sz="2800" dirty="0" smtClean="0"/>
          </a:p>
          <a:p>
            <a:pPr lvl="1"/>
            <a:r>
              <a:rPr lang="hu-HU" sz="2600" dirty="0" smtClean="0"/>
              <a:t>kezdeményezi a munkavégzés személyi és tárgyi feltételei biztosításához szükséges intézkedések megtételét;</a:t>
            </a:r>
          </a:p>
          <a:p>
            <a:pPr lvl="1"/>
            <a:r>
              <a:rPr lang="hu-HU" sz="2600" dirty="0" smtClean="0"/>
              <a:t>gyakorolja a ráruházott munkáltatói, valamint az utasítási és ellenőrzési jogot a köznevelési intézmény közalkalmazottai felett;</a:t>
            </a:r>
          </a:p>
          <a:p>
            <a:pPr lvl="1"/>
            <a:r>
              <a:rPr lang="hu-HU" sz="2600" dirty="0" smtClean="0"/>
              <a:t>tájékoztatást ad a fenntartónak a köznevelési intézmény tevékenységéről;</a:t>
            </a:r>
          </a:p>
          <a:p>
            <a:pPr lvl="1"/>
            <a:r>
              <a:rPr lang="hu-HU" sz="2600" dirty="0" smtClean="0"/>
              <a:t>teljesíti a KLIK illetékes tankerületi igazgatója által kért adatszolgáltatást;</a:t>
            </a:r>
          </a:p>
          <a:p>
            <a:pPr lvl="1"/>
            <a:r>
              <a:rPr lang="hu-HU" sz="2600" dirty="0" smtClean="0"/>
              <a:t>szakmai értekezletet hív össze a köznevelési intézmény működésével kapcsolatos feladatok megoldásához szükséges szakmai vélemények, javaslatok megismerése, az operatív feladatok megoldása céljából.</a:t>
            </a:r>
          </a:p>
          <a:p>
            <a:pPr lvl="1"/>
            <a:r>
              <a:rPr lang="hu-HU" dirty="0" smtClean="0"/>
              <a:t>Az igazgató a zavartalan működtetés érdekében egyeztet a fenntartó és a működtető képviselőivel</a:t>
            </a:r>
            <a:r>
              <a:rPr lang="hu-HU" sz="2800" dirty="0" smtClean="0"/>
              <a:t>.</a:t>
            </a:r>
            <a:endParaRPr lang="hu-HU" sz="3200" dirty="0" smtClean="0"/>
          </a:p>
          <a:p>
            <a:pPr>
              <a:buNone/>
            </a:pPr>
            <a:r>
              <a:rPr lang="hu-HU" sz="2800" dirty="0" smtClean="0"/>
              <a:t> </a:t>
            </a:r>
            <a:endParaRPr lang="hu-HU" sz="32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1268413"/>
            <a:ext cx="90789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/>
              <a:t>Tartalmi változások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Pedagógiai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Előkészület bizonytalanságai</a:t>
            </a:r>
          </a:p>
          <a:p>
            <a:r>
              <a:rPr lang="hu-HU" sz="2400" dirty="0" smtClean="0"/>
              <a:t>20/2012 módosítása várható</a:t>
            </a:r>
          </a:p>
          <a:p>
            <a:r>
              <a:rPr lang="hu-HU" sz="2400" dirty="0" smtClean="0"/>
              <a:t>Az eddigi programokat,kapcsolatokat,státuszokat beépítettük</a:t>
            </a:r>
          </a:p>
          <a:p>
            <a:r>
              <a:rPr lang="hu-HU" sz="2400" dirty="0" smtClean="0"/>
              <a:t>Egységes szerkezet az </a:t>
            </a:r>
            <a:r>
              <a:rPr lang="hu-HU" sz="2400" dirty="0" err="1" smtClean="0"/>
              <a:t>AJTP-vel</a:t>
            </a:r>
            <a:endParaRPr lang="hu-HU" sz="2400" dirty="0" smtClean="0"/>
          </a:p>
          <a:p>
            <a:r>
              <a:rPr lang="hu-HU" sz="2400" dirty="0" smtClean="0"/>
              <a:t>A kollégiumi alapprogramok átalakítására a közeljövőben kerül sor              a kollégiumot most nem kellett megírni </a:t>
            </a:r>
          </a:p>
          <a:p>
            <a:r>
              <a:rPr lang="hu-HU" sz="2400" dirty="0" smtClean="0"/>
              <a:t>Szempontok a 20/2012 EMMI rendelet alapján (6-7.§)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1403648" y="3933056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Szerkezet és szerepek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Bevezetés</a:t>
            </a:r>
          </a:p>
          <a:p>
            <a:r>
              <a:rPr lang="hu-HU" dirty="0" smtClean="0"/>
              <a:t>Nevelési program</a:t>
            </a:r>
          </a:p>
          <a:p>
            <a:r>
              <a:rPr lang="hu-HU" dirty="0" smtClean="0"/>
              <a:t>Helyi tanterv</a:t>
            </a:r>
          </a:p>
          <a:p>
            <a:r>
              <a:rPr lang="hu-HU" dirty="0" smtClean="0"/>
              <a:t>Záró rendelkezések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Gimnázium (</a:t>
            </a:r>
            <a:r>
              <a:rPr lang="hu-HU" dirty="0" err="1" smtClean="0"/>
              <a:t>nemz.kapcs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csoportbontások)</a:t>
            </a:r>
          </a:p>
          <a:p>
            <a:r>
              <a:rPr lang="hu-HU" dirty="0" smtClean="0"/>
              <a:t>AJTP</a:t>
            </a:r>
          </a:p>
          <a:p>
            <a:r>
              <a:rPr lang="hu-HU" dirty="0" smtClean="0"/>
              <a:t>Kiválóan akkreditált tehetségpont</a:t>
            </a:r>
          </a:p>
          <a:p>
            <a:r>
              <a:rPr lang="hu-HU" dirty="0" smtClean="0"/>
              <a:t> Tanárképzési gyakorló- hely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Ki fizeti a többlet feladatokat?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6444208" y="3933056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043607" y="332658"/>
          <a:ext cx="7128793" cy="6829483"/>
        </p:xfrm>
        <a:graphic>
          <a:graphicData uri="http://schemas.openxmlformats.org/drawingml/2006/table">
            <a:tbl>
              <a:tblPr/>
              <a:tblGrid>
                <a:gridCol w="578322"/>
                <a:gridCol w="3148493"/>
                <a:gridCol w="2060486"/>
                <a:gridCol w="1341492"/>
              </a:tblGrid>
              <a:tr h="297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 dirty="0" err="1">
                          <a:latin typeface="Bookman Old Style"/>
                          <a:ea typeface="Calibri"/>
                          <a:cs typeface="Times New Roman"/>
                        </a:rPr>
                        <a:t>Ssz</a:t>
                      </a:r>
                      <a:r>
                        <a:rPr lang="hu-HU" sz="700" b="1" dirty="0">
                          <a:latin typeface="Bookman Old Style"/>
                          <a:ea typeface="Calibri"/>
                          <a:cs typeface="Times New Roman"/>
                        </a:rPr>
                        <a:t>.</a:t>
                      </a:r>
                      <a:endParaRPr lang="hu-H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latin typeface="Bookman Old Style"/>
                          <a:ea typeface="Calibri"/>
                          <a:cs typeface="Times New Roman"/>
                        </a:rPr>
                        <a:t>Téma</a:t>
                      </a:r>
                      <a:endParaRPr lang="hu-H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latin typeface="Bookman Old Style"/>
                          <a:ea typeface="Calibri"/>
                          <a:cs typeface="Times New Roman"/>
                        </a:rPr>
                        <a:t>Tervezett összeg (Ft)</a:t>
                      </a:r>
                      <a:endParaRPr lang="hu-H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1">
                          <a:latin typeface="Bookman Old Style"/>
                          <a:ea typeface="Calibri"/>
                          <a:cs typeface="Times New Roman"/>
                        </a:rPr>
                        <a:t>Engedélyezett összeg (Ft)</a:t>
                      </a:r>
                      <a:endParaRPr lang="hu-H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2 napos tanulmányi kirándulás 18 osztály (AJTP nélkül)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1.800.000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Franciaország tanulmányút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300.000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300.000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err="1">
                          <a:latin typeface="Bookman Old Style"/>
                          <a:ea typeface="Calibri"/>
                          <a:cs typeface="Times New Roman"/>
                        </a:rPr>
                        <a:t>Iserlohn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150 000 Ft(alapítványból kiegészítve)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err="1">
                          <a:latin typeface="Bookman Old Style"/>
                          <a:ea typeface="Calibri"/>
                          <a:cs typeface="Times New Roman"/>
                        </a:rPr>
                        <a:t>Schloss-Holte</a:t>
                      </a: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000" b="1" dirty="0" err="1">
                          <a:latin typeface="Bookman Old Style"/>
                          <a:ea typeface="Calibri"/>
                          <a:cs typeface="Times New Roman"/>
                        </a:rPr>
                        <a:t>Stuckenbrock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150.000 (alapítványból kiegészítve)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150.000 (alapítványból kiegészítve)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Spanyolország tanulmányút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150.000 (alapítványból kiegészítve)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err="1">
                          <a:latin typeface="Bookman Old Style"/>
                          <a:ea typeface="Calibri"/>
                          <a:cs typeface="Times New Roman"/>
                        </a:rPr>
                        <a:t>Kajaani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260 000 Ft(alapítványból kiegészítve)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Tehetségnap + tehetséggála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250 000 Ft(alapítványból,szponzori támogatásból kiegészítve)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250.000 (alapítványból, </a:t>
                      </a:r>
                      <a:r>
                        <a:rPr lang="hu-HU" sz="1000" b="1" dirty="0" smtClean="0">
                          <a:latin typeface="Bookman Old Style"/>
                          <a:ea typeface="Calibri"/>
                          <a:cs typeface="Times New Roman"/>
                        </a:rPr>
                        <a:t>kiegészítve</a:t>
                      </a: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Projektnap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30.000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30.000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Diáknap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30.000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30.000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Tanulmányi versenyeken való részvétel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300 000 </a:t>
                      </a:r>
                      <a:r>
                        <a:rPr lang="hu-HU" sz="1000" b="1" dirty="0" smtClean="0">
                          <a:latin typeface="Bookman Old Style"/>
                          <a:ea typeface="Calibri"/>
                          <a:cs typeface="Times New Roman"/>
                        </a:rPr>
                        <a:t>Ft(alapítványból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200.000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Sportversenyeken való részvétel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200 000 Ft(alapítványból kiegészítve)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Iskolai ünnepségek évente 5 (2 állami,szalagavató,ballagás,évnyitó,évzáró) 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400.000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60.000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Jutalomkönyv, jutalmazás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Külföldi vendégek fogadása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150 000 Ft(alapítványból kiegészítve)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50.000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Évkönyv megjelentetése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Reprezentáció, vendéglátás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Úszójegy a 9. évfolyamon (4 osztály:136 fő)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1000.000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Tanórán kívüli foglalkozás (kézműves)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200.000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100.000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Zrínyis Galéria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50.000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70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Verébtábor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60.000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Összesen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Calibri"/>
                          <a:cs typeface="Times New Roman"/>
                        </a:rPr>
                        <a:t>4.170.000</a:t>
                      </a: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Calibri"/>
                          <a:cs typeface="Times New Roman"/>
                        </a:rPr>
                        <a:t>1.170.000</a:t>
                      </a:r>
                      <a:endParaRPr lang="hu-H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Újdonságok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2.7. </a:t>
            </a:r>
            <a:r>
              <a:rPr lang="hu-HU" b="1" u="sng" dirty="0" smtClean="0"/>
              <a:t>A kiemelt figyelmet igénylő tanulókkal kapcsolatos pedagógiai tevékenység helyi rendje</a:t>
            </a:r>
          </a:p>
          <a:p>
            <a:r>
              <a:rPr lang="hu-HU" b="1" u="sng" dirty="0" smtClean="0"/>
              <a:t>Közösségi szolgálat</a:t>
            </a:r>
          </a:p>
          <a:p>
            <a:r>
              <a:rPr lang="hu-HU" b="1" u="sng" dirty="0" smtClean="0"/>
              <a:t>Fittségi mérés</a:t>
            </a:r>
          </a:p>
          <a:p>
            <a:r>
              <a:rPr lang="hu-HU" b="1" u="sng" dirty="0" smtClean="0"/>
              <a:t>Óraháló</a:t>
            </a:r>
          </a:p>
          <a:p>
            <a:r>
              <a:rPr lang="hu-HU" b="1" dirty="0" smtClean="0"/>
              <a:t>3.3. </a:t>
            </a:r>
            <a:r>
              <a:rPr lang="hu-HU" b="1" u="sng" dirty="0" smtClean="0"/>
              <a:t>A mindennapos testnevelés megvalósításának módja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Helyi tanterv óraszámai</a:t>
            </a:r>
            <a:br>
              <a:rPr lang="hu-HU" smtClean="0"/>
            </a:br>
            <a:r>
              <a:rPr lang="hu-HU" smtClean="0"/>
              <a:t>(2011. évi CXC. tv. 6. melléklet )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4724400"/>
            <a:ext cx="7048500" cy="1457325"/>
          </a:xfrm>
          <a:noFill/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971550" y="2036763"/>
          <a:ext cx="6912770" cy="168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/>
                <a:gridCol w="1257272"/>
                <a:gridCol w="1507836"/>
                <a:gridCol w="1382554"/>
                <a:gridCol w="1382554"/>
              </a:tblGrid>
              <a:tr h="317397">
                <a:tc>
                  <a:txBody>
                    <a:bodyPr/>
                    <a:lstStyle/>
                    <a:p>
                      <a:r>
                        <a:rPr lang="hu-HU" dirty="0" smtClean="0"/>
                        <a:t>NYEK,AJTP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9.évfolyam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 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11.évfolyam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12.évfolyam</a:t>
                      </a:r>
                      <a:endParaRPr lang="hu-HU" dirty="0"/>
                    </a:p>
                  </a:txBody>
                  <a:tcPr/>
                </a:tc>
              </a:tr>
              <a:tr h="949383">
                <a:tc>
                  <a:txBody>
                    <a:bodyPr/>
                    <a:lstStyle/>
                    <a:p>
                      <a:r>
                        <a:rPr lang="hu-HU" dirty="0" smtClean="0"/>
                        <a:t>56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58</a:t>
                      </a:r>
                      <a:endParaRPr lang="hu-HU" dirty="0"/>
                    </a:p>
                  </a:txBody>
                  <a:tcPr/>
                </a:tc>
              </a:tr>
              <a:tr h="317397">
                <a:tc gridSpan="5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Finanszírozott óraszámok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3568" y="548680"/>
          <a:ext cx="792088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u-HU" sz="4200" dirty="0" smtClean="0"/>
              <a:t> </a:t>
            </a:r>
            <a:r>
              <a:rPr lang="hu-HU" sz="5100" b="1" dirty="0" smtClean="0"/>
              <a:t>Óratervi háló kialakításának elvei:</a:t>
            </a:r>
          </a:p>
          <a:p>
            <a:pPr>
              <a:buNone/>
            </a:pPr>
            <a:r>
              <a:rPr lang="hu-HU" sz="4200" dirty="0" smtClean="0"/>
              <a:t> </a:t>
            </a:r>
          </a:p>
          <a:p>
            <a:r>
              <a:rPr lang="hu-HU" sz="4200" dirty="0" smtClean="0"/>
              <a:t>	</a:t>
            </a:r>
            <a:r>
              <a:rPr lang="hu-HU" dirty="0" smtClean="0"/>
              <a:t>A tanulók heti kötelező óraszámát 9-12 évfolyamokon (35,36,35,</a:t>
            </a:r>
            <a:r>
              <a:rPr lang="hu-HU" dirty="0" err="1" smtClean="0"/>
              <a:t>35</a:t>
            </a:r>
            <a:r>
              <a:rPr lang="hu-HU" dirty="0" smtClean="0"/>
              <a:t>) a kötelező és kötelezően választandó tantárgyai teszik ki, azaz a fenti óraszámokat az iskola valamennyi tanulójának teljesítenie kell.</a:t>
            </a:r>
          </a:p>
          <a:p>
            <a:r>
              <a:rPr lang="hu-HU" dirty="0" smtClean="0"/>
              <a:t>Nyelvi informatikai alapozás az első 2 évfolyamon</a:t>
            </a:r>
          </a:p>
          <a:p>
            <a:r>
              <a:rPr lang="hu-HU" dirty="0" smtClean="0"/>
              <a:t>Specializációs lehetőségek az utolsó 2 évfolyamon</a:t>
            </a:r>
          </a:p>
          <a:p>
            <a:r>
              <a:rPr lang="hu-HU" dirty="0" smtClean="0"/>
              <a:t>Specializáció biztosítása azon tanulók számára, akik 2 tárgyból kívánnak emelt szintű érettségit tenni</a:t>
            </a:r>
          </a:p>
          <a:p>
            <a:r>
              <a:rPr lang="hu-HU" dirty="0" smtClean="0"/>
              <a:t>Az előkészítő évfolyamok után (9/NY,9/AJTP) egységes iskolaszerkezet kialakítása, melyben a 2. nyelvi csoportokat és az érettségi felkészítőket a minél szélesebb választék és a költséghatékonyság jegyében </a:t>
            </a:r>
            <a:r>
              <a:rPr lang="hu-HU" b="1" dirty="0" smtClean="0"/>
              <a:t>évfolyam</a:t>
            </a:r>
            <a:r>
              <a:rPr lang="hu-HU" dirty="0" smtClean="0"/>
              <a:t> szinten lehet megszervezni. </a:t>
            </a:r>
          </a:p>
          <a:p>
            <a:r>
              <a:rPr lang="hu-HU" dirty="0" smtClean="0"/>
              <a:t> Egy tárgyból emelt szintű érettségire való felkészítést minden tanulónak kötelező vállalni.</a:t>
            </a:r>
          </a:p>
          <a:p>
            <a:r>
              <a:rPr lang="hu-HU" dirty="0" smtClean="0"/>
              <a:t>A csoportok csak kellő számú jelentkező esetén indulnak (minimum 12 fő).</a:t>
            </a:r>
          </a:p>
          <a:p>
            <a:r>
              <a:rPr lang="hu-HU" dirty="0" smtClean="0"/>
              <a:t>A csoportok szervezésénél irányadó a </a:t>
            </a:r>
            <a:r>
              <a:rPr lang="hu-HU" i="1" dirty="0" smtClean="0"/>
              <a:t>2011. évi CXC. törvény 6. melléklete, mely a </a:t>
            </a:r>
            <a:r>
              <a:rPr lang="hu-HU" dirty="0" smtClean="0"/>
              <a:t>gyermekek, tanulók finanszírozott heti foglalkoztatási időkeretét tartalmazza.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323527" y="404654"/>
          <a:ext cx="8496946" cy="6596063"/>
        </p:xfrm>
        <a:graphic>
          <a:graphicData uri="http://schemas.openxmlformats.org/drawingml/2006/table">
            <a:tbl>
              <a:tblPr/>
              <a:tblGrid>
                <a:gridCol w="4079246"/>
                <a:gridCol w="1104425"/>
                <a:gridCol w="1104425"/>
                <a:gridCol w="1104425"/>
                <a:gridCol w="1104425"/>
              </a:tblGrid>
              <a:tr h="42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Tantárgyak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I. idegen nyelv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II. idegen nyelv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Történelem, társadalmi és állampolgári ismeretek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Etika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Biológia – egészségtan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Fizika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Kémia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Földrajz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Ének-zene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Vizuális kultúra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Dráma és tánc/Mozgóképkultúra és médiaismeret*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Művészetek**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Életvitel és gyakorlat 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Testnevelés és sport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Osztályfőnöki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Szabadon tervezhető órakeret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Rendelkezésre álló órakeret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79513" y="620694"/>
          <a:ext cx="8352927" cy="5018598"/>
        </p:xfrm>
        <a:graphic>
          <a:graphicData uri="http://schemas.openxmlformats.org/drawingml/2006/table">
            <a:tbl>
              <a:tblPr/>
              <a:tblGrid>
                <a:gridCol w="2503588"/>
                <a:gridCol w="3829117"/>
                <a:gridCol w="2020222"/>
              </a:tblGrid>
              <a:tr h="917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ÉVFOLYAM</a:t>
                      </a:r>
                      <a:endParaRPr lang="hu-H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Melyik tantárgy óraszáma lett megnövelve a szabadon tervezhető órák óraszámából?</a:t>
                      </a:r>
                      <a:endParaRPr lang="hu-H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Hány órával lett megnövelve a szabadon tervezhető órák óraszámából?</a:t>
                      </a:r>
                      <a:endParaRPr lang="hu-H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9. évfolyamon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9. évfolyamon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10.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10.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 1 tárgyból (1 választása kötelező)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 2. tárgyból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társadalomismeret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közép szintű érettségi felkészítő (</a:t>
                      </a:r>
                      <a:r>
                        <a:rPr lang="hu-H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mat</a:t>
                      </a: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magy</a:t>
                      </a: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tört, </a:t>
                      </a:r>
                      <a:r>
                        <a:rPr lang="hu-H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info</a:t>
                      </a: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)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" y="1397000"/>
          <a:ext cx="8964487" cy="3520440"/>
        </p:xfrm>
        <a:graphic>
          <a:graphicData uri="http://schemas.openxmlformats.org/drawingml/2006/table">
            <a:tbl>
              <a:tblPr/>
              <a:tblGrid>
                <a:gridCol w="2686888"/>
                <a:gridCol w="4109466"/>
                <a:gridCol w="2168133"/>
              </a:tblGrid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tárgyból (1 tárgy választása kötelező)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endParaRPr lang="hu-HU" sz="1400" b="1" dirty="0">
                        <a:latin typeface="Calibri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2. tárgyból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társadalomismeret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közép szintű érettségi felkészítő (</a:t>
                      </a:r>
                      <a:r>
                        <a:rPr lang="hu-HU" sz="14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mat</a:t>
                      </a: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4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magy</a:t>
                      </a: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, tört,) egy tárgyból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611559" y="1556791"/>
          <a:ext cx="7992888" cy="4814376"/>
        </p:xfrm>
        <a:graphic>
          <a:graphicData uri="http://schemas.openxmlformats.org/drawingml/2006/table">
            <a:tbl>
              <a:tblPr/>
              <a:tblGrid>
                <a:gridCol w="2658926"/>
                <a:gridCol w="2666981"/>
                <a:gridCol w="2666981"/>
              </a:tblGrid>
              <a:tr h="1360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Tantárgy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 (11.-12 évfolyamon)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Közép szintű érettségi felkészítés (11.-12 évfolyamon)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+(nagy fakt)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Történelem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Biológia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+(nagy fakt)?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-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Kémia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-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Fizika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-</a:t>
                      </a:r>
                      <a:endParaRPr lang="hu-H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+(Csak 11. évfolyamon)</a:t>
                      </a:r>
                      <a:endParaRPr lang="hu-H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26533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Érettségi felkészítést a szabadon tervezhető órakeret terhére a következő tárgyakból indítunk: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683568" y="1124744"/>
          <a:ext cx="7912897" cy="5891785"/>
        </p:xfrm>
        <a:graphic>
          <a:graphicData uri="http://schemas.openxmlformats.org/drawingml/2006/table">
            <a:tbl>
              <a:tblPr/>
              <a:tblGrid>
                <a:gridCol w="3961309"/>
                <a:gridCol w="856110"/>
                <a:gridCol w="825626"/>
                <a:gridCol w="993291"/>
                <a:gridCol w="1101681"/>
                <a:gridCol w="174880"/>
              </a:tblGrid>
              <a:tr h="257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tanuló/osztály óraszáma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35/57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36/57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35/58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35/58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TANTÁRGYAK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9.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10.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11.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12.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évfolyamon heti óraszám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6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6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etika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történelem, társadalmi és állampolgári ismeretek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fizika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kémia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biológia és egészségtan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földünk és környezetünk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ének-zene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rajz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dráma és tánc 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***művészetek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életvitel és gyakorlat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testnevelés és sport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osztályfőnöki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Szabadon tervezhető/emelt szintű érettségi felkészítés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(1 képzés kötelező)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hu-HU" sz="1000" b="1" dirty="0" err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*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3+3**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ÖSSZES ÓRASZÁM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36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09" marR="26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Négy évfolyamos osztályok óraterve: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115616" y="980728"/>
          <a:ext cx="7589413" cy="5946748"/>
        </p:xfrm>
        <a:graphic>
          <a:graphicData uri="http://schemas.openxmlformats.org/drawingml/2006/table">
            <a:tbl>
              <a:tblPr/>
              <a:tblGrid>
                <a:gridCol w="3546925"/>
                <a:gridCol w="787773"/>
                <a:gridCol w="772189"/>
                <a:gridCol w="106356"/>
                <a:gridCol w="759721"/>
                <a:gridCol w="733229"/>
                <a:gridCol w="106356"/>
                <a:gridCol w="776864"/>
              </a:tblGrid>
              <a:tr h="279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tanuló/osztály finanszírozott óraszáma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30/56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35/57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36/57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35/58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35/58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TANTÁRGYAK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9/NY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9.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10.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11.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12.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évfolyamon heti óraszám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6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etika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36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történelem, társadalmi és állampolgári ismeretek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fizika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0,5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kémia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0,5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biológia és egészségtan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földünk és környezetünk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ének-zene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rajz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dráma és tánc 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***művészetek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életvitel és gyakorlat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testnevelés és sport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osztályfőnöki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11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Szabadon tervezhető/emelt szintű felkészítés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(1 képzés kötelező)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hu-HU" sz="1000" b="1" dirty="0" err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*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3+</a:t>
                      </a:r>
                      <a:r>
                        <a:rPr lang="hu-HU" sz="1000" b="1" dirty="0" err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**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7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Bookman Old Style"/>
                          <a:ea typeface="Times New Roman"/>
                          <a:cs typeface="Times New Roman"/>
                        </a:rPr>
                        <a:t>ÖSSZES ÓRASZÁM</a:t>
                      </a:r>
                      <a:endParaRPr lang="hu-H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30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36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74" marR="27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971600" y="3"/>
          <a:ext cx="7560841" cy="7667349"/>
        </p:xfrm>
        <a:graphic>
          <a:graphicData uri="http://schemas.openxmlformats.org/drawingml/2006/table">
            <a:tbl>
              <a:tblPr/>
              <a:tblGrid>
                <a:gridCol w="3940050"/>
                <a:gridCol w="840595"/>
                <a:gridCol w="745944"/>
                <a:gridCol w="745190"/>
                <a:gridCol w="638522"/>
                <a:gridCol w="650540"/>
              </a:tblGrid>
              <a:tr h="443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tanuló/osztály finanszírozott óraszáma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30/56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35/57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36/57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35/58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35/58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2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TANTÁRGYAK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9/AJTP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9.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10.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11.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12.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évfolyamon heti óraszám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3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4+1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7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4+2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4+2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-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3+1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3+1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3+1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3+1 tm.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etika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történelem, társadalmi és állampolgári ismeretek/komplex humán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fizika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kémia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biológia és egészségtan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földünk és környezetünk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ének-zene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rajz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dráma és tánc 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***művészetek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életvitel és gyakorlat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testnevelés és sport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5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osztályfőnöki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tanulásmódszertan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tárgyakhoz integrálva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60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Szabadon tervezhető/emelt szintű érettségi felkészítés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(1 képzés kötelező)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hu-HU" sz="1100" b="1" dirty="0" err="1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*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3+</a:t>
                      </a:r>
                      <a:r>
                        <a:rPr lang="hu-HU" sz="1100" b="1" dirty="0" err="1">
                          <a:latin typeface="Bookman Old Styl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**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ÖSSZES ÓRASZÁM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30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36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Bookman Old Style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98" marR="28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683568" y="836710"/>
          <a:ext cx="7848872" cy="4680522"/>
        </p:xfrm>
        <a:graphic>
          <a:graphicData uri="http://schemas.openxmlformats.org/drawingml/2006/table">
            <a:tbl>
              <a:tblPr/>
              <a:tblGrid>
                <a:gridCol w="1066495"/>
                <a:gridCol w="1129874"/>
                <a:gridCol w="1918596"/>
                <a:gridCol w="1183083"/>
                <a:gridCol w="2550824"/>
              </a:tblGrid>
              <a:tr h="824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Évfolyam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Szabadon tervezhető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Tanulásmódszertan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Maradék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tervezhető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Maradék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terhére tervezett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9/AJTP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Tanmódszertan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 óra nyelv, 1 óra infó,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termtud.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9.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2:2 óra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1. nyelv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1. nyelv,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infó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10.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2:2 óra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1. nyelv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1. nyelv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magyar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11.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6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2:1 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óra </a:t>
                      </a: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mat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2. nyelv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 x 2 óra emelt érettségi </a:t>
                      </a:r>
                      <a:r>
                        <a:rPr lang="hu-HU" sz="1100" i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vagy </a:t>
                      </a: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 óra emelt + 1 óra társism. + 1 óra közép-szintű felk.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12</a:t>
                      </a:r>
                      <a:endParaRPr lang="hu-H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8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2:1 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óra </a:t>
                      </a: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mat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óra 2. nyelv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6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 x 3 óra emelt érettségi </a:t>
                      </a:r>
                      <a:r>
                        <a:rPr lang="hu-HU" sz="1100" i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vagy 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3 óra emelt + 1 óra </a:t>
                      </a: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társism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+ 2 óra közép-szintű </a:t>
                      </a: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felk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557666" y="59323"/>
            <a:ext cx="40286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Szabad órakeret az AJTP programban: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548680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églalap 2"/>
          <p:cNvSpPr/>
          <p:nvPr/>
        </p:nvSpPr>
        <p:spPr>
          <a:xfrm>
            <a:off x="3511453" y="324433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u-HU" dirty="0" smtClean="0">
                <a:latin typeface="Arial CE"/>
              </a:rPr>
              <a:t>Évfolyam létszáma</a:t>
            </a:r>
            <a:endParaRPr lang="hu-HU" dirty="0">
              <a:latin typeface="Arial CE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11453" y="324433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u-HU" dirty="0" smtClean="0">
                <a:latin typeface="Arial CE"/>
              </a:rPr>
              <a:t>Évfolyam létszáma</a:t>
            </a:r>
            <a:endParaRPr lang="hu-HU" dirty="0">
              <a:latin typeface="Arial 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novemberi változat némileg kiegészítve</a:t>
            </a:r>
          </a:p>
          <a:p>
            <a:r>
              <a:rPr lang="hu-HU" dirty="0" smtClean="0"/>
              <a:t>A DÖK elvesztette az egyetértési jogkörét</a:t>
            </a:r>
          </a:p>
          <a:p>
            <a:r>
              <a:rPr lang="hu-HU" dirty="0" smtClean="0"/>
              <a:t> 16/2013. (II. 28.) EMMI rendelet a tankönyvvé nyilvánítás, a tankönyvtámogatás, valamint az iskolai tankönyvellátás rendjéről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tankönyv kérdése átkerül a házirendbe</a:t>
            </a:r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851920" y="472514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tankönyvellátás rendje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KELLO (Könyvtárellátó Nonprofit Kft. )</a:t>
            </a:r>
          </a:p>
          <a:p>
            <a:r>
              <a:rPr lang="hu-HU" dirty="0" smtClean="0"/>
              <a:t>Központi adatbázis</a:t>
            </a:r>
          </a:p>
          <a:p>
            <a:r>
              <a:rPr lang="hu-HU" dirty="0" smtClean="0"/>
              <a:t>12.000 Ft/tanuló</a:t>
            </a:r>
          </a:p>
          <a:p>
            <a:r>
              <a:rPr lang="hu-HU" dirty="0" smtClean="0"/>
              <a:t>100 Ft/fő a lebonyolításért</a:t>
            </a:r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2852936"/>
          <a:ext cx="8352927" cy="2305141"/>
        </p:xfrm>
        <a:graphic>
          <a:graphicData uri="http://schemas.openxmlformats.org/drawingml/2006/table">
            <a:tbl>
              <a:tblPr/>
              <a:tblGrid>
                <a:gridCol w="25400"/>
                <a:gridCol w="1252071"/>
                <a:gridCol w="522457"/>
                <a:gridCol w="662627"/>
                <a:gridCol w="662627"/>
                <a:gridCol w="662627"/>
                <a:gridCol w="662627"/>
                <a:gridCol w="662627"/>
                <a:gridCol w="662627"/>
                <a:gridCol w="662627"/>
                <a:gridCol w="662627"/>
                <a:gridCol w="640327"/>
                <a:gridCol w="611656"/>
              </a:tblGrid>
              <a:tr h="626367">
                <a:tc rowSpan="5">
                  <a:txBody>
                    <a:bodyPr/>
                    <a:lstStyle/>
                    <a:p>
                      <a:pPr algn="ctr" fontAlgn="auto"/>
                      <a:endParaRPr lang="hu-HU" sz="2000" b="0" i="0" u="none" strike="noStrike" dirty="0">
                        <a:latin typeface="CG Time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 CE"/>
                        </a:rPr>
                        <a:t> "0".+9.o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285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latin typeface="Arial CE"/>
                        </a:rPr>
                        <a:t>11</a:t>
                      </a:r>
                      <a:endParaRPr lang="hu-HU" sz="20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latin typeface="Arial CE"/>
                        </a:rPr>
                        <a:t>12</a:t>
                      </a:r>
                      <a:endParaRPr lang="hu-HU" sz="20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latin typeface="Arial CE"/>
                        </a:rPr>
                        <a:t>13</a:t>
                      </a:r>
                      <a:endParaRPr lang="hu-HU" sz="20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 CE"/>
                        </a:rPr>
                        <a:t>10.o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 CE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 CE"/>
                        </a:rPr>
                        <a:t>11.o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 CE"/>
                        </a:rPr>
                        <a:t>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latin typeface="Arial CE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3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 CE"/>
                        </a:rPr>
                        <a:t>12.o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 CE"/>
                        </a:rPr>
                        <a:t>112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 CE"/>
                        </a:rPr>
                        <a:t>129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3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>
                          <a:latin typeface="Arial CE"/>
                        </a:rPr>
                        <a:t>Összesen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744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 smtClean="0">
                          <a:latin typeface="Arial CE"/>
                        </a:rPr>
                        <a:t>164</a:t>
                      </a:r>
                      <a:endParaRPr lang="hu-HU" sz="24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 smtClean="0">
                          <a:latin typeface="Arial CE"/>
                        </a:rPr>
                        <a:t>218</a:t>
                      </a:r>
                      <a:endParaRPr lang="hu-HU" sz="24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 smtClean="0">
                          <a:latin typeface="Arial CE"/>
                        </a:rPr>
                        <a:t>243</a:t>
                      </a:r>
                      <a:endParaRPr lang="hu-HU" sz="2400" b="1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763687" y="548680"/>
          <a:ext cx="7056785" cy="2304256"/>
        </p:xfrm>
        <a:graphic>
          <a:graphicData uri="http://schemas.openxmlformats.org/drawingml/2006/table">
            <a:tbl>
              <a:tblPr/>
              <a:tblGrid>
                <a:gridCol w="517544"/>
                <a:gridCol w="661557"/>
                <a:gridCol w="661557"/>
                <a:gridCol w="661557"/>
                <a:gridCol w="661557"/>
                <a:gridCol w="661557"/>
                <a:gridCol w="661557"/>
                <a:gridCol w="661557"/>
                <a:gridCol w="658378"/>
                <a:gridCol w="639294"/>
                <a:gridCol w="610670"/>
              </a:tblGrid>
              <a:tr h="4135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latin typeface="Arial CE"/>
                        </a:rPr>
                        <a:t>Évfolyam létszáma</a:t>
                      </a:r>
                      <a:endParaRPr lang="hu-HU" sz="1400" b="0" i="0" u="none" strike="noStrike" dirty="0">
                        <a:latin typeface="Arial CE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latin typeface="Arial CE"/>
                        </a:rPr>
                        <a:t>A  nyelvvizsgák száma    </a:t>
                      </a:r>
                      <a:r>
                        <a:rPr lang="hu-HU" sz="2000" b="1" i="0" u="none" strike="noStrike" dirty="0" smtClean="0">
                          <a:latin typeface="Arial CE"/>
                        </a:rPr>
                        <a:t>-     </a:t>
                      </a:r>
                      <a:r>
                        <a:rPr lang="hu-HU" sz="2000" b="1" i="0" u="none" strike="noStrike" dirty="0">
                          <a:latin typeface="Arial CE"/>
                        </a:rPr>
                        <a:t>2013. január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latin typeface="Arial CE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1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latin typeface="Arial CE"/>
                        </a:rPr>
                        <a:t>angol nyelvvizsga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latin typeface="Arial CE"/>
                        </a:rPr>
                        <a:t>német nyelvvizsga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latin typeface="Arial CE"/>
                        </a:rPr>
                        <a:t>francia nyelvvizsga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latin typeface="Arial CE"/>
                        </a:rPr>
                        <a:t>spanyol nyelvvizsga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latin typeface="Arial CE"/>
                        </a:rPr>
                        <a:t>nyelvvizsgával rendelkező</a:t>
                      </a:r>
                      <a:r>
                        <a:rPr lang="hu-HU" sz="1400" b="0" i="0" u="none" strike="noStrike" dirty="0">
                          <a:latin typeface="Arial CE"/>
                        </a:rPr>
                        <a:t> tanulók száma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latin typeface="Arial CE"/>
                        </a:rPr>
                        <a:t>nyelvvizsgák </a:t>
                      </a:r>
                      <a:r>
                        <a:rPr lang="hu-HU" sz="1400" b="0" i="0" u="none" strike="noStrike">
                          <a:latin typeface="Arial CE"/>
                        </a:rPr>
                        <a:t>száma összesen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középfokú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felsőfokú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középfokú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felsőfokú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középfokú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felsőfokú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középfokú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latin typeface="Arial CE"/>
                        </a:rPr>
                        <a:t>felsőfokú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26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B2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C1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B2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C1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B2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C1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B2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latin typeface="Arial"/>
                        </a:rPr>
                        <a:t>C1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Események a 95. év jegyében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Szeptember 21/22 jubileumi hétvége</a:t>
            </a:r>
            <a:endParaRPr lang="hu-HU" dirty="0"/>
          </a:p>
        </p:txBody>
      </p:sp>
      <p:pic>
        <p:nvPicPr>
          <p:cNvPr id="4" name="Picture 3" descr="D:\Öregfiúk képek - 2012. szeptember 26\Összes kép\DSCN28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276872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2253</Words>
  <Application>Microsoft Office PowerPoint</Application>
  <PresentationFormat>Diavetítés a képernyőre (4:3 oldalarány)</PresentationFormat>
  <Paragraphs>922</Paragraphs>
  <Slides>71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71</vt:i4>
      </vt:variant>
    </vt:vector>
  </HeadingPairs>
  <TitlesOfParts>
    <vt:vector size="72" baseType="lpstr">
      <vt:lpstr>Office-téma</vt:lpstr>
      <vt:lpstr>Szülői választmány 2013. április 11. </vt:lpstr>
      <vt:lpstr>Napirendi pontok</vt:lpstr>
      <vt:lpstr>3. dia</vt:lpstr>
      <vt:lpstr>4. dia</vt:lpstr>
      <vt:lpstr>5. dia</vt:lpstr>
      <vt:lpstr>6. dia</vt:lpstr>
      <vt:lpstr>7. dia</vt:lpstr>
      <vt:lpstr>8. dia</vt:lpstr>
      <vt:lpstr>Események a 95. év jegyében</vt:lpstr>
      <vt:lpstr>Emlékülés</vt:lpstr>
      <vt:lpstr>Öregdiák ballagás</vt:lpstr>
      <vt:lpstr>Emlékkiállítás</vt:lpstr>
      <vt:lpstr>Kutatók éjszakája(2012. szept.</vt:lpstr>
      <vt:lpstr>14. dia</vt:lpstr>
      <vt:lpstr>Zrínyis Akadémia előadásai</vt:lpstr>
      <vt:lpstr>Zrínyis Galéria</vt:lpstr>
      <vt:lpstr>Az iskolai év eseményei</vt:lpstr>
      <vt:lpstr>Advent</vt:lpstr>
      <vt:lpstr>A 9.c osztály karácsonyi műsora</vt:lpstr>
      <vt:lpstr>Farsang</vt:lpstr>
      <vt:lpstr>Jótékonyság bál a születésnap jegyében</vt:lpstr>
      <vt:lpstr>Március 15.</vt:lpstr>
      <vt:lpstr>Egészséghét</vt:lpstr>
      <vt:lpstr>Eredményeink:a legjobb érettségizők</vt:lpstr>
      <vt:lpstr>Jó tanulók-jó sportolók</vt:lpstr>
      <vt:lpstr>OKTV döntőjébe jutott</vt:lpstr>
      <vt:lpstr>Nemzetközi földrajzverseny 5. helyezés</vt:lpstr>
      <vt:lpstr>Öten az országos informatika döntőben !</vt:lpstr>
      <vt:lpstr>Szép Magyar Beszéd országos döntőjében</vt:lpstr>
      <vt:lpstr>Művészeti-alkotói sikerek</vt:lpstr>
      <vt:lpstr>Thália kedvencei</vt:lpstr>
      <vt:lpstr>14.Kaleidoszkóp Versfesztivál</vt:lpstr>
      <vt:lpstr>Költészet Napja</vt:lpstr>
      <vt:lpstr>Sportsikerek</vt:lpstr>
      <vt:lpstr>Folytatódik az AJTP</vt:lpstr>
      <vt:lpstr>Tehetségpont tevékenységünk</vt:lpstr>
      <vt:lpstr>Írást cselekedni</vt:lpstr>
      <vt:lpstr>Jó gyakorlatok átadása</vt:lpstr>
      <vt:lpstr>Pályázatok</vt:lpstr>
      <vt:lpstr>40. dia</vt:lpstr>
      <vt:lpstr>Nemzetközi kapcsolatok</vt:lpstr>
      <vt:lpstr>Kitüntetett pedagógusok</vt:lpstr>
      <vt:lpstr>Kitüntetett pedagógusok</vt:lpstr>
      <vt:lpstr>Legközelebbi feladatok</vt:lpstr>
      <vt:lpstr>Formai és tartalmi változások 2013. január 1.</vt:lpstr>
      <vt:lpstr>Tartalmi változások jogszabályi háttere</vt:lpstr>
      <vt:lpstr>Formai változások háttere</vt:lpstr>
      <vt:lpstr>Hiányzó szabályozók</vt:lpstr>
      <vt:lpstr>49. dia</vt:lpstr>
      <vt:lpstr>Igazgatói jogkörök (régi SZMSZ)</vt:lpstr>
      <vt:lpstr>Kizárólagos jogkör( 2013)</vt:lpstr>
      <vt:lpstr>Intézményvezetői jogkörök(új SZMSZ)</vt:lpstr>
      <vt:lpstr>53. dia</vt:lpstr>
      <vt:lpstr>Tartalmi változások</vt:lpstr>
      <vt:lpstr>Pedagógiai program</vt:lpstr>
      <vt:lpstr>Szerkezet és szerepek</vt:lpstr>
      <vt:lpstr>57. dia</vt:lpstr>
      <vt:lpstr>Újdonságok</vt:lpstr>
      <vt:lpstr>Helyi tanterv óraszámai (2011. évi CXC. tv. 6. melléklet )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Bevezetés</vt:lpstr>
      <vt:lpstr>Házirend</vt:lpstr>
      <vt:lpstr>A tankönyvellátás rendje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Szülői választmány 2013. április 11.</dc:title>
  <dc:creator>Ibolya</dc:creator>
  <cp:lastModifiedBy>Titkarsag-02</cp:lastModifiedBy>
  <cp:revision>61</cp:revision>
  <dcterms:created xsi:type="dcterms:W3CDTF">2013-04-06T07:35:13Z</dcterms:created>
  <dcterms:modified xsi:type="dcterms:W3CDTF">2013-04-11T14:43:29Z</dcterms:modified>
</cp:coreProperties>
</file>